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</p:sldMasterIdLst>
  <p:notesMasterIdLst>
    <p:notesMasterId r:id="rId53"/>
  </p:notesMasterIdLst>
  <p:sldIdLst>
    <p:sldId id="545" r:id="rId3"/>
    <p:sldId id="534" r:id="rId4"/>
    <p:sldId id="543" r:id="rId5"/>
    <p:sldId id="533" r:id="rId6"/>
    <p:sldId id="541" r:id="rId7"/>
    <p:sldId id="542" r:id="rId8"/>
    <p:sldId id="515" r:id="rId9"/>
    <p:sldId id="526" r:id="rId10"/>
    <p:sldId id="529" r:id="rId11"/>
    <p:sldId id="527" r:id="rId12"/>
    <p:sldId id="540" r:id="rId13"/>
    <p:sldId id="530" r:id="rId14"/>
    <p:sldId id="531" r:id="rId15"/>
    <p:sldId id="532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10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pos="2835">
          <p15:clr>
            <a:srgbClr val="A4A3A4"/>
          </p15:clr>
        </p15:guide>
        <p15:guide id="9" pos="2925">
          <p15:clr>
            <a:srgbClr val="A4A3A4"/>
          </p15:clr>
        </p15:guide>
        <p15:guide id="10" pos="2880">
          <p15:clr>
            <a:srgbClr val="A4A3A4"/>
          </p15:clr>
        </p15:guide>
        <p15:guide id="11" pos="2018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3742">
          <p15:clr>
            <a:srgbClr val="A4A3A4"/>
          </p15:clr>
        </p15:guide>
        <p15:guide id="15" pos="3833">
          <p15:clr>
            <a:srgbClr val="A4A3A4"/>
          </p15:clr>
        </p15:guide>
        <p15:guide id="16" pos="1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6"/>
    <a:srgbClr val="4F81BD"/>
    <a:srgbClr val="0091C9"/>
    <a:srgbClr val="003893"/>
    <a:srgbClr val="E32486"/>
    <a:srgbClr val="A25BA0"/>
    <a:srgbClr val="33BBB1"/>
    <a:srgbClr val="04AAA2"/>
    <a:srgbClr val="E1E8F7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7" autoAdjust="0"/>
    <p:restoredTop sz="99418" autoAdjust="0"/>
  </p:normalViewPr>
  <p:slideViewPr>
    <p:cSldViewPr snapToObjects="1" showGuides="1">
      <p:cViewPr>
        <p:scale>
          <a:sx n="110" d="100"/>
          <a:sy n="110" d="100"/>
        </p:scale>
        <p:origin x="-1800" y="-174"/>
      </p:cViewPr>
      <p:guideLst>
        <p:guide orient="horz" pos="4110"/>
        <p:guide orient="horz" pos="4201"/>
        <p:guide orient="horz" pos="4020"/>
        <p:guide orient="horz" pos="119"/>
        <p:guide orient="horz" pos="845"/>
        <p:guide pos="158"/>
        <p:guide pos="5602"/>
        <p:guide pos="2835"/>
        <p:guide pos="2925"/>
        <p:guide pos="2880"/>
        <p:guide pos="2018"/>
        <p:guide pos="1973"/>
        <p:guide pos="3787"/>
        <p:guide pos="3742"/>
        <p:guide pos="3833"/>
        <p:guide pos="1927"/>
      </p:guideLst>
    </p:cSldViewPr>
  </p:slideViewPr>
  <p:outlineViewPr>
    <p:cViewPr>
      <p:scale>
        <a:sx n="33" d="100"/>
        <a:sy n="33" d="100"/>
      </p:scale>
      <p:origin x="42" y="2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958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2B44091-A4D1-4654-AD67-10CC05CE485F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EF00A87-77B9-4372-8F89-E17ACE83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0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1" b="12239"/>
          <a:stretch/>
        </p:blipFill>
        <p:spPr>
          <a:xfrm>
            <a:off x="0" y="2636912"/>
            <a:ext cx="9144000" cy="4244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51520" y="1124744"/>
            <a:ext cx="8241688" cy="100811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2C6"/>
                </a:solidFill>
              </a:defRPr>
            </a:lvl1pPr>
          </a:lstStyle>
          <a:p>
            <a:r>
              <a:rPr lang="en-GB" dirty="0" smtClean="0"/>
              <a:t>Document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64046" y="2204864"/>
            <a:ext cx="7344815" cy="504825"/>
          </a:xfrm>
        </p:spPr>
        <p:txBody>
          <a:bodyPr>
            <a:normAutofit/>
          </a:bodyPr>
          <a:lstStyle>
            <a:lvl1pPr algn="l">
              <a:defRPr sz="24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97" y="476672"/>
            <a:ext cx="1067159" cy="4320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13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E3248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E3248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24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03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A25BA0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A25BA0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84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04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5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33BBB1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33BBB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08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05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57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3893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3893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96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0824" y="188912"/>
            <a:ext cx="1656879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06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52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5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07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28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B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09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9"/>
            <a:ext cx="8642350" cy="5039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5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68771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792" y="1660327"/>
            <a:ext cx="7848600" cy="5766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2C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2000" y="2276624"/>
            <a:ext cx="8785225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9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-1"/>
          <a:stretch/>
        </p:blipFill>
        <p:spPr>
          <a:xfrm>
            <a:off x="0" y="0"/>
            <a:ext cx="9136234" cy="109835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34000" y="648001"/>
            <a:ext cx="8658480" cy="980800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0072C6"/>
                </a:solidFill>
              </a:defRPr>
            </a:lvl1pPr>
            <a:lvl2pPr>
              <a:defRPr>
                <a:solidFill>
                  <a:srgbClr val="0072C6"/>
                </a:solidFill>
              </a:defRPr>
            </a:lvl2pPr>
            <a:lvl3pPr>
              <a:defRPr>
                <a:solidFill>
                  <a:srgbClr val="0072C6"/>
                </a:solidFill>
              </a:defRPr>
            </a:lvl3pPr>
            <a:lvl4pPr>
              <a:defRPr>
                <a:solidFill>
                  <a:srgbClr val="0072C6"/>
                </a:solidFill>
              </a:defRPr>
            </a:lvl4pPr>
            <a:lvl5pPr>
              <a:defRPr>
                <a:solidFill>
                  <a:srgbClr val="0072C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0824" y="1659600"/>
            <a:ext cx="8641655" cy="4321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29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4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17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66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5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11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02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0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424973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43438" y="1341438"/>
            <a:ext cx="424973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5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05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45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7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27368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84888" y="1341438"/>
            <a:ext cx="2808287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91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50825" y="1341438"/>
            <a:ext cx="2808288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03575" y="1341438"/>
            <a:ext cx="568960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692697"/>
            <a:ext cx="8642350" cy="360040"/>
          </a:xfrm>
        </p:spPr>
        <p:txBody>
          <a:bodyPr>
            <a:normAutofit/>
          </a:bodyPr>
          <a:lstStyle>
            <a:lvl1pPr>
              <a:defRPr sz="2200" baseline="0">
                <a:solidFill>
                  <a:srgbClr val="0072C6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52000" y="190800"/>
            <a:ext cx="8642350" cy="503783"/>
          </a:xfrm>
          <a:prstGeom prst="rect">
            <a:avLst/>
          </a:prstGeom>
          <a:solidFill>
            <a:srgbClr val="0072C6"/>
          </a:solidFill>
        </p:spPr>
        <p:txBody>
          <a:bodyPr/>
          <a:lstStyle>
            <a:lvl1pPr algn="l" defTabSz="914400" rtl="0" eaLnBrk="1" latinLnBrk="0" hangingPunct="1">
              <a:spcBef>
                <a:spcPts val="60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51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01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38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03783"/>
          </a:xfrm>
          <a:prstGeom prst="rect">
            <a:avLst/>
          </a:prstGeom>
          <a:solidFill>
            <a:srgbClr val="0091C9"/>
          </a:solidFill>
        </p:spPr>
        <p:txBody>
          <a:bodyPr/>
          <a:lstStyle>
            <a:lvl1pPr marL="177800" indent="0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692696"/>
            <a:ext cx="8642350" cy="432047"/>
          </a:xfrm>
        </p:spPr>
        <p:txBody>
          <a:bodyPr>
            <a:normAutofit/>
          </a:bodyPr>
          <a:lstStyle>
            <a:lvl1pPr marL="177800" indent="0">
              <a:defRPr sz="2200" baseline="0">
                <a:solidFill>
                  <a:srgbClr val="0091C9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341438"/>
            <a:ext cx="8642350" cy="518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20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d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2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0768"/>
            <a:ext cx="6985000" cy="504056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  <a:lvl2pPr>
              <a:defRPr sz="3600">
                <a:solidFill>
                  <a:schemeClr val="bg1"/>
                </a:solidFill>
                <a:latin typeface="+mj-lt"/>
              </a:defRPr>
            </a:lvl2pPr>
            <a:lvl3pPr>
              <a:defRPr sz="3600">
                <a:solidFill>
                  <a:schemeClr val="bg1"/>
                </a:solidFill>
                <a:latin typeface="+mj-lt"/>
              </a:defRPr>
            </a:lvl3pPr>
            <a:lvl4pPr>
              <a:defRPr sz="3600">
                <a:solidFill>
                  <a:schemeClr val="bg1"/>
                </a:solidFill>
                <a:latin typeface="+mj-lt"/>
              </a:defRPr>
            </a:lvl4pPr>
            <a:lvl5pPr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Divider Slide 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2916" y="188912"/>
            <a:ext cx="1674788" cy="1152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kumimoji="0" lang="en-GB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02</a:t>
            </a:r>
            <a:endParaRPr lang="en-GB" sz="8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2916" y="6165304"/>
            <a:ext cx="858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Transforming</a:t>
            </a:r>
            <a:r>
              <a:rPr lang="en-GB" i="1" baseline="0" dirty="0" smtClean="0">
                <a:solidFill>
                  <a:schemeClr val="bg1"/>
                </a:solidFill>
              </a:rPr>
              <a:t> London’s health and care together</a:t>
            </a:r>
            <a:endParaRPr lang="en-GB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32916" y="6165304"/>
            <a:ext cx="85875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52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5473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75888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C524A1-7B6A-464D-B8BC-8FE2E057339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8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746" r:id="rId8"/>
    <p:sldLayoutId id="2147483657" r:id="rId9"/>
    <p:sldLayoutId id="2147483744" r:id="rId10"/>
    <p:sldLayoutId id="2147483658" r:id="rId11"/>
    <p:sldLayoutId id="2147483745" r:id="rId12"/>
    <p:sldLayoutId id="2147483659" r:id="rId13"/>
    <p:sldLayoutId id="2147483747" r:id="rId14"/>
    <p:sldLayoutId id="2147483660" r:id="rId15"/>
    <p:sldLayoutId id="2147483748" r:id="rId16"/>
    <p:sldLayoutId id="2147483661" r:id="rId17"/>
    <p:sldLayoutId id="2147483689" r:id="rId18"/>
    <p:sldLayoutId id="2147483691" r:id="rId19"/>
    <p:sldLayoutId id="2147483737" r:id="rId20"/>
    <p:sldLayoutId id="2147483749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ts val="60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809625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079500" indent="-26987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E7EE-32D5-4275-AEA1-A0E6A2E4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8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9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20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31.emf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27.emf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35.emf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7.emf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50.emf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50.emf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63.emf"/><Relationship Id="rId4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64.emf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74.emf"/><Relationship Id="rId4" Type="http://schemas.openxmlformats.org/officeDocument/2006/relationships/image" Target="../media/image7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2.emf"/><Relationship Id="rId4" Type="http://schemas.openxmlformats.org/officeDocument/2006/relationships/image" Target="../media/image7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3.emf"/><Relationship Id="rId4" Type="http://schemas.openxmlformats.org/officeDocument/2006/relationships/image" Target="../media/image7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46" y="1226506"/>
            <a:ext cx="6456509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Healthy London Partnership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700" y="2203833"/>
            <a:ext cx="8639780" cy="591866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Mapping ethnicities across London CCGs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&amp; dataset comparison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495" y="1667175"/>
            <a:ext cx="7225011" cy="4924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2500" b="1" dirty="0">
                <a:solidFill>
                  <a:schemeClr val="accent6"/>
                </a:solidFill>
              </a:rPr>
              <a:t>Transforming cancer services team for London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442785" cy="8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Ethnicity – </a:t>
            </a:r>
            <a:r>
              <a:rPr lang="en-GB" dirty="0" smtClean="0"/>
              <a:t>Other, </a:t>
            </a:r>
            <a:r>
              <a:rPr lang="en-GB" dirty="0"/>
              <a:t>All Cancers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1628800"/>
            <a:ext cx="2797294" cy="395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00" y="1628800"/>
            <a:ext cx="2797294" cy="395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00" y="1628800"/>
            <a:ext cx="2797294" cy="39564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5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Unknown, </a:t>
            </a:r>
            <a:r>
              <a:rPr lang="en-GB" dirty="0"/>
              <a:t>All Cancers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1628800"/>
            <a:ext cx="2797293" cy="395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00" y="1628800"/>
            <a:ext cx="2797293" cy="395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00" y="1628800"/>
            <a:ext cx="2797293" cy="395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092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2012, All Cancers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Ethnicity Comparison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234800"/>
            <a:ext cx="2087782" cy="2932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1234800"/>
            <a:ext cx="2087782" cy="2932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3808757"/>
            <a:ext cx="2087782" cy="2932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0" y="3808757"/>
            <a:ext cx="2087782" cy="2932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00" y="1234800"/>
            <a:ext cx="2087782" cy="2932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5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2013, All </a:t>
            </a:r>
            <a:r>
              <a:rPr lang="en-GB" dirty="0"/>
              <a:t>Cancers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234800"/>
            <a:ext cx="2088000" cy="2934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1234800"/>
            <a:ext cx="2088000" cy="2934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3808800"/>
            <a:ext cx="2088000" cy="2934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00" y="3808800"/>
            <a:ext cx="2088000" cy="2934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00" y="1234800"/>
            <a:ext cx="2088000" cy="2934000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Ethnicity Comparison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5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– </a:t>
            </a:r>
            <a:r>
              <a:rPr lang="en-GB" dirty="0" smtClean="0"/>
              <a:t>2014, </a:t>
            </a:r>
            <a:r>
              <a:rPr lang="en-GB" dirty="0"/>
              <a:t>All Cancers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34056"/>
            <a:ext cx="2088000" cy="2934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34800"/>
            <a:ext cx="2088000" cy="29340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07368"/>
            <a:ext cx="2088000" cy="2934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07368"/>
            <a:ext cx="2088000" cy="2934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55" y="1234800"/>
            <a:ext cx="2088000" cy="2934000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Ethnicity Comparison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5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76672"/>
            <a:ext cx="8642350" cy="5760367"/>
          </a:xfrm>
        </p:spPr>
        <p:txBody>
          <a:bodyPr anchor="ctr"/>
          <a:lstStyle/>
          <a:p>
            <a:pPr algn="ctr"/>
            <a:r>
              <a:rPr lang="en-GB" sz="3600" dirty="0" smtClean="0"/>
              <a:t>Breast</a:t>
            </a:r>
            <a:br>
              <a:rPr lang="en-GB" sz="3600" dirty="0" smtClean="0"/>
            </a:br>
            <a:r>
              <a:rPr lang="en-GB" sz="3600" dirty="0"/>
              <a:t>C50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5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Asian, Breast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6123" y="134076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0364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20508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51178"/>
            <a:ext cx="3168351" cy="4476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51178"/>
            <a:ext cx="3168351" cy="44768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88903"/>
            <a:ext cx="3168000" cy="44764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Black, Breast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68" y="1656864"/>
            <a:ext cx="3168000" cy="4476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04" y="1700808"/>
            <a:ext cx="3168000" cy="44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White, Breast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39458"/>
            <a:ext cx="3169415" cy="447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3169415" cy="447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6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Ethnicity – </a:t>
            </a:r>
            <a:r>
              <a:rPr lang="en-GB" dirty="0" smtClean="0"/>
              <a:t>Other, Breast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56" y="1660064"/>
            <a:ext cx="3169415" cy="447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064"/>
            <a:ext cx="3169416" cy="447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6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2138" y="836712"/>
            <a:ext cx="8642350" cy="5039890"/>
          </a:xfrm>
        </p:spPr>
        <p:txBody>
          <a:bodyPr>
            <a:noAutofit/>
          </a:bodyPr>
          <a:lstStyle/>
          <a:p>
            <a:r>
              <a:rPr lang="en-GB" sz="2200" dirty="0" smtClean="0"/>
              <a:t>Two sets of maps based on two datasets: </a:t>
            </a:r>
            <a:br>
              <a:rPr lang="en-GB" sz="2200" dirty="0" smtClean="0"/>
            </a:br>
            <a:r>
              <a:rPr lang="en-GB" sz="2200" dirty="0"/>
              <a:t>C</a:t>
            </a:r>
            <a:r>
              <a:rPr lang="en-GB" sz="2200" dirty="0" smtClean="0"/>
              <a:t>ancer registration data from Cancer Analysis System (CAS) and Hospital Episode Statistics (HES)</a:t>
            </a:r>
          </a:p>
          <a:p>
            <a:r>
              <a:rPr lang="en-GB" sz="2200" dirty="0" smtClean="0"/>
              <a:t>Mapped in GIS</a:t>
            </a:r>
          </a:p>
          <a:p>
            <a:r>
              <a:rPr lang="en-GB" sz="2200" dirty="0"/>
              <a:t>Proportions are shown as percent of a certain ethnicity that has cancer over the number of people of all ethnicities with cancer for a year by CCG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Looked at all cancer sites, plus breast, colorectal, lung, prostate sites</a:t>
            </a:r>
            <a:endParaRPr lang="en-GB" sz="2200" dirty="0" smtClean="0"/>
          </a:p>
          <a:p>
            <a:r>
              <a:rPr lang="en-GB" sz="2200" dirty="0" smtClean="0"/>
              <a:t>Ethnicity groups </a:t>
            </a:r>
            <a:r>
              <a:rPr lang="en-GB" sz="2200" dirty="0"/>
              <a:t>w</a:t>
            </a:r>
            <a:r>
              <a:rPr lang="en-GB" sz="2200" dirty="0" smtClean="0"/>
              <a:t>ere </a:t>
            </a:r>
            <a:r>
              <a:rPr lang="en-GB" sz="2200" dirty="0"/>
              <a:t>c</a:t>
            </a:r>
            <a:r>
              <a:rPr lang="en-GB" sz="2200" dirty="0" smtClean="0"/>
              <a:t>hosen to allow </a:t>
            </a:r>
            <a:r>
              <a:rPr lang="en-GB" sz="2200" dirty="0"/>
              <a:t>s</a:t>
            </a:r>
            <a:r>
              <a:rPr lang="en-GB" sz="2200" dirty="0" smtClean="0"/>
              <a:t>ufficient </a:t>
            </a:r>
            <a:r>
              <a:rPr lang="en-GB" sz="2200" dirty="0"/>
              <a:t>n</a:t>
            </a:r>
            <a:r>
              <a:rPr lang="en-GB" sz="2200" dirty="0" smtClean="0"/>
              <a:t>umbers: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Asian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Black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White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Other (including Mixed)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Unknown (includes reported unknowns and nulls)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4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3169415" cy="4478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Unknown, Breast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3169415" cy="4478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73" y="16288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1" cy="3358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2012, Breast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072800"/>
            <a:ext cx="2376264" cy="3357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2800"/>
            <a:ext cx="2376264" cy="33576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05728" y="1073627"/>
            <a:ext cx="8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84421" y="3779872"/>
            <a:ext cx="1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Ethnicity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0677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4658" y="1073627"/>
            <a:ext cx="81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915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2013, Breast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Ethnicity Comparison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892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– </a:t>
            </a:r>
            <a:r>
              <a:rPr lang="en-GB" dirty="0" smtClean="0"/>
              <a:t>2014, Breast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Ethnicity Comparison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6000" cy="3357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6000" cy="3357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6000" cy="33572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6000" cy="33572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6000" cy="33572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993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76672"/>
            <a:ext cx="8642350" cy="5760367"/>
          </a:xfrm>
        </p:spPr>
        <p:txBody>
          <a:bodyPr anchor="ctr"/>
          <a:lstStyle/>
          <a:p>
            <a:pPr algn="ctr"/>
            <a:r>
              <a:rPr lang="en-GB" sz="3600" dirty="0" smtClean="0"/>
              <a:t>Colorectal</a:t>
            </a:r>
            <a:br>
              <a:rPr lang="en-GB" sz="3600" dirty="0" smtClean="0"/>
            </a:br>
            <a:r>
              <a:rPr lang="en-GB" sz="3600" dirty="0"/>
              <a:t>C18, C19, C20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9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Asian, Colorectal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6123" y="134076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0364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20508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Black, Colorectal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White, Colorectal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Ethnicity – </a:t>
            </a:r>
            <a:r>
              <a:rPr lang="en-GB" dirty="0" smtClean="0"/>
              <a:t>Other, Colorectal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Unknown, Colorectal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in London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(ONS, 2011)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398065"/>
              </p:ext>
            </p:extLst>
          </p:nvPr>
        </p:nvGraphicFramePr>
        <p:xfrm>
          <a:off x="1043608" y="1397000"/>
          <a:ext cx="7008441" cy="3013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36147"/>
                <a:gridCol w="2336147"/>
                <a:gridCol w="2336147"/>
              </a:tblGrid>
              <a:tr h="602696">
                <a:tc>
                  <a:txBody>
                    <a:bodyPr/>
                    <a:lstStyle/>
                    <a:p>
                      <a:r>
                        <a:rPr lang="en-GB" dirty="0" smtClean="0"/>
                        <a:t>Ethnicity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 smtClean="0"/>
                        <a:t>≥18 Years (%)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dirty="0" smtClean="0"/>
                        <a:t>≥50</a:t>
                      </a:r>
                      <a:r>
                        <a:rPr lang="en-GB" baseline="0" dirty="0" smtClean="0"/>
                        <a:t> Years</a:t>
                      </a:r>
                      <a:r>
                        <a:rPr lang="en-GB" dirty="0" smtClean="0"/>
                        <a:t> (%)</a:t>
                      </a:r>
                      <a:endParaRPr lang="en-GB" dirty="0"/>
                    </a:p>
                  </a:txBody>
                  <a:tcPr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en-GB" dirty="0" smtClean="0"/>
                        <a:t>Asian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14.14%</a:t>
                      </a:r>
                    </a:p>
                  </a:txBody>
                  <a:tcPr marL="0" marR="0" marT="0" marB="0"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en-GB" dirty="0" smtClean="0"/>
                        <a:t>Black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9.17%</a:t>
                      </a:r>
                    </a:p>
                  </a:txBody>
                  <a:tcPr marL="0" marR="0" marT="0" marB="0"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en-GB" dirty="0" smtClean="0"/>
                        <a:t>Other/Mixed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3.87%</a:t>
                      </a:r>
                    </a:p>
                  </a:txBody>
                  <a:tcPr marL="0" marR="0" marT="0" marB="0" anchor="ctr"/>
                </a:tc>
              </a:tr>
              <a:tr h="602696">
                <a:tc>
                  <a:txBody>
                    <a:bodyPr/>
                    <a:lstStyle/>
                    <a:p>
                      <a:r>
                        <a:rPr lang="en-GB" dirty="0" smtClean="0"/>
                        <a:t>White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72.81%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3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2012, Colorectal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05728" y="1073627"/>
            <a:ext cx="8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84421" y="3779872"/>
            <a:ext cx="1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Ethnicity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0677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4658" y="1073627"/>
            <a:ext cx="81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500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2013, Colorectal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Ethnicity Comparison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794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– </a:t>
            </a:r>
            <a:r>
              <a:rPr lang="en-GB" dirty="0" smtClean="0"/>
              <a:t>2014, Colorectal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Ethnicity Comparison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299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76672"/>
            <a:ext cx="8642350" cy="5760367"/>
          </a:xfrm>
        </p:spPr>
        <p:txBody>
          <a:bodyPr anchor="ctr"/>
          <a:lstStyle/>
          <a:p>
            <a:pPr algn="ctr"/>
            <a:r>
              <a:rPr lang="en-GB" sz="3600" dirty="0" smtClean="0"/>
              <a:t>Lung</a:t>
            </a:r>
            <a:br>
              <a:rPr lang="en-GB" sz="3600" dirty="0" smtClean="0"/>
            </a:br>
            <a:r>
              <a:rPr lang="en-GB" sz="3600" dirty="0"/>
              <a:t>C34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6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Asian, Lung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6123" y="134076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0364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20508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Black, Lung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6" cy="447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6" cy="44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6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White, Lung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Ethnicity – </a:t>
            </a:r>
            <a:r>
              <a:rPr lang="en-GB" dirty="0" smtClean="0"/>
              <a:t>Other, Lung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6" cy="447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6" cy="44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6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Unknown, Lung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2012, Lung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05728" y="1073627"/>
            <a:ext cx="8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84421" y="3779872"/>
            <a:ext cx="1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Ethnicity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0677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4658" y="1073627"/>
            <a:ext cx="81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72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 – HES Comparison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2012-2013 data only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7037" y="6530117"/>
            <a:ext cx="6561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Provisional Results; Numbers less 5 are supressed</a:t>
            </a:r>
            <a:endParaRPr lang="en-GB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31365"/>
              </p:ext>
            </p:extLst>
          </p:nvPr>
        </p:nvGraphicFramePr>
        <p:xfrm>
          <a:off x="629780" y="1462991"/>
          <a:ext cx="5184576" cy="211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892"/>
                <a:gridCol w="936104"/>
                <a:gridCol w="822454"/>
                <a:gridCol w="2436126"/>
              </a:tblGrid>
              <a:tr h="767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Ethnicity</a:t>
                      </a:r>
                      <a:endParaRPr lang="en-GB" sz="17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HES</a:t>
                      </a:r>
                      <a:endParaRPr lang="en-GB" sz="17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CAS</a:t>
                      </a:r>
                      <a:endParaRPr lang="en-GB" sz="17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Percent Difference HES Compared to CAS</a:t>
                      </a:r>
                      <a:endParaRPr lang="en-GB" sz="17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Asian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8.24%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8.35%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-1.33%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Black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>
                          <a:solidFill>
                            <a:srgbClr val="002060"/>
                          </a:solidFill>
                          <a:effectLst/>
                        </a:rPr>
                        <a:t>8.67%</a:t>
                      </a:r>
                      <a:endParaRPr lang="en-GB" sz="17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8.77%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-1.11%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White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73.08%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>
                          <a:solidFill>
                            <a:srgbClr val="002060"/>
                          </a:solidFill>
                          <a:effectLst/>
                        </a:rPr>
                        <a:t>74.16%</a:t>
                      </a:r>
                      <a:endParaRPr lang="en-GB" sz="17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-1.45%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Unknown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>
                          <a:solidFill>
                            <a:srgbClr val="002060"/>
                          </a:solidFill>
                          <a:effectLst/>
                        </a:rPr>
                        <a:t>5.32%</a:t>
                      </a:r>
                      <a:endParaRPr lang="en-GB" sz="17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>
                          <a:solidFill>
                            <a:srgbClr val="002060"/>
                          </a:solidFill>
                          <a:effectLst/>
                        </a:rPr>
                        <a:t>3.89%</a:t>
                      </a:r>
                      <a:endParaRPr lang="en-GB" sz="17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36.66%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Other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4.69%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>
                          <a:solidFill>
                            <a:srgbClr val="002060"/>
                          </a:solidFill>
                          <a:effectLst/>
                        </a:rPr>
                        <a:t>4.83%</a:t>
                      </a:r>
                      <a:endParaRPr lang="en-GB" sz="1700" b="0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7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-2.98%</a:t>
                      </a:r>
                      <a:endParaRPr lang="en-GB" sz="170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29612"/>
              </p:ext>
            </p:extLst>
          </p:nvPr>
        </p:nvGraphicFramePr>
        <p:xfrm>
          <a:off x="617609" y="4000726"/>
          <a:ext cx="5682583" cy="2309537"/>
        </p:xfrm>
        <a:graphic>
          <a:graphicData uri="http://schemas.openxmlformats.org/drawingml/2006/table">
            <a:tbl>
              <a:tblPr/>
              <a:tblGrid>
                <a:gridCol w="498007"/>
                <a:gridCol w="936104"/>
                <a:gridCol w="648072"/>
                <a:gridCol w="648072"/>
                <a:gridCol w="936104"/>
                <a:gridCol w="648072"/>
                <a:gridCol w="648072"/>
                <a:gridCol w="720080"/>
              </a:tblGrid>
              <a:tr h="2923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Matched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324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HES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2013, Lung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Ethnicity Comparison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614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– </a:t>
            </a:r>
            <a:r>
              <a:rPr lang="en-GB" dirty="0" smtClean="0"/>
              <a:t>2014, Lung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Ethnicity Comparison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963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76672"/>
            <a:ext cx="8642350" cy="5760367"/>
          </a:xfrm>
        </p:spPr>
        <p:txBody>
          <a:bodyPr anchor="ctr"/>
          <a:lstStyle/>
          <a:p>
            <a:pPr algn="ctr"/>
            <a:r>
              <a:rPr lang="en-GB" sz="3600" dirty="0" smtClean="0"/>
              <a:t>Prostate</a:t>
            </a:r>
            <a:br>
              <a:rPr lang="en-GB" sz="3600" dirty="0" smtClean="0"/>
            </a:br>
            <a:r>
              <a:rPr lang="en-GB" sz="3600" dirty="0"/>
              <a:t>C61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Asian, Prostate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46123" y="134076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0364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20508" y="13407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Black, Prostate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White, Prostate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6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Ethnicity – </a:t>
            </a:r>
            <a:r>
              <a:rPr lang="en-GB" dirty="0" smtClean="0"/>
              <a:t>Other, Prostate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Unknown, Prostate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656000"/>
            <a:ext cx="3169415" cy="4478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00" y="1656000"/>
            <a:ext cx="3169415" cy="447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656000"/>
            <a:ext cx="3169415" cy="44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2012, Prostate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05728" y="1073627"/>
            <a:ext cx="8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84421" y="3779872"/>
            <a:ext cx="129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Ethnicity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10677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84658" y="1073627"/>
            <a:ext cx="81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97" cy="3358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97" cy="3358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97" cy="33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748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– 2013, Prostate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Ethnicity Comparison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2" cy="3358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1" cy="335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07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76672"/>
            <a:ext cx="8642350" cy="5760367"/>
          </a:xfrm>
        </p:spPr>
        <p:txBody>
          <a:bodyPr anchor="ctr"/>
          <a:lstStyle/>
          <a:p>
            <a:pPr algn="ctr"/>
            <a:r>
              <a:rPr lang="en-GB" sz="3600" dirty="0" smtClean="0"/>
              <a:t>CAS </a:t>
            </a:r>
            <a:r>
              <a:rPr lang="en-GB" sz="3600" dirty="0" smtClean="0"/>
              <a:t>Results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– </a:t>
            </a:r>
            <a:r>
              <a:rPr lang="en-GB" dirty="0" smtClean="0"/>
              <a:t>2014, Prostate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50825" y="692696"/>
            <a:ext cx="8642350" cy="4320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7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kern="1200" baseline="0">
                <a:solidFill>
                  <a:srgbClr val="0072C6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0962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079500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Ethnicity Comparison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Asian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1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Black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Other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31145" y="107362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White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63443" y="36240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Unknown</a:t>
            </a:r>
            <a:endParaRPr lang="en-GB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072800"/>
            <a:ext cx="2377062" cy="3358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00" y="1072800"/>
            <a:ext cx="2377062" cy="3358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862800"/>
            <a:ext cx="2377062" cy="3358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00" y="1072800"/>
            <a:ext cx="2377062" cy="335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0" y="3862800"/>
            <a:ext cx="2377061" cy="335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037" y="6530117"/>
            <a:ext cx="4014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</a:t>
            </a:r>
            <a:r>
              <a:rPr lang="en-GB" sz="1200" dirty="0" smtClean="0"/>
              <a:t>Scales </a:t>
            </a:r>
            <a:r>
              <a:rPr lang="en-GB" sz="1200" dirty="0" smtClean="0"/>
              <a:t>vary by ethnicity map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423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76672"/>
            <a:ext cx="8642350" cy="5760367"/>
          </a:xfrm>
        </p:spPr>
        <p:txBody>
          <a:bodyPr anchor="ctr"/>
          <a:lstStyle/>
          <a:p>
            <a:pPr algn="ctr"/>
            <a:r>
              <a:rPr lang="en-GB" sz="3600" dirty="0" smtClean="0"/>
              <a:t>All </a:t>
            </a:r>
            <a:r>
              <a:rPr lang="en-GB" sz="3600" dirty="0" smtClean="0"/>
              <a:t>Cancer Sites</a:t>
            </a:r>
            <a:br>
              <a:rPr lang="en-GB" sz="3600" dirty="0" smtClean="0"/>
            </a:br>
            <a:r>
              <a:rPr lang="en-GB" sz="3600" dirty="0"/>
              <a:t>C00-C97 </a:t>
            </a:r>
            <a:r>
              <a:rPr lang="en-GB" sz="3600" dirty="0" err="1"/>
              <a:t>excl</a:t>
            </a:r>
            <a:r>
              <a:rPr lang="en-GB" sz="3600" dirty="0"/>
              <a:t> C44</a:t>
            </a:r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2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Asian, All Cancers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9" y="1628800"/>
            <a:ext cx="2795919" cy="3954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62" y="1628800"/>
            <a:ext cx="2795919" cy="3954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46" y="1628800"/>
            <a:ext cx="2795919" cy="3954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28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– Black, All Cancers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1627200"/>
            <a:ext cx="2797293" cy="395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00" y="1627200"/>
            <a:ext cx="2797293" cy="395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00" y="1627200"/>
            <a:ext cx="2797293" cy="39564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5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 </a:t>
            </a:r>
            <a:r>
              <a:rPr lang="en-GB" dirty="0"/>
              <a:t>– </a:t>
            </a:r>
            <a:r>
              <a:rPr lang="en-GB" dirty="0" smtClean="0"/>
              <a:t>White, </a:t>
            </a:r>
            <a:r>
              <a:rPr lang="en-GB" dirty="0"/>
              <a:t>All Cancers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FC524A1-7B6A-464D-B8BC-8FE2E057339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1628800"/>
            <a:ext cx="2797294" cy="395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00" y="1628800"/>
            <a:ext cx="2797294" cy="395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00" y="1628800"/>
            <a:ext cx="2797294" cy="39564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692696"/>
            <a:ext cx="8642350" cy="432047"/>
          </a:xfrm>
        </p:spPr>
        <p:txBody>
          <a:bodyPr/>
          <a:lstStyle/>
          <a:p>
            <a:r>
              <a:rPr lang="en-GB" dirty="0" smtClean="0"/>
              <a:t>Time Trend 2012 - 2014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14983" y="1472198"/>
            <a:ext cx="78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2012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60365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481" y="1472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2013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57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ndon_Health_Powerpoint template v1">
  <a:themeElements>
    <a:clrScheme name="London Health Partnership">
      <a:dk1>
        <a:srgbClr val="0072C6"/>
      </a:dk1>
      <a:lt1>
        <a:sysClr val="window" lastClr="FFFFFF"/>
      </a:lt1>
      <a:dk2>
        <a:srgbClr val="0091C9"/>
      </a:dk2>
      <a:lt2>
        <a:srgbClr val="B4E7FE"/>
      </a:lt2>
      <a:accent1>
        <a:srgbClr val="E32486"/>
      </a:accent1>
      <a:accent2>
        <a:srgbClr val="A25BA0"/>
      </a:accent2>
      <a:accent3>
        <a:srgbClr val="33BBB1"/>
      </a:accent3>
      <a:accent4>
        <a:srgbClr val="003893"/>
      </a:accent4>
      <a:accent5>
        <a:srgbClr val="3F3F3F"/>
      </a:accent5>
      <a:accent6>
        <a:srgbClr val="0072C6"/>
      </a:accent6>
      <a:hlink>
        <a:srgbClr val="0000FF"/>
      </a:hlink>
      <a:folHlink>
        <a:srgbClr val="800080"/>
      </a:folHlink>
    </a:clrScheme>
    <a:fontScheme name="London Health Partnershi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London_Health_Powerpoint template v1</Template>
  <TotalTime>756</TotalTime>
  <Words>862</Words>
  <Application>Microsoft Office PowerPoint</Application>
  <PresentationFormat>On-screen Show (4:3)</PresentationFormat>
  <Paragraphs>420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London_Health_Powerpoint template v1</vt:lpstr>
      <vt:lpstr>Custom Design</vt:lpstr>
      <vt:lpstr>Healthy London Partnership </vt:lpstr>
      <vt:lpstr>Methodology </vt:lpstr>
      <vt:lpstr>Ethnicity in London</vt:lpstr>
      <vt:lpstr>CAS – HES Comparison </vt:lpstr>
      <vt:lpstr>CAS Results</vt:lpstr>
      <vt:lpstr>All Cancer Sites C00-C97 excl C44</vt:lpstr>
      <vt:lpstr>Ethnicity – Asian, All Cancers </vt:lpstr>
      <vt:lpstr>Ethnicity – Black, All Cancers </vt:lpstr>
      <vt:lpstr>Ethnicity – White, All Cancers </vt:lpstr>
      <vt:lpstr>Ethnicity – Other, All Cancers </vt:lpstr>
      <vt:lpstr>Ethnicity – Unknown, All Cancers </vt:lpstr>
      <vt:lpstr>Year – 2012, All Cancers </vt:lpstr>
      <vt:lpstr>Year – 2013, All Cancers </vt:lpstr>
      <vt:lpstr>Year – 2014, All Cancers  </vt:lpstr>
      <vt:lpstr>Breast C50</vt:lpstr>
      <vt:lpstr>Ethnicity – Asian, Breast </vt:lpstr>
      <vt:lpstr>Ethnicity – Black, Breast </vt:lpstr>
      <vt:lpstr>Ethnicity – White, Breast </vt:lpstr>
      <vt:lpstr>Ethnicity – Other, Breast </vt:lpstr>
      <vt:lpstr>Ethnicity – Unknown, Breast </vt:lpstr>
      <vt:lpstr>Year – 2012, Breast </vt:lpstr>
      <vt:lpstr>Year – 2013, Breast </vt:lpstr>
      <vt:lpstr>Year – 2014, Breast  </vt:lpstr>
      <vt:lpstr>Colorectal C18, C19, C20</vt:lpstr>
      <vt:lpstr>Ethnicity – Asian, Colorectal </vt:lpstr>
      <vt:lpstr>Ethnicity – Black, Colorectal </vt:lpstr>
      <vt:lpstr>Ethnicity – White, Colorectal </vt:lpstr>
      <vt:lpstr>Ethnicity – Other, Colorectal </vt:lpstr>
      <vt:lpstr>Ethnicity – Unknown, Colorectal </vt:lpstr>
      <vt:lpstr>Year – 2012, Colorectal </vt:lpstr>
      <vt:lpstr>Year – 2013, Colorectal </vt:lpstr>
      <vt:lpstr>Year – 2014, Colorectal  </vt:lpstr>
      <vt:lpstr>Lung C34</vt:lpstr>
      <vt:lpstr>Ethnicity – Asian, Lung </vt:lpstr>
      <vt:lpstr>Ethnicity – Black, Lung </vt:lpstr>
      <vt:lpstr>Ethnicity – White, Lung </vt:lpstr>
      <vt:lpstr>Ethnicity – Other, Lung </vt:lpstr>
      <vt:lpstr>Ethnicity – Unknown, Lung </vt:lpstr>
      <vt:lpstr>Year – 2012, Lung </vt:lpstr>
      <vt:lpstr>Year – 2013, Lung </vt:lpstr>
      <vt:lpstr>Year – 2014, Lung  </vt:lpstr>
      <vt:lpstr>Prostate C61</vt:lpstr>
      <vt:lpstr>Ethnicity – Asian, Prostate </vt:lpstr>
      <vt:lpstr>Ethnicity – Black, Prostate </vt:lpstr>
      <vt:lpstr>Ethnicity – White, Prostate </vt:lpstr>
      <vt:lpstr>Ethnicity – Other, Prostate </vt:lpstr>
      <vt:lpstr>Ethnicity – Unknown, Prostate </vt:lpstr>
      <vt:lpstr>Year – 2012, Prostate </vt:lpstr>
      <vt:lpstr>Year – 2013, Prostate </vt:lpstr>
      <vt:lpstr>Year – 2014, Prostate  </vt:lpstr>
    </vt:vector>
  </TitlesOfParts>
  <Company>SL 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Lees Julie</dc:creator>
  <cp:lastModifiedBy>Molly Loughran</cp:lastModifiedBy>
  <cp:revision>37</cp:revision>
  <cp:lastPrinted>2015-03-23T11:51:44Z</cp:lastPrinted>
  <dcterms:created xsi:type="dcterms:W3CDTF">2015-06-19T09:39:55Z</dcterms:created>
  <dcterms:modified xsi:type="dcterms:W3CDTF">2016-06-30T09:43:09Z</dcterms:modified>
</cp:coreProperties>
</file>