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4"/>
  </p:sldMasterIdLst>
  <p:notesMasterIdLst>
    <p:notesMasterId r:id="rId32"/>
  </p:notesMasterIdLst>
  <p:sldIdLst>
    <p:sldId id="256" r:id="rId5"/>
    <p:sldId id="279" r:id="rId6"/>
    <p:sldId id="280" r:id="rId7"/>
    <p:sldId id="281"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82" r:id="rId3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707" autoAdjust="0"/>
  </p:normalViewPr>
  <p:slideViewPr>
    <p:cSldViewPr>
      <p:cViewPr>
        <p:scale>
          <a:sx n="77" d="100"/>
          <a:sy n="77" d="100"/>
        </p:scale>
        <p:origin x="-27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949E6C6-4B8F-4672-8CF4-FB16948CBE13}" type="datetimeFigureOut">
              <a:rPr lang="en-US"/>
              <a:pPr>
                <a:defRPr/>
              </a:pPr>
              <a:t>7/12/2018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AE0CBF3-2A0A-4409-B599-FEFEAF974B88}" type="slidenum">
              <a:rPr lang="en-US"/>
              <a:pPr>
                <a:defRPr/>
              </a:pPr>
              <a:t>‹#›</a:t>
            </a:fld>
            <a:endParaRPr lang="en-US"/>
          </a:p>
        </p:txBody>
      </p:sp>
    </p:spTree>
    <p:extLst>
      <p:ext uri="{BB962C8B-B14F-4D97-AF65-F5344CB8AC3E}">
        <p14:creationId xmlns:p14="http://schemas.microsoft.com/office/powerpoint/2010/main" val="3255171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pitchFamily="84"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mailto:publications@phe.gov.uk"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a:solidFill>
                <a:schemeClr val="lt1"/>
              </a:solidFill>
              <a:latin typeface="+mn-lt"/>
              <a:ea typeface="+mn-ea"/>
              <a:cs typeface="+mn-cs"/>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558000" y="1412776"/>
            <a:ext cx="8028000" cy="4739679"/>
          </a:xfrm>
        </p:spPr>
        <p:txBody>
          <a:bodyPr/>
          <a:lstStyle>
            <a:lvl1pPr marL="4763" indent="-4763">
              <a:lnSpc>
                <a:spcPct val="114000"/>
              </a:lnSpc>
              <a:spcBef>
                <a:spcPts val="0"/>
              </a:spcBef>
              <a:defRPr sz="1800" b="0" baseline="0">
                <a:solidFill>
                  <a:schemeClr val="tx1"/>
                </a:solidFill>
              </a:defRPr>
            </a:lvl1pPr>
          </a:lstStyle>
          <a:p>
            <a:pPr lvl="0"/>
            <a:r>
              <a:rPr lang="en-US" dirty="0" smtClean="0"/>
              <a:t>Text should be 12-18pt Arial. Do not use other fonts.</a:t>
            </a:r>
          </a:p>
          <a:p>
            <a:pPr lvl="0"/>
            <a:endParaRPr lang="en-US" b="1" dirty="0" smtClean="0">
              <a:latin typeface="Arial" pitchFamily="84" charset="0"/>
            </a:endParaRPr>
          </a:p>
          <a:p>
            <a:pPr lvl="0"/>
            <a:r>
              <a:rPr lang="en-US" b="1" dirty="0" smtClean="0">
                <a:latin typeface="Arial" pitchFamily="84" charset="0"/>
              </a:rPr>
              <a:t>Note</a:t>
            </a:r>
          </a:p>
          <a:p>
            <a:pPr lvl="0"/>
            <a:r>
              <a:rPr lang="en-US" dirty="0" smtClean="0">
                <a:latin typeface="Arial" pitchFamily="84" charset="0"/>
              </a:rPr>
              <a:t>This template should NOT be used to create publications, as this may mean</a:t>
            </a:r>
          </a:p>
          <a:p>
            <a:pPr lvl="0"/>
            <a:r>
              <a:rPr lang="en-US" dirty="0" smtClean="0">
                <a:latin typeface="Arial" pitchFamily="84" charset="0"/>
              </a:rPr>
              <a:t>publication on GOV.UK will not be possible. </a:t>
            </a:r>
          </a:p>
          <a:p>
            <a:pPr lvl="0"/>
            <a:endParaRPr lang="en-US" dirty="0" smtClean="0">
              <a:latin typeface="Arial" pitchFamily="84" charset="0"/>
            </a:endParaRPr>
          </a:p>
          <a:p>
            <a:pPr lvl="0"/>
            <a:r>
              <a:rPr lang="en-US" dirty="0" smtClean="0">
                <a:latin typeface="Arial" pitchFamily="84" charset="0"/>
              </a:rPr>
              <a:t>Please contact </a:t>
            </a:r>
            <a:r>
              <a:rPr lang="en-US" dirty="0" smtClean="0">
                <a:latin typeface="Arial" pitchFamily="84" charset="0"/>
                <a:hlinkClick r:id="rId2"/>
              </a:rPr>
              <a:t>publications@phe.gov.uk</a:t>
            </a:r>
            <a:r>
              <a:rPr lang="en-US" dirty="0" smtClean="0">
                <a:latin typeface="Arial" pitchFamily="84" charset="0"/>
              </a:rPr>
              <a:t> for more details</a:t>
            </a:r>
          </a:p>
          <a:p>
            <a:pPr lvl="0"/>
            <a:endParaRPr lang="en-US" dirty="0"/>
          </a:p>
        </p:txBody>
      </p:sp>
      <p:sp>
        <p:nvSpPr>
          <p:cNvPr id="5" name="Slide Number Placeholder 5"/>
          <p:cNvSpPr>
            <a:spLocks noGrp="1"/>
          </p:cNvSpPr>
          <p:nvPr>
            <p:ph type="sldNum" sz="quarter" idx="10"/>
          </p:nvPr>
        </p:nvSpPr>
        <p:spPr>
          <a:xfrm>
            <a:off x="0" y="6308725"/>
            <a:ext cx="9144000" cy="549275"/>
          </a:xfrm>
        </p:spPr>
        <p:txBody>
          <a:bodyPr/>
          <a:lstStyle>
            <a:lvl1pPr>
              <a:defRPr/>
            </a:lvl1pPr>
          </a:lstStyle>
          <a:p>
            <a:pPr marL="531813">
              <a:defRPr/>
            </a:pPr>
            <a:r>
              <a:rPr lang="en-US" dirty="0" smtClean="0"/>
              <a:t>  </a:t>
            </a:r>
            <a:fld id="{2565FA6D-D4C8-4C4C-AC4B-3269734D34D8}" type="slidenum">
              <a:rPr lang="en-US" smtClean="0"/>
              <a:pPr marL="531813">
                <a:defRPr/>
              </a:pPr>
              <a:t>‹#›</a:t>
            </a:fld>
            <a:endParaRPr lang="en-US" dirty="0"/>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US" dirty="0" smtClean="0"/>
              <a:t>Presentation title - edit in Header and Footer</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a:t>
            </a:r>
            <a:r>
              <a:rPr lang="en-US" dirty="0" smtClean="0"/>
              <a:t>level</a:t>
            </a:r>
          </a:p>
          <a:p>
            <a:pPr lvl="4"/>
            <a:r>
              <a:rPr lang="en-US" dirty="0" smtClean="0"/>
              <a:t>Fourth </a:t>
            </a:r>
            <a:r>
              <a:rPr lang="en-US" dirty="0"/>
              <a:t>level</a:t>
            </a:r>
          </a:p>
          <a:p>
            <a:pPr lvl="5"/>
            <a:r>
              <a:rPr lang="en-US" dirty="0" smtClean="0"/>
              <a:t>Fifth </a:t>
            </a:r>
            <a:r>
              <a:rPr lang="en-US" dirty="0"/>
              <a:t>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a:defRPr/>
            </a:pPr>
            <a:r>
              <a:rPr lang="en-US" dirty="0" smtClean="0"/>
              <a:t>  </a:t>
            </a:r>
            <a:fld id="{45F8D313-CCBE-49D6-A3BC-57B1848DFB52}" type="slidenum">
              <a:rPr lang="en-US" smtClean="0"/>
              <a:pPr>
                <a:defRPr/>
              </a:pPr>
              <a:t>‹#›</a:t>
            </a:fld>
            <a:r>
              <a:rPr lang="en-US" dirty="0" smtClean="0"/>
              <a:t> </a:t>
            </a:r>
            <a:endParaRPr lang="en-US" dirty="0"/>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US" dirty="0"/>
              <a:t>Presentation title - edit in Header and Footer</a:t>
            </a: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ncin.org.uk/cancer_type_and_topic_specific_work/topic_specific_work/main_cancer_treatment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8000" y="2492896"/>
            <a:ext cx="7633648" cy="1724503"/>
          </a:xfrm>
        </p:spPr>
        <p:txBody>
          <a:bodyPr/>
          <a:lstStyle/>
          <a:p>
            <a:r>
              <a:rPr/>
              <a:t>Treatment breakdown for oesophagus cancers</a:t>
            </a:r>
          </a:p>
        </p:txBody>
      </p:sp>
      <p:sp>
        <p:nvSpPr>
          <p:cNvPr id="5" name="Subtitle 2"/>
          <p:cNvSpPr>
            <a:spLocks noGrp="1"/>
          </p:cNvSpPr>
          <p:nvPr>
            <p:ph type="subTitle" idx="1"/>
          </p:nvPr>
        </p:nvSpPr>
        <p:spPr>
          <a:xfrm>
            <a:off x="558000" y="6021288"/>
            <a:ext cx="7974440" cy="338336"/>
          </a:xfrm>
        </p:spPr>
        <p:txBody>
          <a:bodyPr>
            <a:noAutofit/>
          </a:bodyPr>
          <a:lstStyle/>
          <a:p>
            <a:r>
              <a:rPr dirty="0"/>
              <a:t>This work has been produced as part of the Cancer Research UK - Public Health England </a:t>
            </a:r>
            <a:r>
              <a:rPr dirty="0" smtClean="0"/>
              <a:t>Partnership</a:t>
            </a:r>
            <a:r>
              <a:rPr lang="en-GB" dirty="0" smtClean="0"/>
              <a:t>. Contributors are listed at the end. </a:t>
            </a:r>
            <a:endParaRPr dirty="0"/>
          </a:p>
        </p:txBody>
      </p:sp>
      <p:pic>
        <p:nvPicPr>
          <p:cNvPr id="6" name="Picture 5" descr="CRUK_Pos_RGB_4.png"/>
          <p:cNvPicPr>
            <a:picLocks noChangeAspect="1"/>
          </p:cNvPicPr>
          <p:nvPr/>
        </p:nvPicPr>
        <p:blipFill>
          <a:blip r:embed="rId2" cstate="print">
            <a:extLst>
              <a:ext uri="{28A0092B-C50C-407E-A947-70E740481C1C}">
                <a14:useLocalDpi xmlns:a14="http://schemas.microsoft.com/office/drawing/2010/main" val="0"/>
              </a:ext>
            </a:extLst>
          </a:blip>
          <a:srcRect l="6403" t="12921" r="6097" b="12909"/>
          <a:stretch>
            <a:fillRect/>
          </a:stretch>
        </p:blipFill>
        <p:spPr bwMode="auto">
          <a:xfrm>
            <a:off x="7164288" y="393013"/>
            <a:ext cx="1576248" cy="625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stage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stage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age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age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age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sex</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sex</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sex</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deprivation quintile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deprivation quintile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lang="en-GB" dirty="0" smtClean="0"/>
              <a:t>Methods 1)</a:t>
            </a:r>
            <a:endParaRPr dirty="0"/>
          </a:p>
        </p:txBody>
      </p:sp>
      <p:sp>
        <p:nvSpPr>
          <p:cNvPr id="4" name="TextBox 3"/>
          <p:cNvSpPr txBox="1"/>
          <p:nvPr/>
        </p:nvSpPr>
        <p:spPr>
          <a:xfrm>
            <a:off x="323528" y="1412776"/>
            <a:ext cx="8640960" cy="5016758"/>
          </a:xfrm>
          <a:prstGeom prst="rect">
            <a:avLst/>
          </a:prstGeom>
          <a:noFill/>
        </p:spPr>
        <p:txBody>
          <a:bodyPr wrap="square" rtlCol="0">
            <a:spAutoFit/>
          </a:bodyPr>
          <a:lstStyle/>
          <a:p>
            <a:r>
              <a:rPr lang="en-GB" sz="1600" dirty="0"/>
              <a:t>These slides present the numbers and percentages of tumours diagnosed in England in 2013 - 2015 recorded as receiving radiotherapy, chemotherapy or tumour resection. The results are presented by year, stage at diagnosis, age, sex, deprivation, ethnicity, and comorbidities. </a:t>
            </a:r>
            <a:r>
              <a:rPr lang="en-GB" sz="1600"/>
              <a:t>The stage distribution is presented, followed by  the treatment breakdown (independently and in combinations) for each variable. </a:t>
            </a:r>
          </a:p>
          <a:p>
            <a:endParaRPr lang="en-GB" sz="1600" dirty="0"/>
          </a:p>
          <a:p>
            <a:r>
              <a:rPr lang="en-GB" sz="1600" dirty="0"/>
              <a:t>This work uses data collected by the NHS, as part of the care and support of cancer patients.</a:t>
            </a:r>
          </a:p>
          <a:p>
            <a:r>
              <a:rPr lang="en-GB" sz="1600" dirty="0" smtClean="0"/>
              <a:t>Detail on methodology </a:t>
            </a:r>
            <a:r>
              <a:rPr lang="en-GB" sz="1600" dirty="0"/>
              <a:t>is described in the </a:t>
            </a:r>
            <a:r>
              <a:rPr lang="en-GB" sz="1600" dirty="0" smtClean="0"/>
              <a:t>SOP and workbook</a:t>
            </a:r>
            <a:r>
              <a:rPr lang="en-GB" sz="1600" dirty="0"/>
              <a:t> </a:t>
            </a:r>
            <a:r>
              <a:rPr lang="en-GB" sz="1600" dirty="0" smtClean="0"/>
              <a:t>(</a:t>
            </a:r>
            <a:r>
              <a:rPr lang="en-GB" sz="1600" dirty="0" smtClean="0">
                <a:hlinkClick r:id="rId2"/>
              </a:rPr>
              <a:t>here</a:t>
            </a:r>
            <a:r>
              <a:rPr lang="en-GB" sz="1600" dirty="0" smtClean="0"/>
              <a:t>) and summarised below:</a:t>
            </a:r>
          </a:p>
          <a:p>
            <a:endParaRPr lang="en-GB" sz="1600" dirty="0" smtClean="0"/>
          </a:p>
          <a:p>
            <a:pPr marL="285750" lvl="0" indent="-285750">
              <a:buFont typeface="Arial" panose="020B0604020202020204" pitchFamily="34" charset="0"/>
              <a:buChar char="•"/>
            </a:pPr>
            <a:r>
              <a:rPr lang="en-GB" sz="1600" dirty="0" smtClean="0"/>
              <a:t>These proportions are </a:t>
            </a:r>
            <a:r>
              <a:rPr lang="en-GB" sz="1600" dirty="0"/>
              <a:t>unadjusted, so </a:t>
            </a:r>
            <a:r>
              <a:rPr lang="en-GB" sz="1600" dirty="0" smtClean="0"/>
              <a:t>patterns may </a:t>
            </a:r>
            <a:r>
              <a:rPr lang="en-GB" sz="1600" dirty="0"/>
              <a:t>be caused by differences </a:t>
            </a:r>
            <a:r>
              <a:rPr lang="en-GB" sz="1600" dirty="0" smtClean="0"/>
              <a:t>in stage, </a:t>
            </a:r>
            <a:r>
              <a:rPr lang="en-GB" sz="1600" dirty="0"/>
              <a:t>deprivation, age, sex, ethnicity, comorbidities </a:t>
            </a:r>
            <a:r>
              <a:rPr lang="en-GB" sz="1600" dirty="0" smtClean="0"/>
              <a:t>or other factors, such as patient choice.</a:t>
            </a:r>
            <a:endParaRPr lang="en-GB" sz="1600" dirty="0"/>
          </a:p>
          <a:p>
            <a:pPr marL="285750" indent="-285750">
              <a:buFont typeface="Arial" panose="020B0604020202020204" pitchFamily="34" charset="0"/>
              <a:buChar char="•"/>
            </a:pPr>
            <a:r>
              <a:rPr lang="en-GB" sz="1600" dirty="0" smtClean="0">
                <a:solidFill>
                  <a:sysClr val="windowText" lastClr="000000"/>
                </a:solidFill>
                <a:latin typeface="Arial" panose="020B0604020202020204" pitchFamily="34" charset="0"/>
                <a:cs typeface="Arial" panose="020B0604020202020204" pitchFamily="34" charset="0"/>
              </a:rPr>
              <a:t>Datasets </a:t>
            </a:r>
            <a:r>
              <a:rPr lang="en-GB" sz="1600" dirty="0">
                <a:solidFill>
                  <a:sysClr val="windowText" lastClr="000000"/>
                </a:solidFill>
                <a:latin typeface="Arial" panose="020B0604020202020204" pitchFamily="34" charset="0"/>
                <a:cs typeface="Arial" panose="020B0604020202020204" pitchFamily="34" charset="0"/>
              </a:rPr>
              <a:t>used to capture treatment information include cancer registration data, the Systemic Anti-Cancer Therapy dataset (SACT), </a:t>
            </a:r>
            <a:r>
              <a:rPr lang="en-GB" sz="1600" dirty="0" err="1">
                <a:solidFill>
                  <a:sysClr val="windowText" lastClr="000000"/>
                </a:solidFill>
                <a:latin typeface="Arial" panose="020B0604020202020204" pitchFamily="34" charset="0"/>
                <a:cs typeface="Arial" panose="020B0604020202020204" pitchFamily="34" charset="0"/>
              </a:rPr>
              <a:t>RadioTherapy</a:t>
            </a:r>
            <a:r>
              <a:rPr lang="en-GB" sz="1600" dirty="0">
                <a:solidFill>
                  <a:sysClr val="windowText" lastClr="000000"/>
                </a:solidFill>
                <a:latin typeface="Arial" panose="020B0604020202020204" pitchFamily="34" charset="0"/>
                <a:cs typeface="Arial" panose="020B0604020202020204" pitchFamily="34" charset="0"/>
              </a:rPr>
              <a:t> </a:t>
            </a:r>
            <a:r>
              <a:rPr lang="en-GB" sz="1600" dirty="0" err="1">
                <a:solidFill>
                  <a:sysClr val="windowText" lastClr="000000"/>
                </a:solidFill>
                <a:latin typeface="Arial" panose="020B0604020202020204" pitchFamily="34" charset="0"/>
                <a:cs typeface="Arial" panose="020B0604020202020204" pitchFamily="34" charset="0"/>
              </a:rPr>
              <a:t>DataSet</a:t>
            </a:r>
            <a:r>
              <a:rPr lang="en-GB" sz="1600" dirty="0">
                <a:solidFill>
                  <a:sysClr val="windowText" lastClr="000000"/>
                </a:solidFill>
                <a:latin typeface="Arial" panose="020B0604020202020204" pitchFamily="34" charset="0"/>
                <a:cs typeface="Arial" panose="020B0604020202020204" pitchFamily="34" charset="0"/>
              </a:rPr>
              <a:t> (RTDS), and inpatient Hospital Episode Statistics (HES). </a:t>
            </a:r>
          </a:p>
          <a:p>
            <a:pPr marL="285750" indent="-285750">
              <a:buFont typeface="Arial" panose="020B0604020202020204" pitchFamily="34" charset="0"/>
              <a:buChar char="•"/>
            </a:pPr>
            <a:r>
              <a:rPr lang="en-GB" sz="1600" dirty="0">
                <a:solidFill>
                  <a:sysClr val="windowText" lastClr="000000"/>
                </a:solidFill>
                <a:latin typeface="Arial" panose="020B0604020202020204" pitchFamily="34" charset="0"/>
                <a:cs typeface="Arial" panose="020B0604020202020204" pitchFamily="34" charset="0"/>
              </a:rPr>
              <a:t>A tumour resection is an attempt to surgically remove the whole of the primary tumour. </a:t>
            </a:r>
            <a:endParaRPr lang="en-GB" sz="1600" dirty="0" smtClean="0">
              <a:solidFill>
                <a:sysClr val="windowText" lastClr="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smtClean="0">
                <a:solidFill>
                  <a:sysClr val="windowText" lastClr="000000"/>
                </a:solidFill>
                <a:latin typeface="Arial" panose="020B0604020202020204" pitchFamily="34" charset="0"/>
                <a:cs typeface="Arial" panose="020B0604020202020204" pitchFamily="34" charset="0"/>
              </a:rPr>
              <a:t>Radiotherapy </a:t>
            </a:r>
            <a:r>
              <a:rPr lang="en-GB" sz="1600" dirty="0">
                <a:solidFill>
                  <a:sysClr val="windowText" lastClr="000000"/>
                </a:solidFill>
                <a:latin typeface="Arial" panose="020B0604020202020204" pitchFamily="34" charset="0"/>
                <a:cs typeface="Arial" panose="020B0604020202020204" pitchFamily="34" charset="0"/>
              </a:rPr>
              <a:t>includes both curative and palliative </a:t>
            </a:r>
            <a:r>
              <a:rPr lang="en-GB" sz="1600" dirty="0" err="1">
                <a:solidFill>
                  <a:sysClr val="windowText" lastClr="000000"/>
                </a:solidFill>
                <a:latin typeface="Arial" panose="020B0604020202020204" pitchFamily="34" charset="0"/>
                <a:cs typeface="Arial" panose="020B0604020202020204" pitchFamily="34" charset="0"/>
              </a:rPr>
              <a:t>teletherapy</a:t>
            </a:r>
            <a:r>
              <a:rPr lang="en-GB" sz="1600" dirty="0">
                <a:solidFill>
                  <a:sysClr val="windowText" lastClr="000000"/>
                </a:solidFill>
                <a:latin typeface="Arial" panose="020B0604020202020204" pitchFamily="34" charset="0"/>
                <a:cs typeface="Arial" panose="020B0604020202020204" pitchFamily="34" charset="0"/>
              </a:rPr>
              <a:t> procedures, and excludes brachytherapy and contact radiotherapy.</a:t>
            </a:r>
          </a:p>
          <a:p>
            <a:pPr marL="285750" indent="-285750">
              <a:buFont typeface="Arial" panose="020B0604020202020204" pitchFamily="34" charset="0"/>
              <a:buChar char="•"/>
            </a:pPr>
            <a:r>
              <a:rPr lang="en-GB" sz="1600" dirty="0">
                <a:solidFill>
                  <a:sysClr val="windowText" lastClr="000000"/>
                </a:solidFill>
                <a:latin typeface="Arial" panose="020B0604020202020204" pitchFamily="34" charset="0"/>
                <a:cs typeface="Arial" panose="020B0604020202020204" pitchFamily="34" charset="0"/>
              </a:rPr>
              <a:t>Chemotherapy includes both curative and palliative chemotherapy, and excludes hormonal therapy, and other supportive drugs such as </a:t>
            </a:r>
            <a:r>
              <a:rPr lang="en-GB" sz="1600" dirty="0" err="1">
                <a:solidFill>
                  <a:sysClr val="windowText" lastClr="000000"/>
                </a:solidFill>
                <a:latin typeface="Arial" panose="020B0604020202020204" pitchFamily="34" charset="0"/>
                <a:cs typeface="Arial" panose="020B0604020202020204" pitchFamily="34" charset="0"/>
              </a:rPr>
              <a:t>zoledronic</a:t>
            </a:r>
            <a:r>
              <a:rPr lang="en-GB" sz="1600" dirty="0">
                <a:solidFill>
                  <a:sysClr val="windowText" lastClr="000000"/>
                </a:solidFill>
                <a:latin typeface="Arial" panose="020B0604020202020204" pitchFamily="34" charset="0"/>
                <a:cs typeface="Arial" panose="020B0604020202020204" pitchFamily="34" charset="0"/>
              </a:rPr>
              <a:t> acid, </a:t>
            </a:r>
            <a:r>
              <a:rPr lang="en-GB" sz="1600" dirty="0" err="1">
                <a:solidFill>
                  <a:sysClr val="windowText" lastClr="000000"/>
                </a:solidFill>
                <a:latin typeface="Arial" panose="020B0604020202020204" pitchFamily="34" charset="0"/>
                <a:cs typeface="Arial" panose="020B0604020202020204" pitchFamily="34" charset="0"/>
              </a:rPr>
              <a:t>pamidronate</a:t>
            </a:r>
            <a:r>
              <a:rPr lang="en-GB" sz="1600" dirty="0">
                <a:solidFill>
                  <a:sysClr val="windowText" lastClr="000000"/>
                </a:solidFill>
                <a:latin typeface="Arial" panose="020B0604020202020204" pitchFamily="34" charset="0"/>
                <a:cs typeface="Arial" panose="020B0604020202020204" pitchFamily="34" charset="0"/>
              </a:rPr>
              <a:t>, and </a:t>
            </a:r>
            <a:r>
              <a:rPr lang="en-GB" sz="1600" dirty="0" err="1">
                <a:solidFill>
                  <a:sysClr val="windowText" lastClr="000000"/>
                </a:solidFill>
                <a:latin typeface="Arial" panose="020B0604020202020204" pitchFamily="34" charset="0"/>
                <a:cs typeface="Arial" panose="020B0604020202020204" pitchFamily="34" charset="0"/>
              </a:rPr>
              <a:t>denosumab</a:t>
            </a:r>
            <a:r>
              <a:rPr lang="en-GB" sz="1600" dirty="0">
                <a:solidFill>
                  <a:sysClr val="windowText" lastClr="000000"/>
                </a:solidFill>
                <a:latin typeface="Arial" panose="020B0604020202020204" pitchFamily="34" charset="0"/>
                <a:cs typeface="Arial" panose="020B0604020202020204" pitchFamily="34" charset="0"/>
              </a:rPr>
              <a:t>. </a:t>
            </a:r>
            <a:endParaRPr lang="en-GB" sz="1600" dirty="0" smtClean="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50893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deprivation quintile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broad ethnic group</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broad ethnic group</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broad ethnic group</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comorbidity score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comorbidity score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comorbidity score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lang="en-GB" dirty="0"/>
              <a:t>Acknowledgements</a:t>
            </a:r>
            <a:endParaRPr dirty="0"/>
          </a:p>
        </p:txBody>
      </p:sp>
      <p:sp>
        <p:nvSpPr>
          <p:cNvPr id="4" name="TextBox 3"/>
          <p:cNvSpPr txBox="1"/>
          <p:nvPr/>
        </p:nvSpPr>
        <p:spPr>
          <a:xfrm>
            <a:off x="251520" y="1412776"/>
            <a:ext cx="8892480" cy="4278094"/>
          </a:xfrm>
          <a:prstGeom prst="rect">
            <a:avLst/>
          </a:prstGeom>
          <a:noFill/>
        </p:spPr>
        <p:txBody>
          <a:bodyPr wrap="square" rtlCol="0">
            <a:spAutoFit/>
          </a:bodyPr>
          <a:lstStyle/>
          <a:p>
            <a:r>
              <a:rPr lang="en-GB" sz="1600" dirty="0"/>
              <a:t>Public Health England and Cancer Research UK would like to thank the following analysts who developed this workbook:	</a:t>
            </a:r>
            <a:endParaRPr lang="en-GB" sz="1600" dirty="0" smtClean="0"/>
          </a:p>
          <a:p>
            <a:endParaRPr lang="en-GB" sz="1600" dirty="0" smtClean="0"/>
          </a:p>
          <a:p>
            <a:r>
              <a:rPr lang="en-GB" sz="1600" dirty="0" err="1" smtClean="0"/>
              <a:t>Dr</a:t>
            </a:r>
            <a:r>
              <a:rPr lang="en-GB" sz="1600" dirty="0" err="1"/>
              <a:t>.</a:t>
            </a:r>
            <a:r>
              <a:rPr lang="en-GB" sz="1600" dirty="0"/>
              <a:t> Sean </a:t>
            </a:r>
            <a:r>
              <a:rPr lang="en-GB" sz="1600" dirty="0" smtClean="0"/>
              <a:t>McPhail, </a:t>
            </a:r>
            <a:r>
              <a:rPr lang="en-GB" sz="1600" dirty="0" err="1" smtClean="0"/>
              <a:t>Dr</a:t>
            </a:r>
            <a:r>
              <a:rPr lang="en-GB" sz="1600" dirty="0" err="1"/>
              <a:t>.</a:t>
            </a:r>
            <a:r>
              <a:rPr lang="en-GB" sz="1600" dirty="0"/>
              <a:t> Katherine </a:t>
            </a:r>
            <a:r>
              <a:rPr lang="en-GB" sz="1600" dirty="0" smtClean="0"/>
              <a:t>Henson, Anna Fry, Becky White</a:t>
            </a:r>
            <a:r>
              <a:rPr lang="en-GB" sz="1600" dirty="0"/>
              <a:t>									</a:t>
            </a:r>
          </a:p>
          <a:p>
            <a:r>
              <a:rPr lang="en-GB" sz="1600" dirty="0"/>
              <a:t>We would like to thank the following analysts who contributed to the work</a:t>
            </a:r>
            <a:r>
              <a:rPr lang="en-GB" sz="1600" dirty="0" smtClean="0"/>
              <a:t>:</a:t>
            </a:r>
          </a:p>
          <a:p>
            <a:r>
              <a:rPr lang="en-GB" sz="1600" dirty="0"/>
              <a:t>	</a:t>
            </a:r>
            <a:endParaRPr lang="en-GB" sz="1600" dirty="0" smtClean="0"/>
          </a:p>
          <a:p>
            <a:r>
              <a:rPr lang="en-GB" sz="1600" dirty="0" smtClean="0"/>
              <a:t>Clare Pearson, Sabrina Sandhu, Carolynn Gildea, Jess Fraser, Michael Wallington, Cong Chen</a:t>
            </a:r>
          </a:p>
          <a:p>
            <a:r>
              <a:rPr lang="en-GB" sz="1600" dirty="0"/>
              <a:t>					</a:t>
            </a:r>
          </a:p>
          <a:p>
            <a:r>
              <a:rPr lang="en-GB" sz="1600" dirty="0"/>
              <a:t>We would also like to thank the following clinicians and analysts who offered feedback on this workbook or helped improve the tumour resections data featured in it:	</a:t>
            </a:r>
            <a:endParaRPr lang="en-GB" sz="1600" dirty="0" smtClean="0"/>
          </a:p>
          <a:p>
            <a:r>
              <a:rPr lang="en-GB" sz="1600" dirty="0"/>
              <a:t>	</a:t>
            </a:r>
            <a:endParaRPr lang="en-GB" sz="1600" dirty="0" smtClean="0"/>
          </a:p>
          <a:p>
            <a:r>
              <a:rPr lang="en-GB" sz="1600" dirty="0" err="1" smtClean="0"/>
              <a:t>Dr</a:t>
            </a:r>
            <a:r>
              <a:rPr lang="en-GB" sz="1600" dirty="0" err="1"/>
              <a:t>.</a:t>
            </a:r>
            <a:r>
              <a:rPr lang="en-GB" sz="1600" dirty="0"/>
              <a:t> Andy </a:t>
            </a:r>
            <a:r>
              <a:rPr lang="en-GB" sz="1600" dirty="0" err="1" smtClean="0"/>
              <a:t>Nordin</a:t>
            </a:r>
            <a:r>
              <a:rPr lang="en-GB" sz="1600" dirty="0" smtClean="0"/>
              <a:t>, Mr</a:t>
            </a:r>
            <a:r>
              <a:rPr lang="en-GB" sz="1600" dirty="0"/>
              <a:t>. Kieran </a:t>
            </a:r>
            <a:r>
              <a:rPr lang="en-GB" sz="1600" dirty="0" smtClean="0"/>
              <a:t>Horgan, Mr</a:t>
            </a:r>
            <a:r>
              <a:rPr lang="en-GB" sz="1600" dirty="0"/>
              <a:t>. Ravinder </a:t>
            </a:r>
            <a:r>
              <a:rPr lang="en-GB" sz="1600" dirty="0" smtClean="0"/>
              <a:t>Vohra, </a:t>
            </a:r>
          </a:p>
          <a:p>
            <a:r>
              <a:rPr lang="en-GB" sz="1600" dirty="0" err="1" smtClean="0"/>
              <a:t>Prof</a:t>
            </a:r>
            <a:r>
              <a:rPr lang="en-GB" sz="1600" dirty="0" err="1"/>
              <a:t>.</a:t>
            </a:r>
            <a:r>
              <a:rPr lang="en-GB" sz="1600" dirty="0"/>
              <a:t> Mick </a:t>
            </a:r>
            <a:r>
              <a:rPr lang="en-GB" sz="1600" dirty="0" smtClean="0"/>
              <a:t>Peake, </a:t>
            </a:r>
            <a:r>
              <a:rPr lang="en-GB" sz="1600" dirty="0" err="1" smtClean="0"/>
              <a:t>Prof</a:t>
            </a:r>
            <a:r>
              <a:rPr lang="en-GB" sz="1600" dirty="0" err="1"/>
              <a:t>.</a:t>
            </a:r>
            <a:r>
              <a:rPr lang="en-GB" sz="1600" dirty="0"/>
              <a:t> Eva </a:t>
            </a:r>
            <a:r>
              <a:rPr lang="en-GB" sz="1600" dirty="0" smtClean="0"/>
              <a:t>Morris, Mr</a:t>
            </a:r>
            <a:r>
              <a:rPr lang="en-GB" sz="1600" dirty="0"/>
              <a:t>. Keith </a:t>
            </a:r>
            <a:r>
              <a:rPr lang="en-GB" sz="1600" dirty="0" smtClean="0"/>
              <a:t>Roberts, </a:t>
            </a:r>
          </a:p>
          <a:p>
            <a:r>
              <a:rPr lang="en-GB" sz="1600" dirty="0" smtClean="0"/>
              <a:t>Mr</a:t>
            </a:r>
            <a:r>
              <a:rPr lang="en-GB" sz="1600" dirty="0"/>
              <a:t>. Graham </a:t>
            </a:r>
            <a:r>
              <a:rPr lang="en-GB" sz="1600" dirty="0" smtClean="0"/>
              <a:t>Putnam, </a:t>
            </a:r>
            <a:r>
              <a:rPr lang="en-GB" sz="1600" dirty="0" err="1" smtClean="0"/>
              <a:t>Dr</a:t>
            </a:r>
            <a:r>
              <a:rPr lang="en-GB" sz="1600" dirty="0" err="1"/>
              <a:t>.</a:t>
            </a:r>
            <a:r>
              <a:rPr lang="en-GB" sz="1600" dirty="0"/>
              <a:t> Roland </a:t>
            </a:r>
            <a:r>
              <a:rPr lang="en-GB" sz="1600" dirty="0" err="1" smtClean="0"/>
              <a:t>Valori</a:t>
            </a:r>
            <a:r>
              <a:rPr lang="en-GB" sz="1600" dirty="0" smtClean="0"/>
              <a:t>, </a:t>
            </a:r>
            <a:r>
              <a:rPr lang="en-GB" sz="1600" dirty="0" err="1" smtClean="0"/>
              <a:t>Prof</a:t>
            </a:r>
            <a:r>
              <a:rPr lang="en-GB" sz="1600" dirty="0" err="1"/>
              <a:t>.</a:t>
            </a:r>
            <a:r>
              <a:rPr lang="en-GB" sz="1600" dirty="0"/>
              <a:t> Hemant </a:t>
            </a:r>
            <a:r>
              <a:rPr lang="en-GB" sz="1600" dirty="0" smtClean="0"/>
              <a:t>Kocher, </a:t>
            </a:r>
          </a:p>
          <a:p>
            <a:r>
              <a:rPr lang="en-GB" sz="1600" dirty="0" smtClean="0"/>
              <a:t>Mr</a:t>
            </a:r>
            <a:r>
              <a:rPr lang="en-GB" sz="1600" dirty="0"/>
              <a:t>. Roger </a:t>
            </a:r>
            <a:r>
              <a:rPr lang="en-GB" sz="1600" dirty="0" smtClean="0"/>
              <a:t>Kockelbergh, </a:t>
            </a:r>
            <a:r>
              <a:rPr lang="en-GB" sz="1600" dirty="0" err="1" smtClean="0"/>
              <a:t>Prof</a:t>
            </a:r>
            <a:r>
              <a:rPr lang="en-GB" sz="1600" dirty="0" err="1"/>
              <a:t>.</a:t>
            </a:r>
            <a:r>
              <a:rPr lang="en-GB" sz="1600" dirty="0"/>
              <a:t> Paul </a:t>
            </a:r>
            <a:r>
              <a:rPr lang="en-GB" sz="1600" dirty="0" err="1"/>
              <a:t>Finan</a:t>
            </a:r>
            <a:r>
              <a:rPr lang="en-GB" sz="1600" dirty="0"/>
              <a:t>											</a:t>
            </a:r>
          </a:p>
        </p:txBody>
      </p:sp>
    </p:spTree>
    <p:extLst>
      <p:ext uri="{BB962C8B-B14F-4D97-AF65-F5344CB8AC3E}">
        <p14:creationId xmlns:p14="http://schemas.microsoft.com/office/powerpoint/2010/main" val="5263739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lang="en-GB" dirty="0" smtClean="0"/>
              <a:t>Methods 2)</a:t>
            </a:r>
            <a:endParaRPr dirty="0"/>
          </a:p>
        </p:txBody>
      </p:sp>
      <p:sp>
        <p:nvSpPr>
          <p:cNvPr id="4" name="TextBox 3"/>
          <p:cNvSpPr txBox="1"/>
          <p:nvPr/>
        </p:nvSpPr>
        <p:spPr>
          <a:xfrm>
            <a:off x="323528" y="1412776"/>
            <a:ext cx="8640960" cy="5016758"/>
          </a:xfrm>
          <a:prstGeom prst="rect">
            <a:avLst/>
          </a:prstGeom>
          <a:noFill/>
        </p:spPr>
        <p:txBody>
          <a:bodyPr wrap="square" rtlCol="0">
            <a:spAutoFit/>
          </a:bodyPr>
          <a:lstStyle/>
          <a:p>
            <a:pPr marL="285750" indent="-285750">
              <a:buFont typeface="Arial" panose="020B0604020202020204" pitchFamily="34" charset="0"/>
              <a:buChar char="•"/>
            </a:pPr>
            <a:r>
              <a:rPr lang="en-GB" sz="1600" dirty="0">
                <a:solidFill>
                  <a:sysClr val="windowText" lastClr="000000"/>
                </a:solidFill>
                <a:latin typeface="Arial" panose="020B0604020202020204" pitchFamily="34" charset="0"/>
                <a:cs typeface="Arial" panose="020B0604020202020204" pitchFamily="34" charset="0"/>
              </a:rPr>
              <a:t>On the </a:t>
            </a:r>
            <a:r>
              <a:rPr lang="en-GB" sz="1600" dirty="0" smtClean="0">
                <a:solidFill>
                  <a:sysClr val="windowText" lastClr="000000"/>
                </a:solidFill>
                <a:latin typeface="Arial" panose="020B0604020202020204" pitchFamily="34" charset="0"/>
                <a:cs typeface="Arial" panose="020B0604020202020204" pitchFamily="34" charset="0"/>
              </a:rPr>
              <a:t>graphs which </a:t>
            </a:r>
            <a:r>
              <a:rPr lang="en-GB" sz="1600" dirty="0">
                <a:solidFill>
                  <a:sysClr val="windowText" lastClr="000000"/>
                </a:solidFill>
                <a:latin typeface="Arial" panose="020B0604020202020204" pitchFamily="34" charset="0"/>
                <a:cs typeface="Arial" panose="020B0604020202020204" pitchFamily="34" charset="0"/>
              </a:rPr>
              <a:t>display combinations of treatments </a:t>
            </a:r>
            <a:r>
              <a:rPr lang="en-GB" sz="1600" dirty="0" smtClean="0">
                <a:solidFill>
                  <a:sysClr val="windowText" lastClr="000000"/>
                </a:solidFill>
                <a:latin typeface="Arial" panose="020B0604020202020204" pitchFamily="34" charset="0"/>
                <a:cs typeface="Arial" panose="020B0604020202020204" pitchFamily="34" charset="0"/>
              </a:rPr>
              <a:t>received, </a:t>
            </a:r>
            <a:r>
              <a:rPr lang="en-GB" sz="1600" dirty="0">
                <a:solidFill>
                  <a:sysClr val="windowText" lastClr="000000"/>
                </a:solidFill>
                <a:latin typeface="Arial" panose="020B0604020202020204" pitchFamily="34" charset="0"/>
                <a:cs typeface="Arial" panose="020B0604020202020204" pitchFamily="34" charset="0"/>
              </a:rPr>
              <a:t>one of the categories is ‘Other care’. </a:t>
            </a:r>
            <a:r>
              <a:rPr lang="en-GB" sz="1600" dirty="0"/>
              <a:t>‘Other care’ represents the group of patients who had no record of chemotherapy, tumour resection, or radiotherapy in the time frame assessed. This may include patients who received other treatments (such as hormonal therapy or management of symptoms), treatment outside of the time frame assessed, treatment in a private setting, or there may be data missing from the datasets used.</a:t>
            </a:r>
          </a:p>
          <a:p>
            <a:pPr marL="285750" indent="-285750">
              <a:buFont typeface="Arial" panose="020B0604020202020204" pitchFamily="34" charset="0"/>
              <a:buChar char="•"/>
            </a:pPr>
            <a:r>
              <a:rPr lang="en-GB" sz="1600" dirty="0"/>
              <a:t>The patient's </a:t>
            </a:r>
            <a:r>
              <a:rPr lang="en-GB" sz="1600" dirty="0" err="1"/>
              <a:t>Charlson</a:t>
            </a:r>
            <a:r>
              <a:rPr lang="en-GB" sz="1600" dirty="0"/>
              <a:t> comorbidity score was derived from Hospital Episodes Statistics (HES) and Cancer Registry data combined, and looks from 27 months to 3 months before the patient's cancer diagnosis.</a:t>
            </a:r>
          </a:p>
          <a:p>
            <a:pPr marL="285750" indent="-285750">
              <a:buFont typeface="Arial" panose="020B0604020202020204" pitchFamily="34" charset="0"/>
              <a:buChar char="•"/>
            </a:pPr>
            <a:r>
              <a:rPr lang="en-GB" sz="1600" dirty="0"/>
              <a:t>The patient’s age group was based on the age of the patient when they were diagnosed with the tumour.</a:t>
            </a:r>
          </a:p>
          <a:p>
            <a:pPr marL="285750" indent="-285750">
              <a:buFont typeface="Arial" panose="020B0604020202020204" pitchFamily="34" charset="0"/>
              <a:buChar char="•"/>
            </a:pPr>
            <a:r>
              <a:rPr lang="en-GB" sz="1600" dirty="0"/>
              <a:t>The patient’s income deprivation quintile was allocated by linking the patient’s postcode to their 2011 ONS census lower super output area (LSOA). This was then linked to the Ministry of Housing, Communities &amp; Local Government 2015 income deprivation quintile for that LSOA.</a:t>
            </a:r>
          </a:p>
          <a:p>
            <a:pPr marL="285750" indent="-285750">
              <a:buFont typeface="Arial" panose="020B0604020202020204" pitchFamily="34" charset="0"/>
              <a:buChar char="•"/>
            </a:pPr>
            <a:r>
              <a:rPr lang="en-GB" sz="1600" dirty="0">
                <a:solidFill>
                  <a:sysClr val="windowText" lastClr="000000"/>
                </a:solidFill>
                <a:latin typeface="Arial" panose="020B0604020202020204" pitchFamily="34" charset="0"/>
                <a:cs typeface="Arial" panose="020B0604020202020204" pitchFamily="34" charset="0"/>
              </a:rPr>
              <a:t>Treatments occurring in the period from 1 month before diagnosis to either  6, 9, 12, 15 or 18 months after diagnosis are displayed. The time period within which most patients' first course of treatment occurred varies by cancer site and treatment type. Therefore, an appropriate time period for each cancer site has been chosen using a data-driven approach in consultation with clinicians (see SOP for more information).</a:t>
            </a:r>
            <a:r>
              <a:rPr lang="en-GB" sz="1600" dirty="0"/>
              <a:t> </a:t>
            </a:r>
          </a:p>
        </p:txBody>
      </p:sp>
    </p:spTree>
    <p:extLst>
      <p:ext uri="{BB962C8B-B14F-4D97-AF65-F5344CB8AC3E}">
        <p14:creationId xmlns:p14="http://schemas.microsoft.com/office/powerpoint/2010/main" val="879561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lang="en-GB" dirty="0"/>
              <a:t>Summary of key results</a:t>
            </a:r>
            <a:endParaRPr dirty="0"/>
          </a:p>
        </p:txBody>
      </p:sp>
      <p:sp>
        <p:nvSpPr>
          <p:cNvPr id="4" name="TextBox 3"/>
          <p:cNvSpPr txBox="1"/>
          <p:nvPr/>
        </p:nvSpPr>
        <p:spPr>
          <a:xfrm>
            <a:off x="323528" y="1412776"/>
            <a:ext cx="8640960" cy="5755422"/>
          </a:xfrm>
          <a:prstGeom prst="rect">
            <a:avLst/>
          </a:prstGeom>
          <a:noFill/>
        </p:spPr>
        <p:txBody>
          <a:bodyPr wrap="square" rtlCol="0">
            <a:spAutoFit/>
          </a:bodyPr>
          <a:lstStyle/>
          <a:p>
            <a:pPr marL="285750" lvl="0" indent="-285750">
              <a:buFont typeface="Arial" panose="020B0604020202020204" pitchFamily="34" charset="0"/>
              <a:buChar char="•"/>
            </a:pPr>
            <a:r>
              <a:rPr lang="en-GB" sz="1600" dirty="0"/>
              <a:t>Stage: The highest proportion of tumours treated </a:t>
            </a:r>
            <a:r>
              <a:rPr lang="en-GB" sz="1600" dirty="0" smtClean="0"/>
              <a:t>with </a:t>
            </a:r>
            <a:r>
              <a:rPr lang="en-GB" sz="1600" dirty="0"/>
              <a:t>resection </a:t>
            </a:r>
            <a:r>
              <a:rPr lang="en-GB" sz="1600" dirty="0" smtClean="0"/>
              <a:t>is in stage </a:t>
            </a:r>
            <a:r>
              <a:rPr lang="en-GB" sz="1600" dirty="0"/>
              <a:t>1, highest </a:t>
            </a:r>
            <a:r>
              <a:rPr lang="en-GB" sz="1600" dirty="0" smtClean="0"/>
              <a:t>radiotherapy </a:t>
            </a:r>
            <a:r>
              <a:rPr lang="en-GB" sz="1600" dirty="0"/>
              <a:t>proportion </a:t>
            </a:r>
            <a:r>
              <a:rPr lang="en-GB" sz="1600" dirty="0" smtClean="0"/>
              <a:t>in stage </a:t>
            </a:r>
            <a:r>
              <a:rPr lang="en-GB" sz="1600" dirty="0"/>
              <a:t>2, and the highest </a:t>
            </a:r>
            <a:r>
              <a:rPr lang="en-GB" sz="1600" dirty="0" smtClean="0"/>
              <a:t>chemotherapy </a:t>
            </a:r>
            <a:r>
              <a:rPr lang="en-GB" sz="1600" dirty="0"/>
              <a:t>proportion </a:t>
            </a:r>
            <a:r>
              <a:rPr lang="en-GB" sz="1600" dirty="0" smtClean="0"/>
              <a:t>in stage </a:t>
            </a:r>
            <a:r>
              <a:rPr lang="en-GB" sz="1600" dirty="0"/>
              <a:t>3. </a:t>
            </a:r>
          </a:p>
          <a:p>
            <a:pPr marL="285750" lvl="0" indent="-285750">
              <a:buFont typeface="Arial" panose="020B0604020202020204" pitchFamily="34" charset="0"/>
              <a:buChar char="•"/>
            </a:pPr>
            <a:r>
              <a:rPr lang="en-GB" sz="1600" dirty="0"/>
              <a:t>Age: There is a stark reduction in chemotherapy by age. Unfortunately the toxicity of chemotherapy means it is reserved for younger patients or when used in a palliative setting for those who are fit. There is little variation in radiotherapy by age. Radiotherapy tends to be less toxic and can be given at varying doses meaning that even a single fraction can produce a specific response even in a palliative setting.</a:t>
            </a:r>
          </a:p>
          <a:p>
            <a:pPr marL="285750" lvl="0" indent="-285750">
              <a:buFont typeface="Arial" panose="020B0604020202020204" pitchFamily="34" charset="0"/>
              <a:buChar char="•"/>
            </a:pPr>
            <a:r>
              <a:rPr lang="en-GB" sz="1600" dirty="0"/>
              <a:t>Sex: There seems to be a stark difference in treatments by sex, where a higher proportion of males are receiving chemotherapy and tumour resection compared to females, and a higher proportion of females are receiving radiotherapy. It’s not clear why this is occurring. Despite the fact oesophageal cancers are more common in men, the variation does not appear to be explained by this.</a:t>
            </a:r>
          </a:p>
          <a:p>
            <a:pPr marL="285750" lvl="0" indent="-285750">
              <a:buFont typeface="Arial" panose="020B0604020202020204" pitchFamily="34" charset="0"/>
              <a:buChar char="•"/>
            </a:pPr>
            <a:r>
              <a:rPr lang="en-GB" sz="1600" dirty="0"/>
              <a:t>Deprivation: There is a reduction in the proportion of tumours treated with chemotherapy, radiotherapy and tumour resection by deprivation quintile. Deprivation can be related to </a:t>
            </a:r>
            <a:r>
              <a:rPr lang="en-GB" sz="1600" dirty="0" smtClean="0"/>
              <a:t>comorbidities </a:t>
            </a:r>
            <a:r>
              <a:rPr lang="en-GB" sz="1600" dirty="0"/>
              <a:t>therefore the patterns may be explained by comorbidity, which is not adjusted for. </a:t>
            </a:r>
          </a:p>
          <a:p>
            <a:pPr marL="285750" lvl="0" indent="-285750">
              <a:buFont typeface="Arial" panose="020B0604020202020204" pitchFamily="34" charset="0"/>
              <a:buChar char="•"/>
            </a:pPr>
            <a:r>
              <a:rPr lang="en-GB" sz="1600" dirty="0"/>
              <a:t>Ethnicity: There is a higher proportion of patients receiving radiotherapy among non-White individuals (40%). The confidence intervals are wide however the proportion is drastically different to the White proportion (30%). Squamous cell carcinomas tend to be more common in certain non-White ethnic groups and this type of cancer responds well to radiotherapy, contributing to the differences observed.</a:t>
            </a:r>
          </a:p>
          <a:p>
            <a:pPr marL="285750" lvl="0" indent="-285750">
              <a:buFont typeface="Arial" panose="020B0604020202020204" pitchFamily="34" charset="0"/>
              <a:buChar char="•"/>
            </a:pPr>
            <a:endParaRPr lang="en-GB" sz="1600" dirty="0" smtClean="0"/>
          </a:p>
          <a:p>
            <a:pPr marL="285750" indent="-285750">
              <a:buFont typeface="Arial" panose="020B0604020202020204" pitchFamily="34" charset="0"/>
              <a:buChar char="•"/>
            </a:pPr>
            <a:endParaRPr lang="en-GB" sz="1600" dirty="0"/>
          </a:p>
        </p:txBody>
      </p:sp>
    </p:spTree>
    <p:extLst>
      <p:ext uri="{BB962C8B-B14F-4D97-AF65-F5344CB8AC3E}">
        <p14:creationId xmlns:p14="http://schemas.microsoft.com/office/powerpoint/2010/main" val="1968827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Cohort for oesophagus cancers</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diagnosis year</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diagnosis year</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diagnosis year</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stage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theme/theme1.xml><?xml version="1.0" encoding="utf-8"?>
<a:theme xmlns:a="http://schemas.openxmlformats.org/drawingml/2006/main" name="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5547DEF730D74EA5543201242B40D3" ma:contentTypeVersion="8" ma:contentTypeDescription="Create a new document." ma:contentTypeScope="" ma:versionID="52423a80864e31395eb56070ce0039dc">
  <xsd:schema xmlns:xsd="http://www.w3.org/2001/XMLSchema" xmlns:xs="http://www.w3.org/2001/XMLSchema" xmlns:p="http://schemas.microsoft.com/office/2006/metadata/properties" xmlns:ns1="http://schemas.microsoft.com/sharepoint/v3" targetNamespace="http://schemas.microsoft.com/office/2006/metadata/properties" ma:root="true" ma:fieldsID="5248a340790c531f5f28813cd99774a1" ns1:_="">
    <xsd:import namespace="http://schemas.microsoft.com/sharepoint/v3"/>
    <xsd:element name="properties">
      <xsd:complexType>
        <xsd:sequence>
          <xsd:element name="documentManagement">
            <xsd:complexType>
              <xsd:all>
                <xsd:element ref="ns1:PublishingStartDate" minOccurs="0"/>
                <xsd:element ref="ns1:PublishingExpirationDate" minOccurs="0"/>
                <xsd:element ref="ns1:PublishingCont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element name="PublishingContact" ma:index="12" nillable="true" ma:displayName="Contact" ma:hidden="true" ma:list="UserInfo" ma:internalName="PublishingContact"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PublishingContact xmlns="http://schemas.microsoft.com/sharepoint/v3">
      <UserInfo>
        <DisplayName/>
        <AccountId xsi:nil="true"/>
        <AccountType/>
      </UserInfo>
    </PublishingContact>
  </documentManagement>
</p:properties>
</file>

<file path=customXml/itemProps1.xml><?xml version="1.0" encoding="utf-8"?>
<ds:datastoreItem xmlns:ds="http://schemas.openxmlformats.org/officeDocument/2006/customXml" ds:itemID="{A4971BF1-60A6-4338-A226-CFD964034A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A860C3-64E6-4D2A-94B1-6B6AC446E383}">
  <ds:schemaRefs>
    <ds:schemaRef ds:uri="http://schemas.microsoft.com/sharepoint/v3/contenttype/forms"/>
  </ds:schemaRefs>
</ds:datastoreItem>
</file>

<file path=customXml/itemProps3.xml><?xml version="1.0" encoding="utf-8"?>
<ds:datastoreItem xmlns:ds="http://schemas.openxmlformats.org/officeDocument/2006/customXml" ds:itemID="{7AAA3BD5-90C3-4BC2-94B6-F5B6FAEAFEE3}">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1174</TotalTime>
  <Words>502</Words>
  <Application>Microsoft Office PowerPoint</Application>
  <PresentationFormat>On-screen Show (4:3)</PresentationFormat>
  <Paragraphs>61</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Treatment breakdown for oesophagus cancers</vt:lpstr>
      <vt:lpstr>Methods 1)</vt:lpstr>
      <vt:lpstr>Methods 2)</vt:lpstr>
      <vt:lpstr>Summary of key results</vt:lpstr>
      <vt:lpstr>Cohort for oesophagus cancers</vt:lpstr>
      <vt:lpstr>By diagnosis year</vt:lpstr>
      <vt:lpstr>By diagnosis year</vt:lpstr>
      <vt:lpstr>By diagnosis year</vt:lpstr>
      <vt:lpstr>By stage</vt:lpstr>
      <vt:lpstr>By stage</vt:lpstr>
      <vt:lpstr>By stage</vt:lpstr>
      <vt:lpstr>By age</vt:lpstr>
      <vt:lpstr>By age</vt:lpstr>
      <vt:lpstr>By age</vt:lpstr>
      <vt:lpstr>By sex</vt:lpstr>
      <vt:lpstr>By sex</vt:lpstr>
      <vt:lpstr>By sex</vt:lpstr>
      <vt:lpstr>By deprivation quintile</vt:lpstr>
      <vt:lpstr>By deprivation quintile</vt:lpstr>
      <vt:lpstr>By deprivation quintile</vt:lpstr>
      <vt:lpstr>By broad ethnic group</vt:lpstr>
      <vt:lpstr>By broad ethnic group</vt:lpstr>
      <vt:lpstr>By broad ethnic group</vt:lpstr>
      <vt:lpstr>By comorbidity score</vt:lpstr>
      <vt:lpstr>By comorbidity score</vt:lpstr>
      <vt:lpstr>By comorbidity score</vt:lpstr>
      <vt:lpstr>Acknowledgements</vt:lpstr>
    </vt:vector>
  </TitlesOfParts>
  <Company>Cabinet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Glenn Gossling</dc:creator>
  <cp:lastModifiedBy>Anna Fry</cp:lastModifiedBy>
  <cp:revision>124</cp:revision>
  <dcterms:created xsi:type="dcterms:W3CDTF">2012-10-10T09:02:29Z</dcterms:created>
  <dcterms:modified xsi:type="dcterms:W3CDTF">2018-07-12T09:56:08Z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0x010100855547DEF730D74EA5543201242B40D3</vt:lpwstr>
  </property>
</Properties>
</file>