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75" r:id="rId6"/>
    <p:sldId id="268" r:id="rId7"/>
    <p:sldId id="260" r:id="rId8"/>
    <p:sldId id="269" r:id="rId9"/>
    <p:sldId id="261" r:id="rId10"/>
    <p:sldId id="262" r:id="rId11"/>
    <p:sldId id="276" r:id="rId12"/>
    <p:sldId id="270" r:id="rId13"/>
    <p:sldId id="263" r:id="rId14"/>
    <p:sldId id="271" r:id="rId15"/>
    <p:sldId id="264" r:id="rId16"/>
    <p:sldId id="265" r:id="rId17"/>
    <p:sldId id="266" r:id="rId18"/>
    <p:sldId id="267" r:id="rId19"/>
    <p:sldId id="273" r:id="rId20"/>
    <p:sldId id="274" r:id="rId21"/>
    <p:sldId id="272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8" autoAdjust="0"/>
  </p:normalViewPr>
  <p:slideViewPr>
    <p:cSldViewPr>
      <p:cViewPr>
        <p:scale>
          <a:sx n="80" d="100"/>
          <a:sy n="80" d="100"/>
        </p:scale>
        <p:origin x="-2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B846-33E1-4423-8FC1-EF324FED030B}" type="datetimeFigureOut">
              <a:rPr lang="en-US" smtClean="0"/>
              <a:pPr/>
              <a:t>11/9/2012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99F9-508D-4AA3-92CE-F95372F4C5D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31ABB-4B2C-4171-8A3B-E9965C282BE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2F9F6-82BE-4636-B7E2-5C15C801B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F9F6-82BE-4636-B7E2-5C15C801BC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E183-9EAC-4D59-AF0B-E190D7A04057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2A7D-2114-4733-A76D-9EA8D45B0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857D-01D1-4EB7-83C6-A77EE139E192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4FC0-4E84-4294-BF8E-B931F62D5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0659-F1EA-46DC-948B-01F9E46FBC4C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AD8E-1784-438F-A32C-448BDD66E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97C7-03E5-4EBC-A6CF-F7B6F354178D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EF82-1B4B-4912-B738-F532CDB27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99EA-5868-4A5B-A117-F4027E769961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DC70-37F5-4405-B2F6-3CF5BB74E8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FC29-EC78-4C02-A0D5-6616822A27BB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DAF2-9AF4-4E37-A189-FDD044D6E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9C6A-335A-48AC-8C81-8508D86A3F93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3958-254D-444B-B173-BF6CFFD197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FB5B-8262-4B45-9974-6D2C1FD27006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AB7A-5082-4DC7-AD1C-F06D387DA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94F7-EF05-46F9-949C-A2D08FF164CF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DF24-270B-42A8-8743-52770F5FE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1314-E0E1-47E1-B425-F9704545D0EF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A371-18DB-4D01-9931-DAD0598AF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9397-5C67-479E-84C5-943E6AC0CB77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DD80-AE13-4958-9B1E-3F1A5E225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200F5-A670-4424-9D9E-630FED6B1DB6}" type="datetimeFigureOut">
              <a:rPr lang="en-US"/>
              <a:pPr>
                <a:defRPr/>
              </a:pPr>
              <a:t>11/9/2012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ADD66A-6F3A-4D4D-B87A-2816F6DE0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00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988840"/>
            <a:ext cx="7851648" cy="2304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100" dirty="0" smtClean="0"/>
              <a:t>Profile </a:t>
            </a:r>
            <a:r>
              <a:rPr lang="en-GB" sz="3100" dirty="0"/>
              <a:t>of Cervical Cancer</a:t>
            </a:r>
            <a:br>
              <a:rPr lang="en-GB" sz="3100" dirty="0"/>
            </a:br>
            <a:r>
              <a:rPr lang="en-GB" sz="3100" dirty="0"/>
              <a:t>in England:</a:t>
            </a:r>
            <a:br>
              <a:rPr lang="en-GB" sz="3100" dirty="0"/>
            </a:br>
            <a:r>
              <a:rPr lang="en-GB" sz="3100" dirty="0"/>
              <a:t> </a:t>
            </a:r>
            <a:br>
              <a:rPr lang="en-GB" sz="3100" dirty="0"/>
            </a:br>
            <a:r>
              <a:rPr lang="en-GB" sz="3100" dirty="0"/>
              <a:t>Incidence, </a:t>
            </a:r>
            <a:r>
              <a:rPr lang="en-GB" sz="3100" dirty="0" smtClean="0"/>
              <a:t>Mortality </a:t>
            </a:r>
            <a:r>
              <a:rPr lang="en-GB" sz="3100" dirty="0"/>
              <a:t>and </a:t>
            </a:r>
            <a:r>
              <a:rPr lang="en-GB" sz="3100" dirty="0" smtClean="0"/>
              <a:t>Survival</a:t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2012 (October)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91680" y="4077072"/>
            <a:ext cx="6480720" cy="836282"/>
            <a:chOff x="1691680" y="4077072"/>
            <a:chExt cx="6480720" cy="836282"/>
          </a:xfrm>
        </p:grpSpPr>
        <p:pic>
          <p:nvPicPr>
            <p:cNvPr id="7" name="Picture 6" descr="NHS Trent Cancer Registry col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80" y="4077072"/>
              <a:ext cx="1656184" cy="833917"/>
            </a:xfrm>
            <a:prstGeom prst="rect">
              <a:avLst/>
            </a:prstGeom>
          </p:spPr>
        </p:pic>
        <p:pic>
          <p:nvPicPr>
            <p:cNvPr id="8" name="Picture 7" descr="cancer-screening-programme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088" y="4365104"/>
              <a:ext cx="2808312" cy="515093"/>
            </a:xfrm>
            <a:prstGeom prst="rect">
              <a:avLst/>
            </a:prstGeom>
          </p:spPr>
        </p:pic>
        <p:pic>
          <p:nvPicPr>
            <p:cNvPr id="12" name="Picture 11" descr="NCIN logo High res.jpg"/>
            <p:cNvPicPr>
              <a:picLocks noChangeAspect="1"/>
            </p:cNvPicPr>
            <p:nvPr/>
          </p:nvPicPr>
          <p:blipFill>
            <a:blip r:embed="rId4" cstate="print"/>
            <a:srcRect t="4893" b="2513"/>
            <a:stretch>
              <a:fillRect/>
            </a:stretch>
          </p:blipFill>
          <p:spPr>
            <a:xfrm>
              <a:off x="3635896" y="4077072"/>
              <a:ext cx="1434626" cy="8362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765175"/>
            <a:ext cx="8229600" cy="503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Funnel plot of mortality by Cancer Network, 2006-2010</a:t>
            </a:r>
            <a:endParaRPr lang="en-GB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151"/>
          <a:stretch>
            <a:fillRect/>
          </a:stretch>
        </p:blipFill>
        <p:spPr bwMode="auto">
          <a:xfrm>
            <a:off x="1259632" y="1412776"/>
            <a:ext cx="6473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32271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Map of mortality by Cancer Network, 2006-2010</a:t>
            </a:r>
          </a:p>
        </p:txBody>
      </p:sp>
      <p:pic>
        <p:nvPicPr>
          <p:cNvPr id="6" name="Picture 5" descr="Cervical mort map 290812 FINAL.jpg"/>
          <p:cNvPicPr>
            <a:picLocks noChangeAspect="1"/>
          </p:cNvPicPr>
          <p:nvPr/>
        </p:nvPicPr>
        <p:blipFill>
          <a:blip r:embed="rId2" cstate="print"/>
          <a:srcRect t="1358" b="842"/>
          <a:stretch>
            <a:fillRect/>
          </a:stretch>
        </p:blipFill>
        <p:spPr>
          <a:xfrm>
            <a:off x="2595938" y="1196752"/>
            <a:ext cx="3701655" cy="47525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3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4" name="Picture 13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725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Age-specific mortality rates and number of deaths by five year age group, England 2008-2010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0183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2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3" name="Picture 12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32848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Trends in mortality in women under 40, England 1988-1990 to 2008-2010</a:t>
            </a:r>
            <a:endParaRPr lang="en-GB" sz="3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1331640" y="1700808"/>
            <a:ext cx="635855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864096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Scatter plot of mortality against measure of deprivation by PCT, 2006-2010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31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0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1" name="Picture 10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700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Trends in one and five-year relative survival, England 1987-1989 to 2007-2009/2003-2005</a:t>
            </a:r>
            <a:endParaRPr lang="en-GB" sz="31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2779"/>
          <a:stretch>
            <a:fillRect/>
          </a:stretch>
        </p:blipFill>
        <p:spPr bwMode="auto">
          <a:xfrm>
            <a:off x="1115616" y="1628800"/>
            <a:ext cx="6840760" cy="432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85813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Funnel plot of one-year relative survival by Cancer Network, 2007-2009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115408" cy="43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Funnel plot of five-year relative survival by Cancer Network, 2003-2005</a:t>
            </a:r>
            <a:endParaRPr lang="en-GB" sz="3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264696" cy="44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0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5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1" name="Picture 10" descr="cancer-screening-programmes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200800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Age-specific relative survival, England </a:t>
            </a:r>
            <a:br>
              <a:rPr lang="en-GB" sz="3100" dirty="0" smtClean="0"/>
            </a:br>
            <a:r>
              <a:rPr lang="en-GB" sz="3100" dirty="0" smtClean="0"/>
              <a:t>2007-2009 (one-year) and 2003-2005 (five-year)</a:t>
            </a:r>
            <a:r>
              <a:rPr lang="en-GB" sz="2800" b="1" u="sng" dirty="0" smtClean="0"/>
              <a:t/>
            </a:r>
            <a:br>
              <a:rPr lang="en-GB" sz="2800" b="1" u="sng" dirty="0" smtClean="0"/>
            </a:br>
            <a:endParaRPr lang="en-GB" sz="31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215" y="1617502"/>
            <a:ext cx="7098178" cy="4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825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Trends in age-specific one-year relative survival, England 1987-1989 to 2007-2009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24736" cy="43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0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1" name="Picture 10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2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Trends in incidence and mortality, England 1989 to 2010</a:t>
            </a:r>
            <a:endParaRPr lang="en-GB" sz="31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b="4259"/>
          <a:stretch>
            <a:fillRect/>
          </a:stretch>
        </p:blipFill>
        <p:spPr bwMode="auto">
          <a:xfrm>
            <a:off x="1043608" y="1484784"/>
            <a:ext cx="701833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3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61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9" name="Picture 8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162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Trends in age-specific five-year relative survival, England 1988-1990 to 2003-2005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058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0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1" name="Picture 10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87208" cy="7191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Relative survival by deprivation, England </a:t>
            </a:r>
            <a:br>
              <a:rPr lang="en-GB" sz="3100" dirty="0" smtClean="0"/>
            </a:br>
            <a:r>
              <a:rPr lang="en-GB" sz="3100" dirty="0" smtClean="0"/>
              <a:t>2007-2009 (one-year) and 2003-2005 (five-year)</a:t>
            </a:r>
            <a:endParaRPr lang="en-GB" sz="31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3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772816"/>
            <a:ext cx="6498513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374852"/>
          </a:xfrm>
        </p:spPr>
        <p:txBody>
          <a:bodyPr/>
          <a:lstStyle/>
          <a:p>
            <a:pPr algn="ctr"/>
            <a:r>
              <a:rPr lang="en-GB" sz="2800" dirty="0" smtClean="0"/>
              <a:t>Number of cases by morphology, England 1988-2009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00990" cy="42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1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2" name="Picture 11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4228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764704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  <a:latin typeface="+mj-lt"/>
              </a:rPr>
              <a:t>Distribution of morphology by age group, England 2005-2009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0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1" name="Picture 10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78296"/>
          </a:xfrm>
        </p:spPr>
        <p:txBody>
          <a:bodyPr/>
          <a:lstStyle/>
          <a:p>
            <a:pPr algn="ctr"/>
            <a:r>
              <a:rPr lang="en-GB" sz="2800" dirty="0" smtClean="0"/>
              <a:t>Distribution of morphology by deprivation, England 2005-2009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156" t="3496" r="1495" b="2098"/>
          <a:stretch>
            <a:fillRect/>
          </a:stretch>
        </p:blipFill>
        <p:spPr bwMode="auto">
          <a:xfrm>
            <a:off x="1475656" y="1628800"/>
            <a:ext cx="6101447" cy="43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32147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Funnel plot of incidence by SHA, 2005-2009</a:t>
            </a:r>
            <a:endParaRPr lang="en-GB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824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0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1" name="Picture 10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3214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3100" dirty="0" smtClean="0"/>
              <a:t>Funnel plot of incidence by Cancer Network, 2005-2009</a:t>
            </a:r>
            <a:endParaRPr lang="en-GB" sz="31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32848" cy="44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432271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Map of incidence by Cancer Network, 2005-2009</a:t>
            </a:r>
          </a:p>
        </p:txBody>
      </p:sp>
      <p:pic>
        <p:nvPicPr>
          <p:cNvPr id="5" name="Picture 4" descr="Cervical inc map 290812 FINAL.jpg"/>
          <p:cNvPicPr>
            <a:picLocks noChangeAspect="1"/>
          </p:cNvPicPr>
          <p:nvPr/>
        </p:nvPicPr>
        <p:blipFill>
          <a:blip r:embed="rId2" cstate="print"/>
          <a:srcRect t="1370" b="1370"/>
          <a:stretch>
            <a:fillRect/>
          </a:stretch>
        </p:blipFill>
        <p:spPr>
          <a:xfrm>
            <a:off x="2606322" y="1241246"/>
            <a:ext cx="3693870" cy="47355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3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4" name="Picture 13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77850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Age-specific incidence rates and number of cases diagnosed by five year age group, England 2009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4130" r="5875" b="3053"/>
          <a:stretch>
            <a:fillRect/>
          </a:stretch>
        </p:blipFill>
        <p:spPr bwMode="auto">
          <a:xfrm>
            <a:off x="971600" y="1700808"/>
            <a:ext cx="7344816" cy="43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2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3" name="Picture 12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139136" cy="576263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Trends in incidence in women under 40, England 1989 to 2009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485" t="2096" b="3561"/>
          <a:stretch>
            <a:fillRect/>
          </a:stretch>
        </p:blipFill>
        <p:spPr bwMode="auto">
          <a:xfrm>
            <a:off x="899592" y="1628800"/>
            <a:ext cx="731714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866775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Scatter plot of incidence against measure of deprivation by PCT, 2005-2009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00800" cy="414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10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1" name="Picture 10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50323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sz="2800" dirty="0" smtClean="0"/>
              <a:t>Funnel plot of mortality by SHA, 2006-2010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361285" cy="456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51520" y="6093296"/>
            <a:ext cx="4536504" cy="657842"/>
            <a:chOff x="251520" y="6093296"/>
            <a:chExt cx="4536504" cy="657842"/>
          </a:xfrm>
        </p:grpSpPr>
        <p:grpSp>
          <p:nvGrpSpPr>
            <p:cNvPr id="9" name="Group 12"/>
            <p:cNvGrpSpPr/>
            <p:nvPr/>
          </p:nvGrpSpPr>
          <p:grpSpPr>
            <a:xfrm>
              <a:off x="251520" y="6093296"/>
              <a:ext cx="2422731" cy="617397"/>
              <a:chOff x="323528" y="6093296"/>
              <a:chExt cx="2751270" cy="70112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093296"/>
                <a:ext cx="1368425" cy="65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NCIN logo High res.jpg"/>
              <p:cNvPicPr>
                <a:picLocks noChangeAspect="1"/>
              </p:cNvPicPr>
              <p:nvPr/>
            </p:nvPicPr>
            <p:blipFill>
              <a:blip r:embed="rId4" cstate="print"/>
              <a:srcRect l="5284" t="8394" b="6478"/>
              <a:stretch>
                <a:fillRect/>
              </a:stretch>
            </p:blipFill>
            <p:spPr>
              <a:xfrm>
                <a:off x="1835696" y="6093296"/>
                <a:ext cx="1239102" cy="701120"/>
              </a:xfrm>
              <a:prstGeom prst="rect">
                <a:avLst/>
              </a:prstGeom>
            </p:spPr>
          </p:pic>
        </p:grpSp>
        <p:pic>
          <p:nvPicPr>
            <p:cNvPr id="10" name="Picture 9" descr="cancer-screening-programme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6381328"/>
              <a:ext cx="2016224" cy="369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879</TotalTime>
  <Words>162</Words>
  <Application>Microsoft Office PowerPoint</Application>
  <PresentationFormat>On-screen Show (4:3)</PresentationFormat>
  <Paragraphs>25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Profile of Cervical Cancer in England:   Incidence, Mortality and Survival  2012 (October) </vt:lpstr>
      <vt:lpstr> Trends in incidence and mortality, England 1989 to 2010</vt:lpstr>
      <vt:lpstr>Funnel plot of incidence by SHA, 2005-2009</vt:lpstr>
      <vt:lpstr> Funnel plot of incidence by Cancer Network, 2005-2009</vt:lpstr>
      <vt:lpstr>Map of incidence by Cancer Network, 2005-2009</vt:lpstr>
      <vt:lpstr>Age-specific incidence rates and number of cases diagnosed by five year age group, England 2009 </vt:lpstr>
      <vt:lpstr>Trends in incidence in women under 40, England 1989 to 2009</vt:lpstr>
      <vt:lpstr>Scatter plot of incidence against measure of deprivation by PCT, 2005-2009</vt:lpstr>
      <vt:lpstr>Funnel plot of mortality by SHA, 2006-2010</vt:lpstr>
      <vt:lpstr> Funnel plot of mortality by Cancer Network, 2006-2010</vt:lpstr>
      <vt:lpstr>Map of mortality by Cancer Network, 2006-2010</vt:lpstr>
      <vt:lpstr>Age-specific mortality rates and number of deaths by five year age group, England 2008-2010</vt:lpstr>
      <vt:lpstr> Trends in mortality in women under 40, England 1988-1990 to 2008-2010</vt:lpstr>
      <vt:lpstr>Scatter plot of mortality against measure of deprivation by PCT, 2006-2010</vt:lpstr>
      <vt:lpstr> Trends in one and five-year relative survival, England 1987-1989 to 2007-2009/2003-2005</vt:lpstr>
      <vt:lpstr>Funnel plot of one-year relative survival by Cancer Network, 2007-2009</vt:lpstr>
      <vt:lpstr> Funnel plot of five-year relative survival by Cancer Network, 2003-2005</vt:lpstr>
      <vt:lpstr> Age-specific relative survival, England  2007-2009 (one-year) and 2003-2005 (five-year) </vt:lpstr>
      <vt:lpstr>Trends in age-specific one-year relative survival, England 1987-1989 to 2007-2009</vt:lpstr>
      <vt:lpstr>Trends in age-specific five-year relative survival, England 1988-1990 to 2003-2005</vt:lpstr>
      <vt:lpstr> Relative survival by deprivation, England  2007-2009 (one-year) and 2003-2005 (five-year)</vt:lpstr>
      <vt:lpstr>Number of cases by morphology, England 1988-2009</vt:lpstr>
      <vt:lpstr>Slide 23</vt:lpstr>
      <vt:lpstr>Distribution of morphology by deprivation, England 2005-2009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 of Cervical Cancer in England:   Incidence, mortality and survival </dc:title>
  <dc:creator>Rebecca Elleray</dc:creator>
  <cp:lastModifiedBy>Rebecca Elleray</cp:lastModifiedBy>
  <cp:revision>107</cp:revision>
  <dcterms:created xsi:type="dcterms:W3CDTF">2009-09-21T14:36:29Z</dcterms:created>
  <dcterms:modified xsi:type="dcterms:W3CDTF">2012-11-09T10:05:50Z</dcterms:modified>
</cp:coreProperties>
</file>