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44" r:id="rId4"/>
  </p:sldMasterIdLst>
  <p:notesMasterIdLst>
    <p:notesMasterId r:id="rId29"/>
  </p:notesMasterIdLst>
  <p:sldIdLst>
    <p:sldId id="256" r:id="rId5"/>
    <p:sldId id="279" r:id="rId6"/>
    <p:sldId id="280" r:id="rId7"/>
    <p:sldId id="281" r:id="rId8"/>
    <p:sldId id="257" r:id="rId9"/>
    <p:sldId id="258" r:id="rId10"/>
    <p:sldId id="259" r:id="rId11"/>
    <p:sldId id="260" r:id="rId12"/>
    <p:sldId id="261" r:id="rId13"/>
    <p:sldId id="262" r:id="rId14"/>
    <p:sldId id="263" r:id="rId15"/>
    <p:sldId id="264" r:id="rId16"/>
    <p:sldId id="265" r:id="rId17"/>
    <p:sldId id="266" r:id="rId18"/>
    <p:sldId id="270" r:id="rId19"/>
    <p:sldId id="271" r:id="rId20"/>
    <p:sldId id="272" r:id="rId21"/>
    <p:sldId id="273" r:id="rId22"/>
    <p:sldId id="274" r:id="rId23"/>
    <p:sldId id="275" r:id="rId24"/>
    <p:sldId id="276" r:id="rId25"/>
    <p:sldId id="277" r:id="rId26"/>
    <p:sldId id="278" r:id="rId27"/>
    <p:sldId id="282" r:id="rId28"/>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1pPr>
    <a:lvl2pPr marL="4572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2pPr>
    <a:lvl3pPr marL="9144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3pPr>
    <a:lvl4pPr marL="13716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4pPr>
    <a:lvl5pPr marL="1828800" algn="l" rtl="0" fontAlgn="base">
      <a:spcBef>
        <a:spcPct val="0"/>
      </a:spcBef>
      <a:spcAft>
        <a:spcPct val="0"/>
      </a:spcAft>
      <a:defRPr sz="2400" kern="1200">
        <a:solidFill>
          <a:schemeClr val="tx1"/>
        </a:solidFill>
        <a:latin typeface="Arial" pitchFamily="84" charset="0"/>
        <a:ea typeface="ヒラギノ角ゴ Pro W3" pitchFamily="84" charset="-128"/>
        <a:cs typeface="ヒラギノ角ゴ Pro W3" pitchFamily="84" charset="-128"/>
      </a:defRPr>
    </a:lvl5pPr>
    <a:lvl6pPr marL="22860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6pPr>
    <a:lvl7pPr marL="27432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7pPr>
    <a:lvl8pPr marL="32004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8pPr>
    <a:lvl9pPr marL="3657600" algn="l" defTabSz="457200" rtl="0" eaLnBrk="1" latinLnBrk="0" hangingPunct="1">
      <a:defRPr sz="2400" kern="1200">
        <a:solidFill>
          <a:schemeClr val="tx1"/>
        </a:solidFill>
        <a:latin typeface="Arial" pitchFamily="84" charset="0"/>
        <a:ea typeface="ヒラギノ角ゴ Pro W3" pitchFamily="84" charset="-128"/>
        <a:cs typeface="ヒラギノ角ゴ Pro W3" pitchFamily="84"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AE9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6" autoAdjust="0"/>
    <p:restoredTop sz="94707" autoAdjust="0"/>
  </p:normalViewPr>
  <p:slideViewPr>
    <p:cSldViewPr>
      <p:cViewPr>
        <p:scale>
          <a:sx n="77" d="100"/>
          <a:sy n="77" d="100"/>
        </p:scale>
        <p:origin x="-108" y="-78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cs typeface="+mn-cs"/>
              </a:defRPr>
            </a:lvl1pPr>
          </a:lstStyle>
          <a:p>
            <a:pPr>
              <a:defRPr/>
            </a:pPr>
            <a:fld id="{6949E6C6-4B8F-4672-8CF4-FB16948CBE13}" type="datetimeFigureOut">
              <a:rPr lang="en-US"/>
              <a:pPr>
                <a:defRPr/>
              </a:pPr>
              <a:t>7/12/2018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cs typeface="+mn-cs"/>
              </a:defRPr>
            </a:lvl1pPr>
          </a:lstStyle>
          <a:p>
            <a:pPr>
              <a:defRPr/>
            </a:pPr>
            <a:fld id="{9AE0CBF3-2A0A-4409-B599-FEFEAF974B88}" type="slidenum">
              <a:rPr lang="en-US"/>
              <a:pPr>
                <a:defRPr/>
              </a:pPr>
              <a:t>‹#›</a:t>
            </a:fld>
            <a:endParaRPr lang="en-US"/>
          </a:p>
        </p:txBody>
      </p:sp>
    </p:spTree>
    <p:extLst>
      <p:ext uri="{BB962C8B-B14F-4D97-AF65-F5344CB8AC3E}">
        <p14:creationId xmlns:p14="http://schemas.microsoft.com/office/powerpoint/2010/main" val="32551710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ヒラギノ角ゴ Pro W3" pitchFamily="84" charset="-128"/>
        <a:cs typeface="ヒラギノ角ゴ Pro W3" pitchFamily="84" charset="-128"/>
      </a:defRPr>
    </a:lvl1pPr>
    <a:lvl2pPr marL="4572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2pPr>
    <a:lvl3pPr marL="9144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3pPr>
    <a:lvl4pPr marL="13716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4pPr>
    <a:lvl5pPr marL="1828800" algn="l" rtl="0" eaLnBrk="0" fontAlgn="base" hangingPunct="0">
      <a:spcBef>
        <a:spcPct val="30000"/>
      </a:spcBef>
      <a:spcAft>
        <a:spcPct val="0"/>
      </a:spcAft>
      <a:defRPr sz="1200" kern="1200">
        <a:solidFill>
          <a:schemeClr val="tx1"/>
        </a:solidFill>
        <a:latin typeface="+mn-lt"/>
        <a:ea typeface="ヒラギノ角ゴ Pro W3" pitchFamily="8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hyperlink" Target="mailto:publications@phe.gov.uk"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Rectangle 3"/>
          <p:cNvSpPr/>
          <p:nvPr userDrawn="1"/>
        </p:nvSpPr>
        <p:spPr>
          <a:xfrm>
            <a:off x="0" y="2133303"/>
            <a:ext cx="9144000" cy="4724697"/>
          </a:xfrm>
          <a:prstGeom prst="rect">
            <a:avLst/>
          </a:prstGeom>
          <a:solidFill>
            <a:schemeClr val="bg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4"/>
          <p:cNvSpPr>
            <a:spLocks noChangeArrowheads="1"/>
          </p:cNvSpPr>
          <p:nvPr userDrawn="1"/>
        </p:nvSpPr>
        <p:spPr bwMode="auto">
          <a:xfrm>
            <a:off x="0" y="1988840"/>
            <a:ext cx="9144000" cy="144463"/>
          </a:xfrm>
          <a:prstGeom prst="rect">
            <a:avLst/>
          </a:prstGeom>
          <a:solidFill>
            <a:srgbClr val="00AE9E"/>
          </a:solidFill>
          <a:ln w="9525">
            <a:noFill/>
            <a:miter lim="800000"/>
            <a:headEnd/>
            <a:tailEnd/>
          </a:ln>
        </p:spPr>
        <p:txBody>
          <a:bodyPr anchor="ctr">
            <a:prstTxWarp prst="textNoShape">
              <a:avLst/>
            </a:prstTxWarp>
          </a:bodyPr>
          <a:lstStyle/>
          <a:p>
            <a:pPr algn="ctr" fontAlgn="auto">
              <a:spcBef>
                <a:spcPts val="0"/>
              </a:spcBef>
              <a:spcAft>
                <a:spcPts val="0"/>
              </a:spcAft>
              <a:defRPr/>
            </a:pPr>
            <a:endParaRPr lang="en-US" sz="1800">
              <a:solidFill>
                <a:schemeClr val="lt1"/>
              </a:solidFill>
              <a:latin typeface="+mn-lt"/>
              <a:ea typeface="+mn-ea"/>
              <a:cs typeface="+mn-cs"/>
            </a:endParaRPr>
          </a:p>
        </p:txBody>
      </p:sp>
      <p:sp>
        <p:nvSpPr>
          <p:cNvPr id="2" name="Title 1"/>
          <p:cNvSpPr>
            <a:spLocks noGrp="1"/>
          </p:cNvSpPr>
          <p:nvPr>
            <p:ph type="ctrTitle"/>
          </p:nvPr>
        </p:nvSpPr>
        <p:spPr>
          <a:xfrm>
            <a:off x="558000" y="2492896"/>
            <a:ext cx="7633648" cy="1724503"/>
          </a:xfrm>
          <a:ln>
            <a:noFill/>
          </a:ln>
        </p:spPr>
        <p:txBody>
          <a:bodyPr anchor="t">
            <a:noAutofit/>
          </a:bodyPr>
          <a:lstStyle>
            <a:lvl1pPr algn="l">
              <a:defRPr sz="4500" baseline="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558000" y="6021288"/>
            <a:ext cx="7633648" cy="338336"/>
          </a:xfrm>
        </p:spPr>
        <p:txBody>
          <a:bodyPr anchor="b">
            <a:normAutofit/>
          </a:bodyPr>
          <a:lstStyle>
            <a:lvl1pPr marL="0" indent="0" algn="l">
              <a:spcBef>
                <a:spcPts val="0"/>
              </a:spcBef>
              <a:buNone/>
              <a:defRPr sz="2000" b="0" i="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pic>
        <p:nvPicPr>
          <p:cNvPr id="9" name="Picture 8" descr="\\colhpafil004\Colindale_Data\HQ Group and LARS\Group Data\Design\Branding and logos\PHE logos with strapline\Small without Old French text\PHE small logo for A4.jpg"/>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0"/>
            <a:ext cx="3674110" cy="181229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1 lin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nchor="t" anchorCtr="0"/>
          <a:lstStyle>
            <a:lvl1pPr>
              <a:defRPr sz="4000" baseline="0">
                <a:solidFill>
                  <a:srgbClr val="00AE9E"/>
                </a:solidFill>
                <a:latin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hasCustomPrompt="1"/>
          </p:nvPr>
        </p:nvSpPr>
        <p:spPr>
          <a:xfrm>
            <a:off x="558000" y="1412776"/>
            <a:ext cx="8028000" cy="4739679"/>
          </a:xfrm>
        </p:spPr>
        <p:txBody>
          <a:bodyPr/>
          <a:lstStyle>
            <a:lvl1pPr marL="4763" indent="-4763">
              <a:lnSpc>
                <a:spcPct val="114000"/>
              </a:lnSpc>
              <a:spcBef>
                <a:spcPts val="0"/>
              </a:spcBef>
              <a:defRPr sz="1800" b="0" baseline="0">
                <a:solidFill>
                  <a:schemeClr val="tx1"/>
                </a:solidFill>
              </a:defRPr>
            </a:lvl1pPr>
          </a:lstStyle>
          <a:p>
            <a:pPr lvl="0"/>
            <a:r>
              <a:rPr lang="en-US" dirty="0" smtClean="0"/>
              <a:t>Text should be 12-18pt Arial. Do not use other fonts.</a:t>
            </a:r>
          </a:p>
          <a:p>
            <a:pPr lvl="0"/>
            <a:endParaRPr lang="en-US" b="1" dirty="0" smtClean="0">
              <a:latin typeface="Arial" pitchFamily="84" charset="0"/>
            </a:endParaRPr>
          </a:p>
          <a:p>
            <a:pPr lvl="0"/>
            <a:r>
              <a:rPr lang="en-US" b="1" dirty="0" smtClean="0">
                <a:latin typeface="Arial" pitchFamily="84" charset="0"/>
              </a:rPr>
              <a:t>Note</a:t>
            </a:r>
          </a:p>
          <a:p>
            <a:pPr lvl="0"/>
            <a:r>
              <a:rPr lang="en-US" dirty="0" smtClean="0">
                <a:latin typeface="Arial" pitchFamily="84" charset="0"/>
              </a:rPr>
              <a:t>This template should NOT be used to create publications, as this may mean</a:t>
            </a:r>
          </a:p>
          <a:p>
            <a:pPr lvl="0"/>
            <a:r>
              <a:rPr lang="en-US" dirty="0" smtClean="0">
                <a:latin typeface="Arial" pitchFamily="84" charset="0"/>
              </a:rPr>
              <a:t>publication on GOV.UK will not be possible. </a:t>
            </a:r>
          </a:p>
          <a:p>
            <a:pPr lvl="0"/>
            <a:endParaRPr lang="en-US" dirty="0" smtClean="0">
              <a:latin typeface="Arial" pitchFamily="84" charset="0"/>
            </a:endParaRPr>
          </a:p>
          <a:p>
            <a:pPr lvl="0"/>
            <a:r>
              <a:rPr lang="en-US" dirty="0" smtClean="0">
                <a:latin typeface="Arial" pitchFamily="84" charset="0"/>
              </a:rPr>
              <a:t>Please contact </a:t>
            </a:r>
            <a:r>
              <a:rPr lang="en-US" dirty="0" smtClean="0">
                <a:latin typeface="Arial" pitchFamily="84" charset="0"/>
                <a:hlinkClick r:id="rId2"/>
              </a:rPr>
              <a:t>publications@phe.gov.uk</a:t>
            </a:r>
            <a:r>
              <a:rPr lang="en-US" dirty="0" smtClean="0">
                <a:latin typeface="Arial" pitchFamily="84" charset="0"/>
              </a:rPr>
              <a:t> for more details</a:t>
            </a:r>
          </a:p>
          <a:p>
            <a:pPr lvl="0"/>
            <a:endParaRPr lang="en-US" dirty="0"/>
          </a:p>
        </p:txBody>
      </p:sp>
      <p:sp>
        <p:nvSpPr>
          <p:cNvPr id="5" name="Slide Number Placeholder 5"/>
          <p:cNvSpPr>
            <a:spLocks noGrp="1"/>
          </p:cNvSpPr>
          <p:nvPr>
            <p:ph type="sldNum" sz="quarter" idx="10"/>
          </p:nvPr>
        </p:nvSpPr>
        <p:spPr>
          <a:xfrm>
            <a:off x="0" y="6308725"/>
            <a:ext cx="9144000" cy="549275"/>
          </a:xfrm>
        </p:spPr>
        <p:txBody>
          <a:bodyPr/>
          <a:lstStyle>
            <a:lvl1pPr>
              <a:defRPr/>
            </a:lvl1pPr>
          </a:lstStyle>
          <a:p>
            <a:pPr marL="531813">
              <a:defRPr/>
            </a:pPr>
            <a:r>
              <a:rPr lang="en-US" dirty="0" smtClean="0"/>
              <a:t>  </a:t>
            </a:r>
            <a:fld id="{2565FA6D-D4C8-4C4C-AC4B-3269734D34D8}" type="slidenum">
              <a:rPr lang="en-US" smtClean="0"/>
              <a:pPr marL="531813">
                <a:defRPr/>
              </a:pPr>
              <a:t>‹#›</a:t>
            </a:fld>
            <a:endParaRPr lang="en-US" dirty="0"/>
          </a:p>
        </p:txBody>
      </p:sp>
      <p:sp>
        <p:nvSpPr>
          <p:cNvPr id="6" name="Footer Placeholder 5"/>
          <p:cNvSpPr>
            <a:spLocks noGrp="1"/>
          </p:cNvSpPr>
          <p:nvPr>
            <p:ph type="ftr" sz="quarter" idx="11"/>
          </p:nvPr>
        </p:nvSpPr>
        <p:spPr/>
        <p:txBody>
          <a:bodyPr/>
          <a:lstStyle>
            <a:lvl1pPr marL="173038" indent="0" algn="l">
              <a:defRPr sz="1200" baseline="0">
                <a:solidFill>
                  <a:schemeClr val="bg1"/>
                </a:solidFill>
                <a:latin typeface="Arial" pitchFamily="34" charset="0"/>
              </a:defRPr>
            </a:lvl1pPr>
          </a:lstStyle>
          <a:p>
            <a:pPr>
              <a:defRPr/>
            </a:pPr>
            <a:r>
              <a:rPr lang="en-US" dirty="0" smtClean="0"/>
              <a:t>Presentation title - edit in Header and Footer</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57213" y="274638"/>
            <a:ext cx="8029575" cy="1143000"/>
          </a:xfrm>
          <a:prstGeom prst="rect">
            <a:avLst/>
          </a:prstGeom>
        </p:spPr>
        <p:txBody>
          <a:bodyPr vert="horz" lIns="0" tIns="0" rIns="0" bIns="0" rtlCol="0" anchor="ctr">
            <a:normAutofit/>
          </a:bodyPr>
          <a:lstStyle/>
          <a:p>
            <a:r>
              <a:rPr lang="en-US" dirty="0" smtClean="0"/>
              <a:t>Click to edit Master title style</a:t>
            </a:r>
            <a:endParaRPr lang="en-US" dirty="0"/>
          </a:p>
        </p:txBody>
      </p:sp>
      <p:sp>
        <p:nvSpPr>
          <p:cNvPr id="1027" name="Text Placeholder 2"/>
          <p:cNvSpPr>
            <a:spLocks noGrp="1"/>
          </p:cNvSpPr>
          <p:nvPr>
            <p:ph type="body" idx="1"/>
          </p:nvPr>
        </p:nvSpPr>
        <p:spPr bwMode="auto">
          <a:xfrm>
            <a:off x="557213" y="1600200"/>
            <a:ext cx="8029575" cy="4525963"/>
          </a:xfrm>
          <a:prstGeom prst="rect">
            <a:avLst/>
          </a:prstGeom>
          <a:noFill/>
          <a:ln w="9525">
            <a:noFill/>
            <a:miter lim="800000"/>
            <a:headEnd/>
            <a:tailEnd/>
          </a:ln>
        </p:spPr>
        <p:txBody>
          <a:bodyPr vert="horz" wrap="square" lIns="0" tIns="0" rIns="0" bIns="0" numCol="1" anchor="t" anchorCtr="0" compatLnSpc="1">
            <a:prstTxWarp prst="textNoShape">
              <a:avLst/>
            </a:prstTxWarp>
          </a:bodyPr>
          <a:lstStyle/>
          <a:p>
            <a:pPr lvl="0"/>
            <a:r>
              <a:rPr lang="en-US" dirty="0"/>
              <a:t>Click to edit Master text styles</a:t>
            </a:r>
          </a:p>
          <a:p>
            <a:pPr lvl="1"/>
            <a:r>
              <a:rPr lang="en-US" dirty="0"/>
              <a:t>Second level</a:t>
            </a:r>
          </a:p>
          <a:p>
            <a:pPr lvl="3"/>
            <a:r>
              <a:rPr lang="en-US" dirty="0"/>
              <a:t>Third </a:t>
            </a:r>
            <a:r>
              <a:rPr lang="en-US" dirty="0" smtClean="0"/>
              <a:t>level</a:t>
            </a:r>
          </a:p>
          <a:p>
            <a:pPr lvl="4"/>
            <a:r>
              <a:rPr lang="en-US" dirty="0" smtClean="0"/>
              <a:t>Fourth </a:t>
            </a:r>
            <a:r>
              <a:rPr lang="en-US" dirty="0"/>
              <a:t>level</a:t>
            </a:r>
          </a:p>
          <a:p>
            <a:pPr lvl="5"/>
            <a:r>
              <a:rPr lang="en-US" dirty="0" smtClean="0"/>
              <a:t>Fifth </a:t>
            </a:r>
            <a:r>
              <a:rPr lang="en-US" dirty="0"/>
              <a:t>level</a:t>
            </a:r>
          </a:p>
        </p:txBody>
      </p:sp>
      <p:sp>
        <p:nvSpPr>
          <p:cNvPr id="7" name="Slide Number Placeholder 5"/>
          <p:cNvSpPr>
            <a:spLocks noGrp="1"/>
          </p:cNvSpPr>
          <p:nvPr>
            <p:ph type="sldNum" sz="quarter" idx="4"/>
          </p:nvPr>
        </p:nvSpPr>
        <p:spPr>
          <a:xfrm>
            <a:off x="0" y="6308725"/>
            <a:ext cx="9144000" cy="549275"/>
          </a:xfrm>
          <a:prstGeom prst="rect">
            <a:avLst/>
          </a:prstGeom>
          <a:solidFill>
            <a:schemeClr val="bg2"/>
          </a:solidFill>
        </p:spPr>
        <p:txBody>
          <a:bodyPr vert="horz" wrap="square" lIns="0" tIns="0" rIns="91440" bIns="0" numCol="1" anchor="ctr" anchorCtr="0" compatLnSpc="1">
            <a:prstTxWarp prst="textNoShape">
              <a:avLst/>
            </a:prstTxWarp>
          </a:bodyPr>
          <a:lstStyle>
            <a:lvl1pPr>
              <a:defRPr sz="1200">
                <a:solidFill>
                  <a:schemeClr val="bg1"/>
                </a:solidFill>
              </a:defRPr>
            </a:lvl1pPr>
          </a:lstStyle>
          <a:p>
            <a:pPr>
              <a:defRPr/>
            </a:pPr>
            <a:r>
              <a:rPr lang="en-US" dirty="0" smtClean="0"/>
              <a:t>  </a:t>
            </a:r>
            <a:fld id="{45F8D313-CCBE-49D6-A3BC-57B1848DFB52}" type="slidenum">
              <a:rPr lang="en-US" smtClean="0"/>
              <a:pPr>
                <a:defRPr/>
              </a:pPr>
              <a:t>‹#›</a:t>
            </a:fld>
            <a:r>
              <a:rPr lang="en-US" dirty="0" smtClean="0"/>
              <a:t> </a:t>
            </a:r>
            <a:endParaRPr lang="en-US" dirty="0"/>
          </a:p>
        </p:txBody>
      </p:sp>
      <p:sp>
        <p:nvSpPr>
          <p:cNvPr id="6" name="Footer Placeholder 5"/>
          <p:cNvSpPr>
            <a:spLocks noGrp="1"/>
          </p:cNvSpPr>
          <p:nvPr>
            <p:ph type="ftr" sz="quarter" idx="3"/>
          </p:nvPr>
        </p:nvSpPr>
        <p:spPr>
          <a:xfrm>
            <a:off x="900113" y="6308725"/>
            <a:ext cx="8064375" cy="549275"/>
          </a:xfrm>
          <a:prstGeom prst="rect">
            <a:avLst/>
          </a:prstGeom>
        </p:spPr>
        <p:txBody>
          <a:bodyPr vert="horz" lIns="0" tIns="0" rIns="0" bIns="0" rtlCol="0" anchor="ctr"/>
          <a:lstStyle>
            <a:lvl1pPr algn="l" fontAlgn="auto">
              <a:spcBef>
                <a:spcPts val="0"/>
              </a:spcBef>
              <a:spcAft>
                <a:spcPts val="0"/>
              </a:spcAft>
              <a:defRPr sz="1200" baseline="0">
                <a:solidFill>
                  <a:schemeClr val="bg1"/>
                </a:solidFill>
                <a:latin typeface="Arial" pitchFamily="34" charset="0"/>
                <a:ea typeface="+mn-ea"/>
                <a:cs typeface="+mn-cs"/>
              </a:defRPr>
            </a:lvl1pPr>
          </a:lstStyle>
          <a:p>
            <a:pPr>
              <a:defRPr/>
            </a:pPr>
            <a:r>
              <a:rPr lang="en-US" dirty="0"/>
              <a:t>Presentation title - edit in Header and Footer</a:t>
            </a:r>
          </a:p>
        </p:txBody>
      </p:sp>
    </p:spTree>
  </p:cSld>
  <p:clrMap bg1="lt1" tx1="dk1" bg2="lt2" tx2="dk2" accent1="accent1" accent2="accent2" accent3="accent3" accent4="accent4" accent5="accent5" accent6="accent6" hlink="hlink" folHlink="folHlink"/>
  <p:sldLayoutIdLst>
    <p:sldLayoutId id="2147483754" r:id="rId1"/>
    <p:sldLayoutId id="2147483755" r:id="rId2"/>
  </p:sldLayoutIdLst>
  <p:hf hdr="0" dt="0"/>
  <p:txStyles>
    <p:titleStyle>
      <a:lvl1pPr algn="l" rtl="0" eaLnBrk="0" fontAlgn="base" hangingPunct="0">
        <a:spcBef>
          <a:spcPct val="0"/>
        </a:spcBef>
        <a:spcAft>
          <a:spcPct val="0"/>
        </a:spcAft>
        <a:defRPr sz="4000" kern="1200" spc="-150">
          <a:solidFill>
            <a:srgbClr val="00AE9E"/>
          </a:solidFill>
          <a:latin typeface="+mj-lt"/>
          <a:ea typeface="ヒラギノ角ゴ Pro W3" pitchFamily="84" charset="-128"/>
          <a:cs typeface="ヒラギノ角ゴ Pro W3" pitchFamily="84" charset="-128"/>
        </a:defRPr>
      </a:lvl1pPr>
      <a:lvl2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2pPr>
      <a:lvl3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3pPr>
      <a:lvl4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4pPr>
      <a:lvl5pPr algn="l" rtl="0" eaLnBrk="0" fontAlgn="base" hangingPunct="0">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5pPr>
      <a:lvl6pPr marL="4572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6pPr>
      <a:lvl7pPr marL="9144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7pPr>
      <a:lvl8pPr marL="13716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8pPr>
      <a:lvl9pPr marL="1828800" algn="l" rtl="0" fontAlgn="base">
        <a:spcBef>
          <a:spcPct val="0"/>
        </a:spcBef>
        <a:spcAft>
          <a:spcPct val="0"/>
        </a:spcAft>
        <a:defRPr sz="4000">
          <a:solidFill>
            <a:schemeClr val="tx2"/>
          </a:solidFill>
          <a:latin typeface="Arial" pitchFamily="84" charset="0"/>
          <a:ea typeface="ヒラギノ角ゴ Pro W3" pitchFamily="84" charset="-128"/>
          <a:cs typeface="ヒラギノ角ゴ Pro W3" pitchFamily="84" charset="-128"/>
        </a:defRPr>
      </a:lvl9pPr>
    </p:titleStyle>
    <p:bodyStyle>
      <a:lvl1pPr marL="342900" indent="-342900" algn="l" rtl="0" eaLnBrk="0" fontAlgn="base" hangingPunct="0">
        <a:spcBef>
          <a:spcPts val="1200"/>
        </a:spcBef>
        <a:spcAft>
          <a:spcPct val="0"/>
        </a:spcAft>
        <a:buFont typeface="Arial" pitchFamily="84" charset="0"/>
        <a:defRPr kern="1200" baseline="0">
          <a:solidFill>
            <a:srgbClr val="00AE9E"/>
          </a:solidFill>
          <a:latin typeface="Arial" pitchFamily="34" charset="0"/>
          <a:ea typeface="ヒラギノ角ゴ Pro W3" pitchFamily="84" charset="-128"/>
          <a:cs typeface="ヒラギノ角ゴ Pro W3" pitchFamily="84" charset="-128"/>
        </a:defRPr>
      </a:lvl1pPr>
      <a:lvl2pPr marL="354013" indent="-176213" algn="l" rtl="0" eaLnBrk="0" fontAlgn="base" hangingPunct="0">
        <a:spcBef>
          <a:spcPts val="600"/>
        </a:spcBef>
        <a:spcAft>
          <a:spcPct val="0"/>
        </a:spcAft>
        <a:defRPr kern="1200" baseline="0">
          <a:solidFill>
            <a:schemeClr val="tx1"/>
          </a:solidFill>
          <a:latin typeface="Arial" pitchFamily="34" charset="0"/>
          <a:ea typeface="ヒラギノ角ゴ Pro W3" pitchFamily="84" charset="-128"/>
          <a:cs typeface="+mn-cs"/>
        </a:defRPr>
      </a:lvl2pPr>
      <a:lvl3pPr marL="215900" indent="-215900" algn="l" rtl="0" eaLnBrk="0" fontAlgn="base" hangingPunct="0">
        <a:spcBef>
          <a:spcPts val="600"/>
        </a:spcBef>
        <a:spcAft>
          <a:spcPct val="0"/>
        </a:spcAft>
        <a:buFont typeface="Arial" pitchFamily="84" charset="0"/>
        <a:buChar char="•"/>
        <a:defRPr kern="1200">
          <a:solidFill>
            <a:schemeClr val="tx1"/>
          </a:solidFill>
          <a:latin typeface="Arial" pitchFamily="34" charset="0"/>
          <a:ea typeface="ヒラギノ角ゴ Pro W3" pitchFamily="84" charset="-128"/>
          <a:cs typeface="+mn-cs"/>
        </a:defRPr>
      </a:lvl3pPr>
      <a:lvl4pPr marL="625475" indent="-190500" algn="l" rtl="0" eaLnBrk="0" fontAlgn="base" hangingPunct="0">
        <a:spcBef>
          <a:spcPts val="600"/>
        </a:spcBef>
        <a:spcAft>
          <a:spcPct val="0"/>
        </a:spcAft>
        <a:buFont typeface="Arial" pitchFamily="34" charset="0"/>
        <a:buChar char="•"/>
        <a:defRPr sz="1600" kern="1200">
          <a:solidFill>
            <a:schemeClr val="tx1"/>
          </a:solidFill>
          <a:latin typeface="Arial" pitchFamily="34" charset="0"/>
          <a:ea typeface="ヒラギノ角ゴ Pro W3" pitchFamily="84" charset="-128"/>
          <a:cs typeface="+mn-cs"/>
        </a:defRPr>
      </a:lvl4pPr>
      <a:lvl5pPr marL="1073150" indent="-177800" algn="l" rtl="0" eaLnBrk="0" fontAlgn="base" hangingPunct="0">
        <a:spcBef>
          <a:spcPct val="20000"/>
        </a:spcBef>
        <a:spcAft>
          <a:spcPct val="0"/>
        </a:spcAft>
        <a:buFont typeface="Arial" pitchFamily="34" charset="0"/>
        <a:buChar char="•"/>
        <a:defRPr sz="1500" kern="1200">
          <a:solidFill>
            <a:schemeClr val="tx1"/>
          </a:solidFill>
          <a:latin typeface="Arial" pitchFamily="34" charset="0"/>
          <a:ea typeface="ヒラギノ角ゴ Pro W3" pitchFamily="84" charset="-128"/>
          <a:cs typeface="+mn-cs"/>
        </a:defRPr>
      </a:lvl5pPr>
      <a:lvl6pPr marL="1520825" indent="-187325" algn="l" defTabSz="914400" rtl="0" eaLnBrk="1" latinLnBrk="0" hangingPunct="1">
        <a:spcBef>
          <a:spcPct val="20000"/>
        </a:spcBef>
        <a:buFontTx/>
        <a:buNone/>
        <a:defRPr sz="1400" kern="1200" baseline="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ncin.org.uk/cancer_type_and_topic_specific_work/topic_specific_work/main_cancer_treatments"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8000" y="2492896"/>
            <a:ext cx="7633648" cy="1724503"/>
          </a:xfrm>
        </p:spPr>
        <p:txBody>
          <a:bodyPr/>
          <a:lstStyle/>
          <a:p>
            <a:r>
              <a:rPr/>
              <a:t>Treatment breakdown for ovary cancers</a:t>
            </a:r>
          </a:p>
        </p:txBody>
      </p:sp>
      <p:sp>
        <p:nvSpPr>
          <p:cNvPr id="5" name="Subtitle 2"/>
          <p:cNvSpPr>
            <a:spLocks noGrp="1"/>
          </p:cNvSpPr>
          <p:nvPr>
            <p:ph type="subTitle" idx="1"/>
          </p:nvPr>
        </p:nvSpPr>
        <p:spPr>
          <a:xfrm>
            <a:off x="558000" y="6021288"/>
            <a:ext cx="7974440" cy="338336"/>
          </a:xfrm>
        </p:spPr>
        <p:txBody>
          <a:bodyPr>
            <a:noAutofit/>
          </a:bodyPr>
          <a:lstStyle/>
          <a:p>
            <a:r>
              <a:rPr dirty="0"/>
              <a:t>This work has been produced as part of the Cancer Research UK - Public Health England </a:t>
            </a:r>
            <a:r>
              <a:rPr dirty="0" smtClean="0"/>
              <a:t>Partnership</a:t>
            </a:r>
            <a:r>
              <a:rPr lang="en-GB" dirty="0" smtClean="0"/>
              <a:t>. Contributors are listed at the end. </a:t>
            </a:r>
            <a:endParaRPr dirty="0"/>
          </a:p>
        </p:txBody>
      </p:sp>
      <p:pic>
        <p:nvPicPr>
          <p:cNvPr id="6" name="Picture 5" descr="CRUK_Pos_RGB_4.png"/>
          <p:cNvPicPr>
            <a:picLocks noChangeAspect="1"/>
          </p:cNvPicPr>
          <p:nvPr/>
        </p:nvPicPr>
        <p:blipFill>
          <a:blip r:embed="rId2" cstate="print">
            <a:extLst>
              <a:ext uri="{28A0092B-C50C-407E-A947-70E740481C1C}">
                <a14:useLocalDpi xmlns:a14="http://schemas.microsoft.com/office/drawing/2010/main" val="0"/>
              </a:ext>
            </a:extLst>
          </a:blip>
          <a:srcRect l="6403" t="12921" r="6097" b="12909"/>
          <a:stretch>
            <a:fillRect/>
          </a:stretch>
        </p:blipFill>
        <p:spPr bwMode="auto">
          <a:xfrm>
            <a:off x="7164288" y="393013"/>
            <a:ext cx="1576248" cy="6254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lstStyle/>
          <a:p>
            <a:r>
              <a:rPr/>
              <a:t>By stage</a:t>
            </a:r>
          </a:p>
        </p:txBody>
      </p:sp>
      <p:pic>
        <p:nvPicPr>
          <p:cNvPr id="3" name="pic"/>
          <p:cNvPicPr/>
          <p:nvPr/>
        </p:nvPicPr>
        <p:blipFill>
          <a:blip r:embed="rId2" cstate="print"/>
          <a:stretch>
            <a:fillRect/>
          </a:stretch>
        </p:blipFill>
        <p:spPr>
          <a:xfrm>
            <a:off x="558000" y="1412776"/>
            <a:ext cx="8028000" cy="4739679"/>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lstStyle/>
          <a:p>
            <a:r>
              <a:rPr/>
              <a:t>By stage</a:t>
            </a:r>
          </a:p>
        </p:txBody>
      </p:sp>
      <p:pic>
        <p:nvPicPr>
          <p:cNvPr id="3" name="pic"/>
          <p:cNvPicPr/>
          <p:nvPr/>
        </p:nvPicPr>
        <p:blipFill>
          <a:blip r:embed="rId2" cstate="print"/>
          <a:stretch>
            <a:fillRect/>
          </a:stretch>
        </p:blipFill>
        <p:spPr>
          <a:xfrm>
            <a:off x="558000" y="1412776"/>
            <a:ext cx="8028000" cy="4739679"/>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lstStyle/>
          <a:p>
            <a:r>
              <a:rPr/>
              <a:t>By age</a:t>
            </a:r>
          </a:p>
        </p:txBody>
      </p:sp>
      <p:pic>
        <p:nvPicPr>
          <p:cNvPr id="3" name="pic"/>
          <p:cNvPicPr/>
          <p:nvPr/>
        </p:nvPicPr>
        <p:blipFill>
          <a:blip r:embed="rId2" cstate="print"/>
          <a:stretch>
            <a:fillRect/>
          </a:stretch>
        </p:blipFill>
        <p:spPr>
          <a:xfrm>
            <a:off x="558000" y="1412776"/>
            <a:ext cx="8028000" cy="4739679"/>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lstStyle/>
          <a:p>
            <a:r>
              <a:rPr/>
              <a:t>By age</a:t>
            </a:r>
          </a:p>
        </p:txBody>
      </p:sp>
      <p:pic>
        <p:nvPicPr>
          <p:cNvPr id="3" name="pic"/>
          <p:cNvPicPr/>
          <p:nvPr/>
        </p:nvPicPr>
        <p:blipFill>
          <a:blip r:embed="rId2" cstate="print"/>
          <a:stretch>
            <a:fillRect/>
          </a:stretch>
        </p:blipFill>
        <p:spPr>
          <a:xfrm>
            <a:off x="558000" y="1412776"/>
            <a:ext cx="8028000" cy="4739679"/>
          </a:xfrm>
          <a:prstGeom prst="rect">
            <a:avLst/>
          </a:prstGeo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lstStyle/>
          <a:p>
            <a:r>
              <a:rPr/>
              <a:t>By age</a:t>
            </a:r>
          </a:p>
        </p:txBody>
      </p:sp>
      <p:pic>
        <p:nvPicPr>
          <p:cNvPr id="3" name="pic"/>
          <p:cNvPicPr/>
          <p:nvPr/>
        </p:nvPicPr>
        <p:blipFill>
          <a:blip r:embed="rId2" cstate="print"/>
          <a:stretch>
            <a:fillRect/>
          </a:stretch>
        </p:blipFill>
        <p:spPr>
          <a:xfrm>
            <a:off x="558000" y="1412776"/>
            <a:ext cx="8028000" cy="4739679"/>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lstStyle/>
          <a:p>
            <a:r>
              <a:rPr/>
              <a:t>By deprivation quintile</a:t>
            </a:r>
          </a:p>
        </p:txBody>
      </p:sp>
      <p:pic>
        <p:nvPicPr>
          <p:cNvPr id="3" name="pic"/>
          <p:cNvPicPr/>
          <p:nvPr/>
        </p:nvPicPr>
        <p:blipFill>
          <a:blip r:embed="rId2" cstate="print"/>
          <a:stretch>
            <a:fillRect/>
          </a:stretch>
        </p:blipFill>
        <p:spPr>
          <a:xfrm>
            <a:off x="558000" y="1412776"/>
            <a:ext cx="8028000" cy="4739679"/>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lstStyle/>
          <a:p>
            <a:r>
              <a:rPr/>
              <a:t>By deprivation quintile</a:t>
            </a:r>
          </a:p>
        </p:txBody>
      </p:sp>
      <p:pic>
        <p:nvPicPr>
          <p:cNvPr id="3" name="pic"/>
          <p:cNvPicPr/>
          <p:nvPr/>
        </p:nvPicPr>
        <p:blipFill>
          <a:blip r:embed="rId2" cstate="print"/>
          <a:stretch>
            <a:fillRect/>
          </a:stretch>
        </p:blipFill>
        <p:spPr>
          <a:xfrm>
            <a:off x="558000" y="1412776"/>
            <a:ext cx="8028000" cy="4739679"/>
          </a:xfrm>
          <a:prstGeom prst="rect">
            <a:avLst/>
          </a:prstGeom>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lstStyle/>
          <a:p>
            <a:r>
              <a:rPr/>
              <a:t>By deprivation quintile</a:t>
            </a:r>
          </a:p>
        </p:txBody>
      </p:sp>
      <p:pic>
        <p:nvPicPr>
          <p:cNvPr id="3" name="pic"/>
          <p:cNvPicPr/>
          <p:nvPr/>
        </p:nvPicPr>
        <p:blipFill>
          <a:blip r:embed="rId2" cstate="print"/>
          <a:stretch>
            <a:fillRect/>
          </a:stretch>
        </p:blipFill>
        <p:spPr>
          <a:xfrm>
            <a:off x="558000" y="1412776"/>
            <a:ext cx="8028000" cy="4739679"/>
          </a:xfrm>
          <a:prstGeom prst="rect">
            <a:avLst/>
          </a:prstGeo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lstStyle/>
          <a:p>
            <a:r>
              <a:rPr/>
              <a:t>By broad ethnic group</a:t>
            </a:r>
          </a:p>
        </p:txBody>
      </p:sp>
      <p:pic>
        <p:nvPicPr>
          <p:cNvPr id="3" name="pic"/>
          <p:cNvPicPr/>
          <p:nvPr/>
        </p:nvPicPr>
        <p:blipFill>
          <a:blip r:embed="rId2" cstate="print"/>
          <a:stretch>
            <a:fillRect/>
          </a:stretch>
        </p:blipFill>
        <p:spPr>
          <a:xfrm>
            <a:off x="558000" y="1412776"/>
            <a:ext cx="8028000" cy="4739679"/>
          </a:xfrm>
          <a:prstGeom prst="rect">
            <a:avLst/>
          </a:prstGeom>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lstStyle/>
          <a:p>
            <a:r>
              <a:rPr/>
              <a:t>By broad ethnic group</a:t>
            </a:r>
          </a:p>
        </p:txBody>
      </p:sp>
      <p:pic>
        <p:nvPicPr>
          <p:cNvPr id="3" name="pic"/>
          <p:cNvPicPr/>
          <p:nvPr/>
        </p:nvPicPr>
        <p:blipFill>
          <a:blip r:embed="rId2" cstate="print"/>
          <a:stretch>
            <a:fillRect/>
          </a:stretch>
        </p:blipFill>
        <p:spPr>
          <a:xfrm>
            <a:off x="558000" y="1412776"/>
            <a:ext cx="8028000" cy="473967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lstStyle/>
          <a:p>
            <a:r>
              <a:rPr lang="en-GB" dirty="0" smtClean="0"/>
              <a:t>Methods 1)</a:t>
            </a:r>
            <a:endParaRPr dirty="0"/>
          </a:p>
        </p:txBody>
      </p:sp>
      <p:sp>
        <p:nvSpPr>
          <p:cNvPr id="4" name="TextBox 3"/>
          <p:cNvSpPr txBox="1"/>
          <p:nvPr/>
        </p:nvSpPr>
        <p:spPr>
          <a:xfrm>
            <a:off x="323528" y="1412776"/>
            <a:ext cx="8640960" cy="5016758"/>
          </a:xfrm>
          <a:prstGeom prst="rect">
            <a:avLst/>
          </a:prstGeom>
          <a:noFill/>
        </p:spPr>
        <p:txBody>
          <a:bodyPr wrap="square" rtlCol="0">
            <a:spAutoFit/>
          </a:bodyPr>
          <a:lstStyle/>
          <a:p>
            <a:r>
              <a:rPr lang="en-GB" sz="1600" dirty="0"/>
              <a:t>These slides present the numbers and percentages of tumours diagnosed in England in 2013 - 2015 recorded as receiving radiotherapy, chemotherapy or tumour resection. The results are presented by year, stage at diagnosis, age, sex, deprivation, ethnicity, and comorbidities. </a:t>
            </a:r>
            <a:r>
              <a:rPr lang="en-GB" sz="1600"/>
              <a:t>The stage distribution is presented, followed by  the treatment breakdown (independently and in combinations) for each variable. </a:t>
            </a:r>
          </a:p>
          <a:p>
            <a:endParaRPr lang="en-GB" sz="1600" dirty="0"/>
          </a:p>
          <a:p>
            <a:r>
              <a:rPr lang="en-GB" sz="1600" dirty="0"/>
              <a:t>This work uses data collected by the NHS, as part of the care and support of cancer patients.</a:t>
            </a:r>
          </a:p>
          <a:p>
            <a:r>
              <a:rPr lang="en-GB" sz="1600" dirty="0" smtClean="0"/>
              <a:t>Detail on methodology </a:t>
            </a:r>
            <a:r>
              <a:rPr lang="en-GB" sz="1600" dirty="0"/>
              <a:t>is described in the </a:t>
            </a:r>
            <a:r>
              <a:rPr lang="en-GB" sz="1600" dirty="0" smtClean="0"/>
              <a:t>SOP and workbook</a:t>
            </a:r>
            <a:r>
              <a:rPr lang="en-GB" sz="1600" dirty="0"/>
              <a:t> </a:t>
            </a:r>
            <a:r>
              <a:rPr lang="en-GB" sz="1600" dirty="0" smtClean="0"/>
              <a:t>(</a:t>
            </a:r>
            <a:r>
              <a:rPr lang="en-GB" sz="1600" dirty="0" smtClean="0">
                <a:hlinkClick r:id="rId2"/>
              </a:rPr>
              <a:t>here</a:t>
            </a:r>
            <a:r>
              <a:rPr lang="en-GB" sz="1600" dirty="0" smtClean="0"/>
              <a:t>) and summarised below:</a:t>
            </a:r>
          </a:p>
          <a:p>
            <a:endParaRPr lang="en-GB" sz="1600" dirty="0" smtClean="0"/>
          </a:p>
          <a:p>
            <a:pPr marL="285750" lvl="0" indent="-285750">
              <a:buFont typeface="Arial" panose="020B0604020202020204" pitchFamily="34" charset="0"/>
              <a:buChar char="•"/>
            </a:pPr>
            <a:r>
              <a:rPr lang="en-GB" sz="1600" dirty="0" smtClean="0"/>
              <a:t>These proportions are </a:t>
            </a:r>
            <a:r>
              <a:rPr lang="en-GB" sz="1600" dirty="0"/>
              <a:t>unadjusted, so </a:t>
            </a:r>
            <a:r>
              <a:rPr lang="en-GB" sz="1600" dirty="0" smtClean="0"/>
              <a:t>patterns may </a:t>
            </a:r>
            <a:r>
              <a:rPr lang="en-GB" sz="1600" dirty="0"/>
              <a:t>be caused by differences </a:t>
            </a:r>
            <a:r>
              <a:rPr lang="en-GB" sz="1600" dirty="0" smtClean="0"/>
              <a:t>in stage, </a:t>
            </a:r>
            <a:r>
              <a:rPr lang="en-GB" sz="1600" dirty="0"/>
              <a:t>deprivation, age, sex, ethnicity, comorbidities </a:t>
            </a:r>
            <a:r>
              <a:rPr lang="en-GB" sz="1600" dirty="0" smtClean="0"/>
              <a:t>or other factors, such as patient choice.</a:t>
            </a:r>
            <a:endParaRPr lang="en-GB" sz="1600" dirty="0"/>
          </a:p>
          <a:p>
            <a:pPr marL="285750" indent="-285750">
              <a:buFont typeface="Arial" panose="020B0604020202020204" pitchFamily="34" charset="0"/>
              <a:buChar char="•"/>
            </a:pPr>
            <a:r>
              <a:rPr lang="en-GB" sz="1600" dirty="0" smtClean="0">
                <a:solidFill>
                  <a:sysClr val="windowText" lastClr="000000"/>
                </a:solidFill>
                <a:latin typeface="Arial" panose="020B0604020202020204" pitchFamily="34" charset="0"/>
                <a:cs typeface="Arial" panose="020B0604020202020204" pitchFamily="34" charset="0"/>
              </a:rPr>
              <a:t>Datasets </a:t>
            </a:r>
            <a:r>
              <a:rPr lang="en-GB" sz="1600" dirty="0">
                <a:solidFill>
                  <a:sysClr val="windowText" lastClr="000000"/>
                </a:solidFill>
                <a:latin typeface="Arial" panose="020B0604020202020204" pitchFamily="34" charset="0"/>
                <a:cs typeface="Arial" panose="020B0604020202020204" pitchFamily="34" charset="0"/>
              </a:rPr>
              <a:t>used to capture treatment information include cancer registration data, the Systemic Anti-Cancer Therapy dataset (SACT), </a:t>
            </a:r>
            <a:r>
              <a:rPr lang="en-GB" sz="1600" dirty="0" err="1">
                <a:solidFill>
                  <a:sysClr val="windowText" lastClr="000000"/>
                </a:solidFill>
                <a:latin typeface="Arial" panose="020B0604020202020204" pitchFamily="34" charset="0"/>
                <a:cs typeface="Arial" panose="020B0604020202020204" pitchFamily="34" charset="0"/>
              </a:rPr>
              <a:t>RadioTherapy</a:t>
            </a:r>
            <a:r>
              <a:rPr lang="en-GB" sz="1600" dirty="0">
                <a:solidFill>
                  <a:sysClr val="windowText" lastClr="000000"/>
                </a:solidFill>
                <a:latin typeface="Arial" panose="020B0604020202020204" pitchFamily="34" charset="0"/>
                <a:cs typeface="Arial" panose="020B0604020202020204" pitchFamily="34" charset="0"/>
              </a:rPr>
              <a:t> </a:t>
            </a:r>
            <a:r>
              <a:rPr lang="en-GB" sz="1600" dirty="0" err="1">
                <a:solidFill>
                  <a:sysClr val="windowText" lastClr="000000"/>
                </a:solidFill>
                <a:latin typeface="Arial" panose="020B0604020202020204" pitchFamily="34" charset="0"/>
                <a:cs typeface="Arial" panose="020B0604020202020204" pitchFamily="34" charset="0"/>
              </a:rPr>
              <a:t>DataSet</a:t>
            </a:r>
            <a:r>
              <a:rPr lang="en-GB" sz="1600" dirty="0">
                <a:solidFill>
                  <a:sysClr val="windowText" lastClr="000000"/>
                </a:solidFill>
                <a:latin typeface="Arial" panose="020B0604020202020204" pitchFamily="34" charset="0"/>
                <a:cs typeface="Arial" panose="020B0604020202020204" pitchFamily="34" charset="0"/>
              </a:rPr>
              <a:t> (RTDS), and inpatient Hospital Episode Statistics (HES). </a:t>
            </a:r>
          </a:p>
          <a:p>
            <a:pPr marL="285750" indent="-285750">
              <a:buFont typeface="Arial" panose="020B0604020202020204" pitchFamily="34" charset="0"/>
              <a:buChar char="•"/>
            </a:pPr>
            <a:r>
              <a:rPr lang="en-GB" sz="1600" dirty="0">
                <a:solidFill>
                  <a:sysClr val="windowText" lastClr="000000"/>
                </a:solidFill>
                <a:latin typeface="Arial" panose="020B0604020202020204" pitchFamily="34" charset="0"/>
                <a:cs typeface="Arial" panose="020B0604020202020204" pitchFamily="34" charset="0"/>
              </a:rPr>
              <a:t>A tumour resection is an attempt to surgically remove the whole of the primary tumour. </a:t>
            </a:r>
            <a:endParaRPr lang="en-GB" sz="1600" dirty="0" smtClean="0">
              <a:solidFill>
                <a:sysClr val="windowText" lastClr="000000"/>
              </a:solidFill>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GB" sz="1600" dirty="0" smtClean="0">
                <a:solidFill>
                  <a:sysClr val="windowText" lastClr="000000"/>
                </a:solidFill>
                <a:latin typeface="Arial" panose="020B0604020202020204" pitchFamily="34" charset="0"/>
                <a:cs typeface="Arial" panose="020B0604020202020204" pitchFamily="34" charset="0"/>
              </a:rPr>
              <a:t>Radiotherapy </a:t>
            </a:r>
            <a:r>
              <a:rPr lang="en-GB" sz="1600" dirty="0">
                <a:solidFill>
                  <a:sysClr val="windowText" lastClr="000000"/>
                </a:solidFill>
                <a:latin typeface="Arial" panose="020B0604020202020204" pitchFamily="34" charset="0"/>
                <a:cs typeface="Arial" panose="020B0604020202020204" pitchFamily="34" charset="0"/>
              </a:rPr>
              <a:t>includes both curative and palliative </a:t>
            </a:r>
            <a:r>
              <a:rPr lang="en-GB" sz="1600" dirty="0" err="1">
                <a:solidFill>
                  <a:sysClr val="windowText" lastClr="000000"/>
                </a:solidFill>
                <a:latin typeface="Arial" panose="020B0604020202020204" pitchFamily="34" charset="0"/>
                <a:cs typeface="Arial" panose="020B0604020202020204" pitchFamily="34" charset="0"/>
              </a:rPr>
              <a:t>teletherapy</a:t>
            </a:r>
            <a:r>
              <a:rPr lang="en-GB" sz="1600" dirty="0">
                <a:solidFill>
                  <a:sysClr val="windowText" lastClr="000000"/>
                </a:solidFill>
                <a:latin typeface="Arial" panose="020B0604020202020204" pitchFamily="34" charset="0"/>
                <a:cs typeface="Arial" panose="020B0604020202020204" pitchFamily="34" charset="0"/>
              </a:rPr>
              <a:t> procedures, and excludes brachytherapy and contact radiotherapy.</a:t>
            </a:r>
          </a:p>
          <a:p>
            <a:pPr marL="285750" indent="-285750">
              <a:buFont typeface="Arial" panose="020B0604020202020204" pitchFamily="34" charset="0"/>
              <a:buChar char="•"/>
            </a:pPr>
            <a:r>
              <a:rPr lang="en-GB" sz="1600" dirty="0">
                <a:solidFill>
                  <a:sysClr val="windowText" lastClr="000000"/>
                </a:solidFill>
                <a:latin typeface="Arial" panose="020B0604020202020204" pitchFamily="34" charset="0"/>
                <a:cs typeface="Arial" panose="020B0604020202020204" pitchFamily="34" charset="0"/>
              </a:rPr>
              <a:t>Chemotherapy includes both curative and palliative chemotherapy, and excludes hormonal therapy, and other supportive drugs such as </a:t>
            </a:r>
            <a:r>
              <a:rPr lang="en-GB" sz="1600" dirty="0" err="1">
                <a:solidFill>
                  <a:sysClr val="windowText" lastClr="000000"/>
                </a:solidFill>
                <a:latin typeface="Arial" panose="020B0604020202020204" pitchFamily="34" charset="0"/>
                <a:cs typeface="Arial" panose="020B0604020202020204" pitchFamily="34" charset="0"/>
              </a:rPr>
              <a:t>zoledronic</a:t>
            </a:r>
            <a:r>
              <a:rPr lang="en-GB" sz="1600" dirty="0">
                <a:solidFill>
                  <a:sysClr val="windowText" lastClr="000000"/>
                </a:solidFill>
                <a:latin typeface="Arial" panose="020B0604020202020204" pitchFamily="34" charset="0"/>
                <a:cs typeface="Arial" panose="020B0604020202020204" pitchFamily="34" charset="0"/>
              </a:rPr>
              <a:t> acid, </a:t>
            </a:r>
            <a:r>
              <a:rPr lang="en-GB" sz="1600" dirty="0" err="1">
                <a:solidFill>
                  <a:sysClr val="windowText" lastClr="000000"/>
                </a:solidFill>
                <a:latin typeface="Arial" panose="020B0604020202020204" pitchFamily="34" charset="0"/>
                <a:cs typeface="Arial" panose="020B0604020202020204" pitchFamily="34" charset="0"/>
              </a:rPr>
              <a:t>pamidronate</a:t>
            </a:r>
            <a:r>
              <a:rPr lang="en-GB" sz="1600" dirty="0">
                <a:solidFill>
                  <a:sysClr val="windowText" lastClr="000000"/>
                </a:solidFill>
                <a:latin typeface="Arial" panose="020B0604020202020204" pitchFamily="34" charset="0"/>
                <a:cs typeface="Arial" panose="020B0604020202020204" pitchFamily="34" charset="0"/>
              </a:rPr>
              <a:t>, and </a:t>
            </a:r>
            <a:r>
              <a:rPr lang="en-GB" sz="1600" dirty="0" err="1">
                <a:solidFill>
                  <a:sysClr val="windowText" lastClr="000000"/>
                </a:solidFill>
                <a:latin typeface="Arial" panose="020B0604020202020204" pitchFamily="34" charset="0"/>
                <a:cs typeface="Arial" panose="020B0604020202020204" pitchFamily="34" charset="0"/>
              </a:rPr>
              <a:t>denosumab</a:t>
            </a:r>
            <a:r>
              <a:rPr lang="en-GB" sz="1600" dirty="0">
                <a:solidFill>
                  <a:sysClr val="windowText" lastClr="000000"/>
                </a:solidFill>
                <a:latin typeface="Arial" panose="020B0604020202020204" pitchFamily="34" charset="0"/>
                <a:cs typeface="Arial" panose="020B0604020202020204" pitchFamily="34" charset="0"/>
              </a:rPr>
              <a:t>. </a:t>
            </a:r>
            <a:endParaRPr lang="en-GB" sz="1600" dirty="0" smtClean="0">
              <a:solidFill>
                <a:sysClr val="windowText" lastClr="00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966248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lstStyle/>
          <a:p>
            <a:r>
              <a:rPr/>
              <a:t>By broad ethnic group</a:t>
            </a:r>
          </a:p>
        </p:txBody>
      </p:sp>
      <p:pic>
        <p:nvPicPr>
          <p:cNvPr id="3" name="pic"/>
          <p:cNvPicPr/>
          <p:nvPr/>
        </p:nvPicPr>
        <p:blipFill>
          <a:blip r:embed="rId2" cstate="print"/>
          <a:stretch>
            <a:fillRect/>
          </a:stretch>
        </p:blipFill>
        <p:spPr>
          <a:xfrm>
            <a:off x="558000" y="1412776"/>
            <a:ext cx="8028000" cy="4739679"/>
          </a:xfrm>
          <a:prstGeom prst="rect">
            <a:avLst/>
          </a:prstGeo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lstStyle/>
          <a:p>
            <a:r>
              <a:rPr/>
              <a:t>By comorbidity score</a:t>
            </a:r>
          </a:p>
        </p:txBody>
      </p:sp>
      <p:pic>
        <p:nvPicPr>
          <p:cNvPr id="3" name="pic"/>
          <p:cNvPicPr/>
          <p:nvPr/>
        </p:nvPicPr>
        <p:blipFill>
          <a:blip r:embed="rId2" cstate="print"/>
          <a:stretch>
            <a:fillRect/>
          </a:stretch>
        </p:blipFill>
        <p:spPr>
          <a:xfrm>
            <a:off x="558000" y="1412776"/>
            <a:ext cx="8028000" cy="4739679"/>
          </a:xfrm>
          <a:prstGeom prst="rect">
            <a:avLst/>
          </a:prstGeo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lstStyle/>
          <a:p>
            <a:r>
              <a:rPr/>
              <a:t>By comorbidity score</a:t>
            </a:r>
          </a:p>
        </p:txBody>
      </p:sp>
      <p:pic>
        <p:nvPicPr>
          <p:cNvPr id="3" name="pic"/>
          <p:cNvPicPr/>
          <p:nvPr/>
        </p:nvPicPr>
        <p:blipFill>
          <a:blip r:embed="rId2" cstate="print"/>
          <a:stretch>
            <a:fillRect/>
          </a:stretch>
        </p:blipFill>
        <p:spPr>
          <a:xfrm>
            <a:off x="558000" y="1412776"/>
            <a:ext cx="8028000" cy="4739679"/>
          </a:xfrm>
          <a:prstGeom prst="rect">
            <a:avLst/>
          </a:prstGeom>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lstStyle/>
          <a:p>
            <a:r>
              <a:rPr/>
              <a:t>By comorbidity score</a:t>
            </a:r>
          </a:p>
        </p:txBody>
      </p:sp>
      <p:pic>
        <p:nvPicPr>
          <p:cNvPr id="3" name="pic"/>
          <p:cNvPicPr/>
          <p:nvPr/>
        </p:nvPicPr>
        <p:blipFill>
          <a:blip r:embed="rId2" cstate="print"/>
          <a:stretch>
            <a:fillRect/>
          </a:stretch>
        </p:blipFill>
        <p:spPr>
          <a:xfrm>
            <a:off x="558000" y="1412776"/>
            <a:ext cx="8028000" cy="4739679"/>
          </a:xfrm>
          <a:prstGeom prst="rect">
            <a:avLst/>
          </a:prstGeom>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lstStyle/>
          <a:p>
            <a:r>
              <a:rPr lang="en-GB" dirty="0"/>
              <a:t>Acknowledgements</a:t>
            </a:r>
            <a:endParaRPr dirty="0"/>
          </a:p>
        </p:txBody>
      </p:sp>
      <p:sp>
        <p:nvSpPr>
          <p:cNvPr id="4" name="TextBox 3"/>
          <p:cNvSpPr txBox="1"/>
          <p:nvPr/>
        </p:nvSpPr>
        <p:spPr>
          <a:xfrm>
            <a:off x="251520" y="1412776"/>
            <a:ext cx="8892480" cy="4278094"/>
          </a:xfrm>
          <a:prstGeom prst="rect">
            <a:avLst/>
          </a:prstGeom>
          <a:noFill/>
        </p:spPr>
        <p:txBody>
          <a:bodyPr wrap="square" rtlCol="0">
            <a:spAutoFit/>
          </a:bodyPr>
          <a:lstStyle/>
          <a:p>
            <a:r>
              <a:rPr lang="en-GB" sz="1600" dirty="0"/>
              <a:t>Public Health England and Cancer Research UK would like to thank the following analysts who developed this workbook:	</a:t>
            </a:r>
            <a:endParaRPr lang="en-GB" sz="1600" dirty="0" smtClean="0"/>
          </a:p>
          <a:p>
            <a:endParaRPr lang="en-GB" sz="1600" dirty="0" smtClean="0"/>
          </a:p>
          <a:p>
            <a:r>
              <a:rPr lang="en-GB" sz="1600" dirty="0" err="1" smtClean="0"/>
              <a:t>Dr</a:t>
            </a:r>
            <a:r>
              <a:rPr lang="en-GB" sz="1600" dirty="0" err="1"/>
              <a:t>.</a:t>
            </a:r>
            <a:r>
              <a:rPr lang="en-GB" sz="1600" dirty="0"/>
              <a:t> Sean </a:t>
            </a:r>
            <a:r>
              <a:rPr lang="en-GB" sz="1600" dirty="0" smtClean="0"/>
              <a:t>McPhail, </a:t>
            </a:r>
            <a:r>
              <a:rPr lang="en-GB" sz="1600" dirty="0" err="1" smtClean="0"/>
              <a:t>Dr</a:t>
            </a:r>
            <a:r>
              <a:rPr lang="en-GB" sz="1600" dirty="0" err="1"/>
              <a:t>.</a:t>
            </a:r>
            <a:r>
              <a:rPr lang="en-GB" sz="1600" dirty="0"/>
              <a:t> Katherine </a:t>
            </a:r>
            <a:r>
              <a:rPr lang="en-GB" sz="1600" dirty="0" smtClean="0"/>
              <a:t>Henson, Anna Fry, Becky White</a:t>
            </a:r>
            <a:r>
              <a:rPr lang="en-GB" sz="1600" dirty="0"/>
              <a:t>									</a:t>
            </a:r>
          </a:p>
          <a:p>
            <a:r>
              <a:rPr lang="en-GB" sz="1600" dirty="0"/>
              <a:t>We would like to thank the following analysts who contributed to the work</a:t>
            </a:r>
            <a:r>
              <a:rPr lang="en-GB" sz="1600" dirty="0" smtClean="0"/>
              <a:t>:</a:t>
            </a:r>
          </a:p>
          <a:p>
            <a:r>
              <a:rPr lang="en-GB" sz="1600" dirty="0"/>
              <a:t>	</a:t>
            </a:r>
            <a:endParaRPr lang="en-GB" sz="1600" dirty="0" smtClean="0"/>
          </a:p>
          <a:p>
            <a:r>
              <a:rPr lang="en-GB" sz="1600" dirty="0" smtClean="0"/>
              <a:t>Clare Pearson, Sabrina Sandhu, Carolynn Gildea, Jess Fraser, Michael Wallington, Cong Chen</a:t>
            </a:r>
          </a:p>
          <a:p>
            <a:r>
              <a:rPr lang="en-GB" sz="1600" dirty="0"/>
              <a:t>					</a:t>
            </a:r>
          </a:p>
          <a:p>
            <a:r>
              <a:rPr lang="en-GB" sz="1600" dirty="0"/>
              <a:t>We would also like to thank the following clinicians and analysts who offered feedback on this workbook or helped improve the tumour resections data featured in it:	</a:t>
            </a:r>
            <a:endParaRPr lang="en-GB" sz="1600" dirty="0" smtClean="0"/>
          </a:p>
          <a:p>
            <a:r>
              <a:rPr lang="en-GB" sz="1600" dirty="0"/>
              <a:t>	</a:t>
            </a:r>
            <a:endParaRPr lang="en-GB" sz="1600" dirty="0" smtClean="0"/>
          </a:p>
          <a:p>
            <a:r>
              <a:rPr lang="en-GB" sz="1600" dirty="0" err="1" smtClean="0"/>
              <a:t>Dr</a:t>
            </a:r>
            <a:r>
              <a:rPr lang="en-GB" sz="1600" dirty="0" err="1"/>
              <a:t>.</a:t>
            </a:r>
            <a:r>
              <a:rPr lang="en-GB" sz="1600" dirty="0"/>
              <a:t> Andy </a:t>
            </a:r>
            <a:r>
              <a:rPr lang="en-GB" sz="1600" dirty="0" err="1" smtClean="0"/>
              <a:t>Nordin</a:t>
            </a:r>
            <a:r>
              <a:rPr lang="en-GB" sz="1600" dirty="0" smtClean="0"/>
              <a:t>, Mr</a:t>
            </a:r>
            <a:r>
              <a:rPr lang="en-GB" sz="1600" dirty="0"/>
              <a:t>. Kieran </a:t>
            </a:r>
            <a:r>
              <a:rPr lang="en-GB" sz="1600" dirty="0" smtClean="0"/>
              <a:t>Horgan, Mr</a:t>
            </a:r>
            <a:r>
              <a:rPr lang="en-GB" sz="1600" dirty="0"/>
              <a:t>. Ravinder </a:t>
            </a:r>
            <a:r>
              <a:rPr lang="en-GB" sz="1600" dirty="0" smtClean="0"/>
              <a:t>Vohra, </a:t>
            </a:r>
          </a:p>
          <a:p>
            <a:r>
              <a:rPr lang="en-GB" sz="1600" dirty="0" err="1" smtClean="0"/>
              <a:t>Prof</a:t>
            </a:r>
            <a:r>
              <a:rPr lang="en-GB" sz="1600" dirty="0" err="1"/>
              <a:t>.</a:t>
            </a:r>
            <a:r>
              <a:rPr lang="en-GB" sz="1600" dirty="0"/>
              <a:t> Mick </a:t>
            </a:r>
            <a:r>
              <a:rPr lang="en-GB" sz="1600" dirty="0" smtClean="0"/>
              <a:t>Peake, </a:t>
            </a:r>
            <a:r>
              <a:rPr lang="en-GB" sz="1600" dirty="0" err="1" smtClean="0"/>
              <a:t>Prof</a:t>
            </a:r>
            <a:r>
              <a:rPr lang="en-GB" sz="1600" dirty="0" err="1"/>
              <a:t>.</a:t>
            </a:r>
            <a:r>
              <a:rPr lang="en-GB" sz="1600" dirty="0"/>
              <a:t> Eva </a:t>
            </a:r>
            <a:r>
              <a:rPr lang="en-GB" sz="1600" dirty="0" smtClean="0"/>
              <a:t>Morris, Mr</a:t>
            </a:r>
            <a:r>
              <a:rPr lang="en-GB" sz="1600" dirty="0"/>
              <a:t>. Keith </a:t>
            </a:r>
            <a:r>
              <a:rPr lang="en-GB" sz="1600" dirty="0" smtClean="0"/>
              <a:t>Roberts, </a:t>
            </a:r>
          </a:p>
          <a:p>
            <a:r>
              <a:rPr lang="en-GB" sz="1600" dirty="0" smtClean="0"/>
              <a:t>Mr</a:t>
            </a:r>
            <a:r>
              <a:rPr lang="en-GB" sz="1600" dirty="0"/>
              <a:t>. Graham </a:t>
            </a:r>
            <a:r>
              <a:rPr lang="en-GB" sz="1600" dirty="0" smtClean="0"/>
              <a:t>Putnam, </a:t>
            </a:r>
            <a:r>
              <a:rPr lang="en-GB" sz="1600" dirty="0" err="1" smtClean="0"/>
              <a:t>Dr</a:t>
            </a:r>
            <a:r>
              <a:rPr lang="en-GB" sz="1600" dirty="0" err="1"/>
              <a:t>.</a:t>
            </a:r>
            <a:r>
              <a:rPr lang="en-GB" sz="1600" dirty="0"/>
              <a:t> Roland </a:t>
            </a:r>
            <a:r>
              <a:rPr lang="en-GB" sz="1600" dirty="0" err="1" smtClean="0"/>
              <a:t>Valori</a:t>
            </a:r>
            <a:r>
              <a:rPr lang="en-GB" sz="1600" dirty="0" smtClean="0"/>
              <a:t>, </a:t>
            </a:r>
            <a:r>
              <a:rPr lang="en-GB" sz="1600" dirty="0" err="1" smtClean="0"/>
              <a:t>Prof</a:t>
            </a:r>
            <a:r>
              <a:rPr lang="en-GB" sz="1600" dirty="0" err="1"/>
              <a:t>.</a:t>
            </a:r>
            <a:r>
              <a:rPr lang="en-GB" sz="1600" dirty="0"/>
              <a:t> Hemant </a:t>
            </a:r>
            <a:r>
              <a:rPr lang="en-GB" sz="1600" dirty="0" smtClean="0"/>
              <a:t>Kocher, </a:t>
            </a:r>
          </a:p>
          <a:p>
            <a:r>
              <a:rPr lang="en-GB" sz="1600" dirty="0" smtClean="0"/>
              <a:t>Mr</a:t>
            </a:r>
            <a:r>
              <a:rPr lang="en-GB" sz="1600" dirty="0"/>
              <a:t>. Roger </a:t>
            </a:r>
            <a:r>
              <a:rPr lang="en-GB" sz="1600" dirty="0" smtClean="0"/>
              <a:t>Kockelbergh, </a:t>
            </a:r>
            <a:r>
              <a:rPr lang="en-GB" sz="1600" dirty="0" err="1" smtClean="0"/>
              <a:t>Prof</a:t>
            </a:r>
            <a:r>
              <a:rPr lang="en-GB" sz="1600" dirty="0" err="1"/>
              <a:t>.</a:t>
            </a:r>
            <a:r>
              <a:rPr lang="en-GB" sz="1600" dirty="0"/>
              <a:t> Paul </a:t>
            </a:r>
            <a:r>
              <a:rPr lang="en-GB" sz="1600" dirty="0" err="1"/>
              <a:t>Finan</a:t>
            </a:r>
            <a:r>
              <a:rPr lang="en-GB" sz="1600" dirty="0"/>
              <a:t>											</a:t>
            </a:r>
          </a:p>
        </p:txBody>
      </p:sp>
    </p:spTree>
    <p:extLst>
      <p:ext uri="{BB962C8B-B14F-4D97-AF65-F5344CB8AC3E}">
        <p14:creationId xmlns:p14="http://schemas.microsoft.com/office/powerpoint/2010/main" val="35211386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lstStyle/>
          <a:p>
            <a:r>
              <a:rPr lang="en-GB" dirty="0" smtClean="0"/>
              <a:t>Methods 2)</a:t>
            </a:r>
            <a:endParaRPr dirty="0"/>
          </a:p>
        </p:txBody>
      </p:sp>
      <p:sp>
        <p:nvSpPr>
          <p:cNvPr id="4" name="TextBox 3"/>
          <p:cNvSpPr txBox="1"/>
          <p:nvPr/>
        </p:nvSpPr>
        <p:spPr>
          <a:xfrm>
            <a:off x="323528" y="1412776"/>
            <a:ext cx="8640960" cy="5016758"/>
          </a:xfrm>
          <a:prstGeom prst="rect">
            <a:avLst/>
          </a:prstGeom>
          <a:noFill/>
        </p:spPr>
        <p:txBody>
          <a:bodyPr wrap="square" rtlCol="0">
            <a:spAutoFit/>
          </a:bodyPr>
          <a:lstStyle/>
          <a:p>
            <a:pPr marL="285750" indent="-285750">
              <a:buFont typeface="Arial" panose="020B0604020202020204" pitchFamily="34" charset="0"/>
              <a:buChar char="•"/>
            </a:pPr>
            <a:r>
              <a:rPr lang="en-GB" sz="1600" dirty="0">
                <a:solidFill>
                  <a:sysClr val="windowText" lastClr="000000"/>
                </a:solidFill>
                <a:latin typeface="Arial" panose="020B0604020202020204" pitchFamily="34" charset="0"/>
                <a:cs typeface="Arial" panose="020B0604020202020204" pitchFamily="34" charset="0"/>
              </a:rPr>
              <a:t>On the </a:t>
            </a:r>
            <a:r>
              <a:rPr lang="en-GB" sz="1600" dirty="0" smtClean="0">
                <a:solidFill>
                  <a:sysClr val="windowText" lastClr="000000"/>
                </a:solidFill>
                <a:latin typeface="Arial" panose="020B0604020202020204" pitchFamily="34" charset="0"/>
                <a:cs typeface="Arial" panose="020B0604020202020204" pitchFamily="34" charset="0"/>
              </a:rPr>
              <a:t>graphs which </a:t>
            </a:r>
            <a:r>
              <a:rPr lang="en-GB" sz="1600" dirty="0">
                <a:solidFill>
                  <a:sysClr val="windowText" lastClr="000000"/>
                </a:solidFill>
                <a:latin typeface="Arial" panose="020B0604020202020204" pitchFamily="34" charset="0"/>
                <a:cs typeface="Arial" panose="020B0604020202020204" pitchFamily="34" charset="0"/>
              </a:rPr>
              <a:t>display combinations of treatments </a:t>
            </a:r>
            <a:r>
              <a:rPr lang="en-GB" sz="1600" dirty="0" smtClean="0">
                <a:solidFill>
                  <a:sysClr val="windowText" lastClr="000000"/>
                </a:solidFill>
                <a:latin typeface="Arial" panose="020B0604020202020204" pitchFamily="34" charset="0"/>
                <a:cs typeface="Arial" panose="020B0604020202020204" pitchFamily="34" charset="0"/>
              </a:rPr>
              <a:t>received, </a:t>
            </a:r>
            <a:r>
              <a:rPr lang="en-GB" sz="1600" dirty="0">
                <a:solidFill>
                  <a:sysClr val="windowText" lastClr="000000"/>
                </a:solidFill>
                <a:latin typeface="Arial" panose="020B0604020202020204" pitchFamily="34" charset="0"/>
                <a:cs typeface="Arial" panose="020B0604020202020204" pitchFamily="34" charset="0"/>
              </a:rPr>
              <a:t>one of the categories is ‘Other care’. </a:t>
            </a:r>
            <a:r>
              <a:rPr lang="en-GB" sz="1600" dirty="0"/>
              <a:t>‘Other care’ represents the group of patients who had no record of chemotherapy, tumour resection, or radiotherapy in the time frame assessed. This may include patients who received other treatments (such as hormonal therapy or management of symptoms), treatment outside of the time frame assessed, treatment in a private setting, or there may be data missing from the datasets used.</a:t>
            </a:r>
          </a:p>
          <a:p>
            <a:pPr marL="285750" indent="-285750">
              <a:buFont typeface="Arial" panose="020B0604020202020204" pitchFamily="34" charset="0"/>
              <a:buChar char="•"/>
            </a:pPr>
            <a:r>
              <a:rPr lang="en-GB" sz="1600" dirty="0"/>
              <a:t>The patient's </a:t>
            </a:r>
            <a:r>
              <a:rPr lang="en-GB" sz="1600" dirty="0" err="1"/>
              <a:t>Charlson</a:t>
            </a:r>
            <a:r>
              <a:rPr lang="en-GB" sz="1600" dirty="0"/>
              <a:t> comorbidity score was derived from Hospital Episodes Statistics (HES) and Cancer Registry data combined, and looks from 27 months to 3 months before the patient's cancer diagnosis.</a:t>
            </a:r>
          </a:p>
          <a:p>
            <a:pPr marL="285750" indent="-285750">
              <a:buFont typeface="Arial" panose="020B0604020202020204" pitchFamily="34" charset="0"/>
              <a:buChar char="•"/>
            </a:pPr>
            <a:r>
              <a:rPr lang="en-GB" sz="1600" dirty="0"/>
              <a:t>The patient’s age group was based on the age of the patient when they were diagnosed with the tumour.</a:t>
            </a:r>
          </a:p>
          <a:p>
            <a:pPr marL="285750" indent="-285750">
              <a:buFont typeface="Arial" panose="020B0604020202020204" pitchFamily="34" charset="0"/>
              <a:buChar char="•"/>
            </a:pPr>
            <a:r>
              <a:rPr lang="en-GB" sz="1600" dirty="0"/>
              <a:t>The patient’s income deprivation quintile was allocated by linking the patient’s postcode to their 2011 ONS census lower super output area (LSOA). This was then linked to the Ministry of Housing, Communities &amp; Local Government 2015 income deprivation quintile for that LSOA.</a:t>
            </a:r>
          </a:p>
          <a:p>
            <a:pPr marL="285750" indent="-285750">
              <a:buFont typeface="Arial" panose="020B0604020202020204" pitchFamily="34" charset="0"/>
              <a:buChar char="•"/>
            </a:pPr>
            <a:r>
              <a:rPr lang="en-GB" sz="1600" dirty="0">
                <a:solidFill>
                  <a:sysClr val="windowText" lastClr="000000"/>
                </a:solidFill>
                <a:latin typeface="Arial" panose="020B0604020202020204" pitchFamily="34" charset="0"/>
                <a:cs typeface="Arial" panose="020B0604020202020204" pitchFamily="34" charset="0"/>
              </a:rPr>
              <a:t>Treatments occurring in the period from 1 month before diagnosis to either  6, 9, 12, 15 or 18 months after diagnosis are displayed. The time period within which most patients' first course of treatment occurred varies by cancer site and treatment type. Therefore, an appropriate time period for each cancer site has been chosen using a data-driven approach in consultation with clinicians (see SOP for more information).</a:t>
            </a:r>
            <a:r>
              <a:rPr lang="en-GB" sz="1600" dirty="0"/>
              <a:t> </a:t>
            </a:r>
          </a:p>
        </p:txBody>
      </p:sp>
    </p:spTree>
    <p:extLst>
      <p:ext uri="{BB962C8B-B14F-4D97-AF65-F5344CB8AC3E}">
        <p14:creationId xmlns:p14="http://schemas.microsoft.com/office/powerpoint/2010/main" val="19152093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lstStyle/>
          <a:p>
            <a:r>
              <a:rPr lang="en-GB" dirty="0"/>
              <a:t>Summary of key results</a:t>
            </a:r>
            <a:endParaRPr dirty="0"/>
          </a:p>
        </p:txBody>
      </p:sp>
      <p:sp>
        <p:nvSpPr>
          <p:cNvPr id="4" name="TextBox 3"/>
          <p:cNvSpPr txBox="1"/>
          <p:nvPr/>
        </p:nvSpPr>
        <p:spPr>
          <a:xfrm>
            <a:off x="323528" y="1412776"/>
            <a:ext cx="8640960" cy="5755422"/>
          </a:xfrm>
          <a:prstGeom prst="rect">
            <a:avLst/>
          </a:prstGeom>
          <a:noFill/>
        </p:spPr>
        <p:txBody>
          <a:bodyPr wrap="square" rtlCol="0">
            <a:spAutoFit/>
          </a:bodyPr>
          <a:lstStyle/>
          <a:p>
            <a:pPr marL="285750" lvl="0" indent="-285750">
              <a:buFont typeface="Arial" panose="020B0604020202020204" pitchFamily="34" charset="0"/>
              <a:buChar char="•"/>
            </a:pPr>
            <a:r>
              <a:rPr lang="en-GB" sz="1600" dirty="0"/>
              <a:t>The display of treatments as combinations is more informative than where the treatments are displayed independently, as this reflects clinical practice and indicates cohorts who likely do not receive </a:t>
            </a:r>
            <a:r>
              <a:rPr lang="en-GB" sz="1600" dirty="0" smtClean="0"/>
              <a:t>anti-cancer </a:t>
            </a:r>
            <a:r>
              <a:rPr lang="en-GB" sz="1600" dirty="0"/>
              <a:t>treatment (the majority of “other care” for ovarian tumours)</a:t>
            </a:r>
          </a:p>
          <a:p>
            <a:pPr marL="285750" lvl="0" indent="-285750">
              <a:buFont typeface="Arial" panose="020B0604020202020204" pitchFamily="34" charset="0"/>
              <a:buChar char="•"/>
            </a:pPr>
            <a:r>
              <a:rPr lang="en-GB" sz="1600" dirty="0"/>
              <a:t>Stage: The pattern intuitively reflects clinical reality – most stage 1 tumours are treated with resection only, and for stages above that, the standard treatment is resection with chemotherapy (or just chemotherapy for stage 4). </a:t>
            </a:r>
          </a:p>
          <a:p>
            <a:pPr marL="285750" lvl="0" indent="-285750">
              <a:buFont typeface="Arial" panose="020B0604020202020204" pitchFamily="34" charset="0"/>
              <a:buChar char="•"/>
            </a:pPr>
            <a:r>
              <a:rPr lang="en-GB" sz="1600" dirty="0"/>
              <a:t>Age: A worryingly high percentage (60%) of 80+ year olds is in the ‘other care’ category, likely reflecting no treatment for ovarian tumours. This probably reflects the very high 1 year mortality for this group.</a:t>
            </a:r>
          </a:p>
          <a:p>
            <a:pPr marL="285750" lvl="0" indent="-285750">
              <a:buFont typeface="Arial" panose="020B0604020202020204" pitchFamily="34" charset="0"/>
              <a:buChar char="•"/>
            </a:pPr>
            <a:r>
              <a:rPr lang="en-GB" sz="1600" dirty="0"/>
              <a:t>Deprivation: It is encouraging to see that deprivation status does not impact on tumour resection rates. However, there is a drop in chemotherapy in most deprived groups. This could be related to a higher proportion of more deprived patients presenting at later stage, through emergency presentation routes, with poor performance status, or dying before receiving treatment, as results are unadjusted for these factors.</a:t>
            </a:r>
          </a:p>
          <a:p>
            <a:pPr marL="285750" lvl="0" indent="-285750">
              <a:buFont typeface="Arial" panose="020B0604020202020204" pitchFamily="34" charset="0"/>
              <a:buChar char="•"/>
            </a:pPr>
            <a:r>
              <a:rPr lang="en-GB" sz="1600" dirty="0"/>
              <a:t>Ethnicity: There are higher resections among non-White patients compared to White. The reason is not clear – it could be socio-economic or biological. For example, non-White individuals may present with ovarian cancer via different routes to diagnosis compared to White patients. </a:t>
            </a:r>
          </a:p>
          <a:p>
            <a:pPr marL="285750" lvl="0" indent="-285750">
              <a:buFont typeface="Arial" panose="020B0604020202020204" pitchFamily="34" charset="0"/>
              <a:buChar char="•"/>
            </a:pPr>
            <a:r>
              <a:rPr lang="en-GB" sz="1600" dirty="0"/>
              <a:t>Co-morbidity: The results demonstrate the difficulty of providing effective treatment for patients with complex co-morbidities (55% of those with Charlson comorbidity score 3+ receive ‘other care’).</a:t>
            </a:r>
          </a:p>
          <a:p>
            <a:pPr marL="285750" lvl="0" indent="-285750">
              <a:buFont typeface="Arial" panose="020B0604020202020204" pitchFamily="34" charset="0"/>
              <a:buChar char="•"/>
            </a:pPr>
            <a:endParaRPr lang="en-GB" sz="1600" dirty="0" smtClean="0"/>
          </a:p>
          <a:p>
            <a:pPr marL="285750" indent="-285750">
              <a:buFont typeface="Arial" panose="020B0604020202020204" pitchFamily="34" charset="0"/>
              <a:buChar char="•"/>
            </a:pPr>
            <a:endParaRPr lang="en-GB" sz="1600" dirty="0"/>
          </a:p>
        </p:txBody>
      </p:sp>
    </p:spTree>
    <p:extLst>
      <p:ext uri="{BB962C8B-B14F-4D97-AF65-F5344CB8AC3E}">
        <p14:creationId xmlns:p14="http://schemas.microsoft.com/office/powerpoint/2010/main" val="273242971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lstStyle/>
          <a:p>
            <a:r>
              <a:rPr/>
              <a:t>Cohort for ovary cancers</a:t>
            </a:r>
          </a:p>
        </p:txBody>
      </p:sp>
      <p:pic>
        <p:nvPicPr>
          <p:cNvPr id="3" name="pic"/>
          <p:cNvPicPr/>
          <p:nvPr/>
        </p:nvPicPr>
        <p:blipFill>
          <a:blip r:embed="rId2" cstate="print"/>
          <a:stretch>
            <a:fillRect/>
          </a:stretch>
        </p:blipFill>
        <p:spPr>
          <a:xfrm>
            <a:off x="558000" y="1412776"/>
            <a:ext cx="8028000" cy="4739679"/>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lstStyle/>
          <a:p>
            <a:r>
              <a:rPr/>
              <a:t>By diagnosis year</a:t>
            </a:r>
          </a:p>
        </p:txBody>
      </p:sp>
      <p:pic>
        <p:nvPicPr>
          <p:cNvPr id="3" name="pic"/>
          <p:cNvPicPr/>
          <p:nvPr/>
        </p:nvPicPr>
        <p:blipFill>
          <a:blip r:embed="rId2" cstate="print"/>
          <a:stretch>
            <a:fillRect/>
          </a:stretch>
        </p:blipFill>
        <p:spPr>
          <a:xfrm>
            <a:off x="558000" y="1412776"/>
            <a:ext cx="8028000" cy="4739679"/>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lstStyle/>
          <a:p>
            <a:r>
              <a:rPr/>
              <a:t>By diagnosis year</a:t>
            </a:r>
          </a:p>
        </p:txBody>
      </p:sp>
      <p:pic>
        <p:nvPicPr>
          <p:cNvPr id="3" name="pic"/>
          <p:cNvPicPr/>
          <p:nvPr/>
        </p:nvPicPr>
        <p:blipFill>
          <a:blip r:embed="rId2" cstate="print"/>
          <a:stretch>
            <a:fillRect/>
          </a:stretch>
        </p:blipFill>
        <p:spPr>
          <a:xfrm>
            <a:off x="558000" y="1412776"/>
            <a:ext cx="8028000" cy="4739679"/>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lstStyle/>
          <a:p>
            <a:r>
              <a:rPr/>
              <a:t>By diagnosis year</a:t>
            </a:r>
          </a:p>
        </p:txBody>
      </p:sp>
      <p:pic>
        <p:nvPicPr>
          <p:cNvPr id="3" name="pic"/>
          <p:cNvPicPr/>
          <p:nvPr/>
        </p:nvPicPr>
        <p:blipFill>
          <a:blip r:embed="rId2" cstate="print"/>
          <a:stretch>
            <a:fillRect/>
          </a:stretch>
        </p:blipFill>
        <p:spPr>
          <a:xfrm>
            <a:off x="558000" y="1412776"/>
            <a:ext cx="8028000" cy="4739679"/>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2702" y="548680"/>
            <a:ext cx="8028000" cy="648072"/>
          </a:xfrm>
        </p:spPr>
        <p:txBody>
          <a:bodyPr/>
          <a:lstStyle/>
          <a:p>
            <a:r>
              <a:rPr/>
              <a:t>By stage</a:t>
            </a:r>
          </a:p>
        </p:txBody>
      </p:sp>
      <p:pic>
        <p:nvPicPr>
          <p:cNvPr id="3" name="pic"/>
          <p:cNvPicPr/>
          <p:nvPr/>
        </p:nvPicPr>
        <p:blipFill>
          <a:blip r:embed="rId2" cstate="print"/>
          <a:stretch>
            <a:fillRect/>
          </a:stretch>
        </p:blipFill>
        <p:spPr>
          <a:xfrm>
            <a:off x="558000" y="1412776"/>
            <a:ext cx="8028000" cy="4739679"/>
          </a:xfrm>
          <a:prstGeom prst="rect">
            <a:avLst/>
          </a:prstGeom>
        </p:spPr>
      </p:pic>
    </p:spTree>
  </p:cSld>
  <p:clrMapOvr>
    <a:masterClrMapping/>
  </p:clrMapOvr>
</p:sld>
</file>

<file path=ppt/theme/theme1.xml><?xml version="1.0" encoding="utf-8"?>
<a:theme xmlns:a="http://schemas.openxmlformats.org/drawingml/2006/main" name="Office Theme">
  <a:themeElements>
    <a:clrScheme name="Public Health England">
      <a:dk1>
        <a:sysClr val="windowText" lastClr="000000"/>
      </a:dk1>
      <a:lt1>
        <a:sysClr val="window" lastClr="FFFFFF"/>
      </a:lt1>
      <a:dk2>
        <a:srgbClr val="009966"/>
      </a:dk2>
      <a:lt2>
        <a:srgbClr val="98002E"/>
      </a:lt2>
      <a:accent1>
        <a:srgbClr val="11175E"/>
      </a:accent1>
      <a:accent2>
        <a:srgbClr val="D8B5A3"/>
      </a:accent2>
      <a:accent3>
        <a:srgbClr val="F9A25E"/>
      </a:accent3>
      <a:accent4>
        <a:srgbClr val="EEB111"/>
      </a:accent4>
      <a:accent5>
        <a:srgbClr val="00B274"/>
      </a:accent5>
      <a:accent6>
        <a:srgbClr val="A7A9AC"/>
      </a:accent6>
      <a:hlink>
        <a:srgbClr val="000000"/>
      </a:hlink>
      <a:folHlink>
        <a:srgbClr val="00000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PublishingContact xmlns="http://schemas.microsoft.com/sharepoint/v3">
      <UserInfo>
        <DisplayName/>
        <AccountId xsi:nil="true"/>
        <AccountType/>
      </UserInfo>
    </PublishingContact>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55547DEF730D74EA5543201242B40D3" ma:contentTypeVersion="8" ma:contentTypeDescription="Create a new document." ma:contentTypeScope="" ma:versionID="52423a80864e31395eb56070ce0039dc">
  <xsd:schema xmlns:xsd="http://www.w3.org/2001/XMLSchema" xmlns:xs="http://www.w3.org/2001/XMLSchema" xmlns:p="http://schemas.microsoft.com/office/2006/metadata/properties" xmlns:ns1="http://schemas.microsoft.com/sharepoint/v3" targetNamespace="http://schemas.microsoft.com/office/2006/metadata/properties" ma:root="true" ma:fieldsID="5248a340790c531f5f28813cd99774a1" ns1:_="">
    <xsd:import namespace="http://schemas.microsoft.com/sharepoint/v3"/>
    <xsd:element name="properties">
      <xsd:complexType>
        <xsd:sequence>
          <xsd:element name="documentManagement">
            <xsd:complexType>
              <xsd:all>
                <xsd:element ref="ns1:PublishingStartDate" minOccurs="0"/>
                <xsd:element ref="ns1:PublishingExpirationDate" minOccurs="0"/>
                <xsd:element ref="ns1:PublishingContact"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 ma:internalName="PublishingStartDate">
      <xsd:simpleType>
        <xsd:restriction base="dms:Unknown"/>
      </xsd:simpleType>
    </xsd:element>
    <xsd:element name="PublishingExpirationDate" ma:index="9" nillable="true" ma:displayName="Scheduling End Date" ma:internalName="PublishingExpirationDate">
      <xsd:simpleType>
        <xsd:restriction base="dms:Unknown"/>
      </xsd:simpleType>
    </xsd:element>
    <xsd:element name="PublishingContact" ma:index="12" nillable="true" ma:displayName="Contact" ma:hidden="true" ma:list="UserInfo" ma:internalName="PublishingContact"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AAA3BD5-90C3-4BC2-94B6-F5B6FAEAFEE3}">
  <ds:schemaRefs>
    <ds:schemaRef ds:uri="http://schemas.microsoft.com/office/2006/metadata/properties"/>
    <ds:schemaRef ds:uri="http://schemas.microsoft.com/office/infopath/2007/PartnerControls"/>
    <ds:schemaRef ds:uri="http://schemas.microsoft.com/sharepoint/v3"/>
  </ds:schemaRefs>
</ds:datastoreItem>
</file>

<file path=customXml/itemProps2.xml><?xml version="1.0" encoding="utf-8"?>
<ds:datastoreItem xmlns:ds="http://schemas.openxmlformats.org/officeDocument/2006/customXml" ds:itemID="{C9A860C3-64E6-4D2A-94B1-6B6AC446E383}">
  <ds:schemaRefs>
    <ds:schemaRef ds:uri="http://schemas.microsoft.com/sharepoint/v3/contenttype/forms"/>
  </ds:schemaRefs>
</ds:datastoreItem>
</file>

<file path=customXml/itemProps3.xml><?xml version="1.0" encoding="utf-8"?>
<ds:datastoreItem xmlns:ds="http://schemas.openxmlformats.org/officeDocument/2006/customXml" ds:itemID="{A4971BF1-60A6-4338-A226-CFD964034A3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1182</TotalTime>
  <Words>714</Words>
  <Application>Microsoft Office PowerPoint</Application>
  <PresentationFormat>On-screen Show (4:3)</PresentationFormat>
  <Paragraphs>59</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Treatment breakdown for ovary cancers</vt:lpstr>
      <vt:lpstr>Methods 1)</vt:lpstr>
      <vt:lpstr>Methods 2)</vt:lpstr>
      <vt:lpstr>Summary of key results</vt:lpstr>
      <vt:lpstr>Cohort for ovary cancers</vt:lpstr>
      <vt:lpstr>By diagnosis year</vt:lpstr>
      <vt:lpstr>By diagnosis year</vt:lpstr>
      <vt:lpstr>By diagnosis year</vt:lpstr>
      <vt:lpstr>By stage</vt:lpstr>
      <vt:lpstr>By stage</vt:lpstr>
      <vt:lpstr>By stage</vt:lpstr>
      <vt:lpstr>By age</vt:lpstr>
      <vt:lpstr>By age</vt:lpstr>
      <vt:lpstr>By age</vt:lpstr>
      <vt:lpstr>By deprivation quintile</vt:lpstr>
      <vt:lpstr>By deprivation quintile</vt:lpstr>
      <vt:lpstr>By deprivation quintile</vt:lpstr>
      <vt:lpstr>By broad ethnic group</vt:lpstr>
      <vt:lpstr>By broad ethnic group</vt:lpstr>
      <vt:lpstr>By broad ethnic group</vt:lpstr>
      <vt:lpstr>By comorbidity score</vt:lpstr>
      <vt:lpstr>By comorbidity score</vt:lpstr>
      <vt:lpstr>By comorbidity score</vt:lpstr>
      <vt:lpstr>Acknowledgements</vt:lpstr>
    </vt:vector>
  </TitlesOfParts>
  <Company>Cabinet Office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Glenn Gossling</dc:creator>
  <cp:lastModifiedBy>Anna Fry</cp:lastModifiedBy>
  <cp:revision>125</cp:revision>
  <dcterms:created xsi:type="dcterms:W3CDTF">2012-10-10T09:02:29Z</dcterms:created>
  <dcterms:modified xsi:type="dcterms:W3CDTF">2018-07-12T09:52:44Z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0x010100855547DEF730D74EA5543201242B40D3</vt:lpwstr>
  </property>
</Properties>
</file>