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notesSlides/notesSlide25.xml" ContentType="application/vnd.openxmlformats-officedocument.presentationml.notesSlide+xml"/>
  <Override PartName="/ppt/charts/chart22.xml" ContentType="application/vnd.openxmlformats-officedocument.drawingml.chart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27.xml" ContentType="application/vnd.openxmlformats-officedocument.presentationml.notesSlide+xml"/>
  <Override PartName="/ppt/charts/chart24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29.xml" ContentType="application/vnd.openxmlformats-officedocument.presentationml.notesSlide+xml"/>
  <Override PartName="/ppt/charts/chart26.xml" ContentType="application/vnd.openxmlformats-officedocument.drawingml.chart+xml"/>
  <Override PartName="/ppt/notesSlides/notesSlide30.xml" ContentType="application/vnd.openxmlformats-officedocument.presentationml.notesSlide+xml"/>
  <Override PartName="/ppt/charts/chart27.xml" ContentType="application/vnd.openxmlformats-officedocument.drawingml.chart+xml"/>
  <Override PartName="/ppt/notesSlides/notesSlide31.xml" ContentType="application/vnd.openxmlformats-officedocument.presentationml.notesSlide+xml"/>
  <Override PartName="/ppt/charts/chart28.xml" ContentType="application/vnd.openxmlformats-officedocument.drawingml.chart+xml"/>
  <Override PartName="/ppt/notesSlides/notesSlide32.xml" ContentType="application/vnd.openxmlformats-officedocument.presentationml.notesSlide+xml"/>
  <Override PartName="/ppt/charts/chart29.xml" ContentType="application/vnd.openxmlformats-officedocument.drawingml.chart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notesSlides/notesSlide34.xml" ContentType="application/vnd.openxmlformats-officedocument.presentationml.notesSlide+xml"/>
  <Override PartName="/ppt/charts/chart31.xml" ContentType="application/vnd.openxmlformats-officedocument.drawingml.chart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47"/>
  </p:notesMasterIdLst>
  <p:sldIdLst>
    <p:sldId id="256" r:id="rId3"/>
    <p:sldId id="266" r:id="rId4"/>
    <p:sldId id="265" r:id="rId5"/>
    <p:sldId id="264" r:id="rId6"/>
    <p:sldId id="293" r:id="rId7"/>
    <p:sldId id="267" r:id="rId8"/>
    <p:sldId id="257" r:id="rId9"/>
    <p:sldId id="280" r:id="rId10"/>
    <p:sldId id="307" r:id="rId11"/>
    <p:sldId id="305" r:id="rId12"/>
    <p:sldId id="286" r:id="rId13"/>
    <p:sldId id="258" r:id="rId14"/>
    <p:sldId id="290" r:id="rId15"/>
    <p:sldId id="281" r:id="rId16"/>
    <p:sldId id="287" r:id="rId17"/>
    <p:sldId id="259" r:id="rId18"/>
    <p:sldId id="283" r:id="rId19"/>
    <p:sldId id="282" r:id="rId20"/>
    <p:sldId id="288" r:id="rId21"/>
    <p:sldId id="260" r:id="rId22"/>
    <p:sldId id="291" r:id="rId23"/>
    <p:sldId id="284" r:id="rId24"/>
    <p:sldId id="301" r:id="rId25"/>
    <p:sldId id="302" r:id="rId26"/>
    <p:sldId id="303" r:id="rId27"/>
    <p:sldId id="304" r:id="rId28"/>
    <p:sldId id="289" r:id="rId29"/>
    <p:sldId id="261" r:id="rId30"/>
    <p:sldId id="285" r:id="rId31"/>
    <p:sldId id="271" r:id="rId32"/>
    <p:sldId id="272" r:id="rId33"/>
    <p:sldId id="273" r:id="rId34"/>
    <p:sldId id="274" r:id="rId35"/>
    <p:sldId id="275" r:id="rId36"/>
    <p:sldId id="276" r:id="rId37"/>
    <p:sldId id="268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>
        <p:scale>
          <a:sx n="80" d="100"/>
          <a:sy n="80" d="100"/>
        </p:scale>
        <p:origin x="-25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0301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colorectal%20cancer%201901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030118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colorectal%20cancer%201901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1501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lung%20cancer%200301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9%20Patient%20Pathway\Bethany%20QA\lung%20cancer%201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150118.xlsx]Lung count!PivotTable1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'Lung count'!$F$1:$F$2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'Lung count'!$E$3:$E$5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'Lung count'!$F$3:$F$5</c:f>
              <c:numCache>
                <c:formatCode>General</c:formatCode>
                <c:ptCount val="2"/>
                <c:pt idx="0">
                  <c:v>37388</c:v>
                </c:pt>
                <c:pt idx="1">
                  <c:v>4228</c:v>
                </c:pt>
              </c:numCache>
            </c:numRef>
          </c:val>
        </c:ser>
        <c:ser>
          <c:idx val="1"/>
          <c:order val="1"/>
          <c:tx>
            <c:strRef>
              <c:f>'Lung count'!$G$1:$G$2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'Lung count'!$E$3:$E$5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'Lung count'!$G$3:$G$5</c:f>
              <c:numCache>
                <c:formatCode>General</c:formatCode>
                <c:ptCount val="2"/>
                <c:pt idx="0">
                  <c:v>37834</c:v>
                </c:pt>
                <c:pt idx="1">
                  <c:v>4228</c:v>
                </c:pt>
              </c:numCache>
            </c:numRef>
          </c:val>
        </c:ser>
        <c:ser>
          <c:idx val="2"/>
          <c:order val="2"/>
          <c:tx>
            <c:strRef>
              <c:f>'Lung count'!$H$1:$H$2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'Lung count'!$E$3:$E$5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'Lung count'!$H$3:$H$5</c:f>
              <c:numCache>
                <c:formatCode>General</c:formatCode>
                <c:ptCount val="2"/>
                <c:pt idx="0">
                  <c:v>37612</c:v>
                </c:pt>
                <c:pt idx="1">
                  <c:v>4172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416128"/>
        <c:axId val="36422016"/>
      </c:barChart>
      <c:catAx>
        <c:axId val="36416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422016"/>
        <c:crosses val="autoZero"/>
        <c:auto val="1"/>
        <c:lblAlgn val="ctr"/>
        <c:lblOffset val="100"/>
        <c:noMultiLvlLbl val="0"/>
      </c:catAx>
      <c:valAx>
        <c:axId val="364220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Tumours Diagnosed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9.3647411841162199E-3"/>
              <c:y val="0.33274518204217796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36416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150118.xlsx]Age!PivotTable9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Age!$K$4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Age!$J$5:$J$29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Age!$K$5:$K$29</c:f>
              <c:numCache>
                <c:formatCode>General</c:formatCode>
                <c:ptCount val="2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3</c:v>
                </c:pt>
                <c:pt idx="11">
                  <c:v>11</c:v>
                </c:pt>
                <c:pt idx="12">
                  <c:v>7</c:v>
                </c:pt>
                <c:pt idx="13">
                  <c:v>10</c:v>
                </c:pt>
                <c:pt idx="14">
                  <c:v>10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7</c:v>
                </c:pt>
                <c:pt idx="21">
                  <c:v>1.5</c:v>
                </c:pt>
              </c:numCache>
            </c:numRef>
          </c:val>
        </c:ser>
        <c:ser>
          <c:idx val="1"/>
          <c:order val="1"/>
          <c:tx>
            <c:strRef>
              <c:f>Age!$L$4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Age!$J$5:$J$29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Age!$L$5:$L$29</c:f>
              <c:numCache>
                <c:formatCode>General</c:formatCode>
                <c:ptCount val="22"/>
                <c:pt idx="0">
                  <c:v>12</c:v>
                </c:pt>
                <c:pt idx="1">
                  <c:v>14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13</c:v>
                </c:pt>
                <c:pt idx="9">
                  <c:v>8</c:v>
                </c:pt>
                <c:pt idx="10">
                  <c:v>6</c:v>
                </c:pt>
                <c:pt idx="11">
                  <c:v>19</c:v>
                </c:pt>
                <c:pt idx="12">
                  <c:v>12</c:v>
                </c:pt>
                <c:pt idx="13">
                  <c:v>13.5</c:v>
                </c:pt>
                <c:pt idx="14">
                  <c:v>15</c:v>
                </c:pt>
                <c:pt idx="15">
                  <c:v>14</c:v>
                </c:pt>
                <c:pt idx="16">
                  <c:v>18</c:v>
                </c:pt>
                <c:pt idx="17">
                  <c:v>14</c:v>
                </c:pt>
                <c:pt idx="18">
                  <c:v>19</c:v>
                </c:pt>
                <c:pt idx="19">
                  <c:v>15</c:v>
                </c:pt>
                <c:pt idx="20">
                  <c:v>13</c:v>
                </c:pt>
                <c:pt idx="21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Age!$M$4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Age!$J$5:$J$29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Age!$M$5:$M$29</c:f>
              <c:numCache>
                <c:formatCode>General</c:formatCode>
                <c:ptCount val="22"/>
                <c:pt idx="0">
                  <c:v>9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8</c:v>
                </c:pt>
                <c:pt idx="11">
                  <c:v>12</c:v>
                </c:pt>
                <c:pt idx="12">
                  <c:v>8</c:v>
                </c:pt>
                <c:pt idx="13">
                  <c:v>9</c:v>
                </c:pt>
                <c:pt idx="14">
                  <c:v>11</c:v>
                </c:pt>
                <c:pt idx="15">
                  <c:v>10</c:v>
                </c:pt>
                <c:pt idx="16">
                  <c:v>10</c:v>
                </c:pt>
                <c:pt idx="17">
                  <c:v>9</c:v>
                </c:pt>
                <c:pt idx="18">
                  <c:v>10</c:v>
                </c:pt>
                <c:pt idx="19">
                  <c:v>8</c:v>
                </c:pt>
                <c:pt idx="20">
                  <c:v>7</c:v>
                </c:pt>
                <c:pt idx="21">
                  <c:v>6</c:v>
                </c:pt>
              </c:numCache>
            </c:numRef>
          </c:val>
        </c:ser>
        <c:ser>
          <c:idx val="3"/>
          <c:order val="3"/>
          <c:tx>
            <c:strRef>
              <c:f>Age!$N$4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Age!$J$5:$J$29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Age!$N$5:$N$29</c:f>
              <c:numCache>
                <c:formatCode>General</c:formatCode>
                <c:ptCount val="22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22</c:v>
                </c:pt>
                <c:pt idx="5">
                  <c:v>21</c:v>
                </c:pt>
                <c:pt idx="6">
                  <c:v>22</c:v>
                </c:pt>
                <c:pt idx="7">
                  <c:v>20</c:v>
                </c:pt>
                <c:pt idx="8">
                  <c:v>14</c:v>
                </c:pt>
                <c:pt idx="9">
                  <c:v>7</c:v>
                </c:pt>
                <c:pt idx="10">
                  <c:v>2</c:v>
                </c:pt>
                <c:pt idx="11">
                  <c:v>30</c:v>
                </c:pt>
                <c:pt idx="12">
                  <c:v>17</c:v>
                </c:pt>
                <c:pt idx="13">
                  <c:v>17.5</c:v>
                </c:pt>
                <c:pt idx="14">
                  <c:v>21</c:v>
                </c:pt>
                <c:pt idx="15">
                  <c:v>21.5</c:v>
                </c:pt>
                <c:pt idx="16">
                  <c:v>22</c:v>
                </c:pt>
                <c:pt idx="17">
                  <c:v>22</c:v>
                </c:pt>
                <c:pt idx="18">
                  <c:v>19.5</c:v>
                </c:pt>
                <c:pt idx="19">
                  <c:v>15</c:v>
                </c:pt>
                <c:pt idx="20">
                  <c:v>8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2807680"/>
        <c:axId val="42809216"/>
      </c:barChart>
      <c:catAx>
        <c:axId val="42807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42809216"/>
        <c:crosses val="autoZero"/>
        <c:auto val="1"/>
        <c:lblAlgn val="ctr"/>
        <c:lblOffset val="100"/>
        <c:noMultiLvlLbl val="0"/>
      </c:catAx>
      <c:valAx>
        <c:axId val="42809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</a:t>
                </a:r>
                <a:r>
                  <a:rPr lang="en-GB" baseline="0" dirty="0" smtClean="0"/>
                  <a:t> Days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280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150118.xlsx]Ethnicity count!PivotTable6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'Ethnicity count'!$G$42:$G$43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'Ethnicity count'!$F$44:$F$52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'Ethnicity count'!$G$44:$G$52</c:f>
              <c:numCache>
                <c:formatCode>0.00%</c:formatCode>
                <c:ptCount val="6"/>
                <c:pt idx="0">
                  <c:v>0.95266804888694889</c:v>
                </c:pt>
                <c:pt idx="1">
                  <c:v>0.94169931109009863</c:v>
                </c:pt>
                <c:pt idx="2">
                  <c:v>0.93238443885914113</c:v>
                </c:pt>
                <c:pt idx="3">
                  <c:v>0.84544795943008932</c:v>
                </c:pt>
                <c:pt idx="4">
                  <c:v>0.82244352683993194</c:v>
                </c:pt>
                <c:pt idx="5">
                  <c:v>0.81209556993529119</c:v>
                </c:pt>
              </c:numCache>
            </c:numRef>
          </c:val>
        </c:ser>
        <c:ser>
          <c:idx val="1"/>
          <c:order val="1"/>
          <c:tx>
            <c:strRef>
              <c:f>'Ethnicity count'!$H$42:$H$43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'Ethnicity count'!$F$44:$F$52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'Ethnicity count'!$H$44:$H$52</c:f>
              <c:numCache>
                <c:formatCode>0.00%</c:formatCode>
                <c:ptCount val="6"/>
                <c:pt idx="0">
                  <c:v>1.4049541684853775E-2</c:v>
                </c:pt>
                <c:pt idx="1">
                  <c:v>2.2531406186681074E-2</c:v>
                </c:pt>
                <c:pt idx="2">
                  <c:v>3.1881761556114087E-2</c:v>
                </c:pt>
                <c:pt idx="3">
                  <c:v>1.0866940352571842E-2</c:v>
                </c:pt>
                <c:pt idx="4">
                  <c:v>2.283215933932475E-2</c:v>
                </c:pt>
                <c:pt idx="5">
                  <c:v>3.285216525634644E-2</c:v>
                </c:pt>
              </c:numCache>
            </c:numRef>
          </c:val>
        </c:ser>
        <c:ser>
          <c:idx val="2"/>
          <c:order val="2"/>
          <c:tx>
            <c:strRef>
              <c:f>'Ethnicity count'!$I$42:$I$43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'Ethnicity count'!$F$44:$F$52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'Ethnicity count'!$I$44:$I$52</c:f>
              <c:numCache>
                <c:formatCode>0.00%</c:formatCode>
                <c:ptCount val="6"/>
                <c:pt idx="0">
                  <c:v>9.384548232213007E-3</c:v>
                </c:pt>
                <c:pt idx="1">
                  <c:v>1.0401188707280832E-2</c:v>
                </c:pt>
                <c:pt idx="2">
                  <c:v>1.0654573270680799E-2</c:v>
                </c:pt>
                <c:pt idx="3">
                  <c:v>3.6223134508572806E-2</c:v>
                </c:pt>
                <c:pt idx="4">
                  <c:v>4.1535098372601408E-2</c:v>
                </c:pt>
                <c:pt idx="5">
                  <c:v>4.479840716774515E-2</c:v>
                </c:pt>
              </c:numCache>
            </c:numRef>
          </c:val>
        </c:ser>
        <c:ser>
          <c:idx val="3"/>
          <c:order val="3"/>
          <c:tx>
            <c:strRef>
              <c:f>'Ethnicity count'!$J$42:$J$43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'Ethnicity count'!$F$44:$F$52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'Ethnicity count'!$J$44:$J$52</c:f>
              <c:numCache>
                <c:formatCode>0.00%</c:formatCode>
                <c:ptCount val="6"/>
                <c:pt idx="0">
                  <c:v>8.6206896551724137E-3</c:v>
                </c:pt>
                <c:pt idx="1">
                  <c:v>9.2124814264487372E-3</c:v>
                </c:pt>
                <c:pt idx="2">
                  <c:v>9.5617965249699486E-3</c:v>
                </c:pt>
                <c:pt idx="3">
                  <c:v>4.7814537551316108E-2</c:v>
                </c:pt>
                <c:pt idx="4">
                  <c:v>4.6150109302890457E-2</c:v>
                </c:pt>
                <c:pt idx="5">
                  <c:v>5.0771528123444501E-2</c:v>
                </c:pt>
              </c:numCache>
            </c:numRef>
          </c:val>
        </c:ser>
        <c:ser>
          <c:idx val="4"/>
          <c:order val="4"/>
          <c:tx>
            <c:strRef>
              <c:f>'Ethnicity count'!$K$42:$K$43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'Ethnicity count'!$F$44:$F$52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'Ethnicity count'!$K$44:$K$52</c:f>
              <c:numCache>
                <c:formatCode>0.00%</c:formatCode>
                <c:ptCount val="6"/>
                <c:pt idx="0">
                  <c:v>1.5277171540811872E-2</c:v>
                </c:pt>
                <c:pt idx="1">
                  <c:v>1.6155612589490748E-2</c:v>
                </c:pt>
                <c:pt idx="2">
                  <c:v>1.5517429789094088E-2</c:v>
                </c:pt>
                <c:pt idx="3">
                  <c:v>5.9647428157449889E-2</c:v>
                </c:pt>
                <c:pt idx="4">
                  <c:v>6.7039106145251395E-2</c:v>
                </c:pt>
                <c:pt idx="5">
                  <c:v>5.9482329517172722E-2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2910464"/>
        <c:axId val="42912000"/>
      </c:barChart>
      <c:catAx>
        <c:axId val="42910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42912000"/>
        <c:crosses val="autoZero"/>
        <c:auto val="1"/>
        <c:lblAlgn val="ctr"/>
        <c:lblOffset val="100"/>
        <c:noMultiLvlLbl val="0"/>
      </c:catAx>
      <c:valAx>
        <c:axId val="42912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Ethnicity Distribution</a:t>
                </a:r>
                <a:endParaRPr lang="en-GB" dirty="0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crossAx val="42910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150118.xlsx]Ethnicity count!PivotTable3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'Ethnicity count'!$G$3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'Ethnicity count'!$F$4:$F$22</c:f>
              <c:multiLvlStrCache>
                <c:ptCount val="15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  <c:pt idx="10">
                    <c:v>Asian</c:v>
                  </c:pt>
                  <c:pt idx="11">
                    <c:v>Black</c:v>
                  </c:pt>
                  <c:pt idx="12">
                    <c:v>Other</c:v>
                  </c:pt>
                  <c:pt idx="13">
                    <c:v>Unknown</c:v>
                  </c:pt>
                  <c:pt idx="14">
                    <c:v>White</c:v>
                  </c:pt>
                </c:lvl>
                <c:lvl>
                  <c:pt idx="0">
                    <c:v>2013</c:v>
                  </c:pt>
                  <c:pt idx="5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'Ethnicity count'!$G$4:$G$22</c:f>
              <c:numCache>
                <c:formatCode>General</c:formatCode>
                <c:ptCount val="15"/>
                <c:pt idx="0">
                  <c:v>247</c:v>
                </c:pt>
                <c:pt idx="1">
                  <c:v>198</c:v>
                </c:pt>
                <c:pt idx="2">
                  <c:v>150</c:v>
                </c:pt>
                <c:pt idx="3">
                  <c:v>45</c:v>
                </c:pt>
                <c:pt idx="4">
                  <c:v>3501</c:v>
                </c:pt>
                <c:pt idx="5">
                  <c:v>276</c:v>
                </c:pt>
                <c:pt idx="6">
                  <c:v>190</c:v>
                </c:pt>
                <c:pt idx="7">
                  <c:v>171</c:v>
                </c:pt>
                <c:pt idx="8">
                  <c:v>94</c:v>
                </c:pt>
                <c:pt idx="9">
                  <c:v>3386</c:v>
                </c:pt>
                <c:pt idx="10">
                  <c:v>239</c:v>
                </c:pt>
                <c:pt idx="11">
                  <c:v>204</c:v>
                </c:pt>
                <c:pt idx="12">
                  <c:v>180</c:v>
                </c:pt>
                <c:pt idx="13">
                  <c:v>132</c:v>
                </c:pt>
                <c:pt idx="14">
                  <c:v>3263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000576"/>
        <c:axId val="43014784"/>
      </c:barChart>
      <c:catAx>
        <c:axId val="43000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43014784"/>
        <c:crosses val="autoZero"/>
        <c:auto val="1"/>
        <c:lblAlgn val="ctr"/>
        <c:lblOffset val="100"/>
        <c:noMultiLvlLbl val="0"/>
      </c:catAx>
      <c:valAx>
        <c:axId val="43014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Tumour Counts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7.2879872851593164E-3"/>
              <c:y val="0.3435087987299657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4300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150118.xlsx]Ethnicity!PivotTable8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Ethnicity!$L$3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Ethnicity!$K$4:$K$16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Ethnicity!$L$4:$L$16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Ethnicity!$M$3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Ethnicity!$K$4:$K$16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Ethnicity!$M$4:$M$16</c:f>
              <c:numCache>
                <c:formatCode>General</c:formatCode>
                <c:ptCount val="10"/>
                <c:pt idx="0">
                  <c:v>17</c:v>
                </c:pt>
                <c:pt idx="1">
                  <c:v>13</c:v>
                </c:pt>
                <c:pt idx="2">
                  <c:v>13</c:v>
                </c:pt>
                <c:pt idx="3">
                  <c:v>8</c:v>
                </c:pt>
                <c:pt idx="4">
                  <c:v>13</c:v>
                </c:pt>
                <c:pt idx="5">
                  <c:v>17</c:v>
                </c:pt>
                <c:pt idx="6">
                  <c:v>14</c:v>
                </c:pt>
                <c:pt idx="7">
                  <c:v>13</c:v>
                </c:pt>
                <c:pt idx="8">
                  <c:v>10</c:v>
                </c:pt>
                <c:pt idx="9">
                  <c:v>15</c:v>
                </c:pt>
              </c:numCache>
            </c:numRef>
          </c:val>
        </c:ser>
        <c:ser>
          <c:idx val="2"/>
          <c:order val="2"/>
          <c:tx>
            <c:strRef>
              <c:f>Ethnicity!$N$3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Ethnicity!$K$4:$K$16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Ethnicity!$N$4:$N$16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12</c:v>
                </c:pt>
                <c:pt idx="6">
                  <c:v>12</c:v>
                </c:pt>
                <c:pt idx="7">
                  <c:v>9</c:v>
                </c:pt>
                <c:pt idx="8">
                  <c:v>8</c:v>
                </c:pt>
                <c:pt idx="9">
                  <c:v>9</c:v>
                </c:pt>
              </c:numCache>
            </c:numRef>
          </c:val>
        </c:ser>
        <c:ser>
          <c:idx val="3"/>
          <c:order val="3"/>
          <c:tx>
            <c:strRef>
              <c:f>Ethnicity!$O$3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Ethnicity!$K$4:$K$16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Ethnicity!$O$4:$O$16</c:f>
              <c:numCache>
                <c:formatCode>General</c:formatCode>
                <c:ptCount val="10"/>
                <c:pt idx="0">
                  <c:v>21</c:v>
                </c:pt>
                <c:pt idx="1">
                  <c:v>18</c:v>
                </c:pt>
                <c:pt idx="2">
                  <c:v>20</c:v>
                </c:pt>
                <c:pt idx="3">
                  <c:v>14</c:v>
                </c:pt>
                <c:pt idx="4">
                  <c:v>20</c:v>
                </c:pt>
                <c:pt idx="5">
                  <c:v>21</c:v>
                </c:pt>
                <c:pt idx="6">
                  <c:v>17</c:v>
                </c:pt>
                <c:pt idx="7">
                  <c:v>16</c:v>
                </c:pt>
                <c:pt idx="8">
                  <c:v>16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051648"/>
        <c:axId val="43091072"/>
      </c:barChart>
      <c:catAx>
        <c:axId val="43051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3091072"/>
        <c:crosses val="autoZero"/>
        <c:auto val="1"/>
        <c:lblAlgn val="ctr"/>
        <c:lblOffset val="100"/>
        <c:noMultiLvlLbl val="0"/>
      </c:catAx>
      <c:valAx>
        <c:axId val="43091072"/>
        <c:scaling>
          <c:orientation val="minMax"/>
          <c:max val="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5.8789764100285156E-3"/>
              <c:y val="0.3677493173686250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30516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150118.xlsx]Deprivation count!PivotTable9</c:name>
    <c:fmtId val="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'Deprivation count'!$H$4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'Deprivation count'!$G$5:$G$17</c:f>
              <c:multiLvlStrCache>
                <c:ptCount val="10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'Deprivation count'!$H$5:$H$17</c:f>
              <c:numCache>
                <c:formatCode>0.00%</c:formatCode>
                <c:ptCount val="10"/>
                <c:pt idx="0">
                  <c:v>0.14963309582048281</c:v>
                </c:pt>
                <c:pt idx="1">
                  <c:v>0.18214931404870785</c:v>
                </c:pt>
                <c:pt idx="2">
                  <c:v>0.20341912155694991</c:v>
                </c:pt>
                <c:pt idx="3">
                  <c:v>0.22155163245772624</c:v>
                </c:pt>
                <c:pt idx="4">
                  <c:v>0.24324683611613315</c:v>
                </c:pt>
                <c:pt idx="5">
                  <c:v>0.11025886864813039</c:v>
                </c:pt>
                <c:pt idx="6">
                  <c:v>0.11001917545541706</c:v>
                </c:pt>
                <c:pt idx="7">
                  <c:v>0.20086289549376798</c:v>
                </c:pt>
                <c:pt idx="8">
                  <c:v>0.27037392138063276</c:v>
                </c:pt>
                <c:pt idx="9">
                  <c:v>0.30848513902205177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0739584"/>
        <c:axId val="40741120"/>
      </c:barChart>
      <c:catAx>
        <c:axId val="40739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0741120"/>
        <c:crosses val="autoZero"/>
        <c:auto val="1"/>
        <c:lblAlgn val="ctr"/>
        <c:lblOffset val="100"/>
        <c:noMultiLvlLbl val="0"/>
      </c:catAx>
      <c:valAx>
        <c:axId val="40741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Quintile Distribution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7.2282496844612897E-3"/>
              <c:y val="0.33462359320399199"/>
            </c:manualLayout>
          </c:layout>
          <c:overlay val="0"/>
        </c:title>
        <c:numFmt formatCode="0.00%" sourceLinked="1"/>
        <c:majorTickMark val="none"/>
        <c:minorTickMark val="none"/>
        <c:tickLblPos val="nextTo"/>
        <c:crossAx val="4073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[colorectal cancer 190118.xlsx]Deprivation count!PivotTable11</c:name>
    <c:fmtId val="13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'Deprivation count'!$H$33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'Deprivation count'!$G$34:$G$52</c:f>
              <c:multiLvlStrCache>
                <c:ptCount val="15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  <c:pt idx="10">
                    <c:v>1- least deprived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5- most deprived</c:v>
                  </c:pt>
                </c:lvl>
                <c:lvl>
                  <c:pt idx="0">
                    <c:v>2013</c:v>
                  </c:pt>
                  <c:pt idx="5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'Deprivation count'!$H$34:$H$52</c:f>
              <c:numCache>
                <c:formatCode>General</c:formatCode>
                <c:ptCount val="15"/>
                <c:pt idx="0">
                  <c:v>561</c:v>
                </c:pt>
                <c:pt idx="1">
                  <c:v>580</c:v>
                </c:pt>
                <c:pt idx="2">
                  <c:v>797</c:v>
                </c:pt>
                <c:pt idx="3">
                  <c:v>900</c:v>
                </c:pt>
                <c:pt idx="4">
                  <c:v>851</c:v>
                </c:pt>
                <c:pt idx="5">
                  <c:v>578</c:v>
                </c:pt>
                <c:pt idx="6">
                  <c:v>615</c:v>
                </c:pt>
                <c:pt idx="7">
                  <c:v>763</c:v>
                </c:pt>
                <c:pt idx="8">
                  <c:v>911</c:v>
                </c:pt>
                <c:pt idx="9">
                  <c:v>884</c:v>
                </c:pt>
                <c:pt idx="10">
                  <c:v>590</c:v>
                </c:pt>
                <c:pt idx="11">
                  <c:v>548</c:v>
                </c:pt>
                <c:pt idx="12">
                  <c:v>780</c:v>
                </c:pt>
                <c:pt idx="13">
                  <c:v>938</c:v>
                </c:pt>
                <c:pt idx="14">
                  <c:v>869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0802560"/>
        <c:axId val="40804352"/>
      </c:barChart>
      <c:catAx>
        <c:axId val="40802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804352"/>
        <c:crosses val="autoZero"/>
        <c:auto val="1"/>
        <c:lblAlgn val="ctr"/>
        <c:lblOffset val="100"/>
        <c:noMultiLvlLbl val="0"/>
      </c:catAx>
      <c:valAx>
        <c:axId val="40804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Tumour</a:t>
                </a:r>
                <a:r>
                  <a:rPr lang="en-GB" baseline="0" dirty="0" smtClean="0"/>
                  <a:t> Count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080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150118.xlsx]Deprivation!PivotTable7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Deprivation!$K$3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Deprivation!$J$4:$J$16</c:f>
              <c:multiLvlStrCache>
                <c:ptCount val="10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Deprivation!$K$4:$K$16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Deprivation!$L$3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Deprivation!$J$4:$J$16</c:f>
              <c:multiLvlStrCache>
                <c:ptCount val="10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Deprivation!$L$4:$L$16</c:f>
              <c:numCache>
                <c:formatCode>General</c:formatCode>
                <c:ptCount val="10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</c:ser>
        <c:ser>
          <c:idx val="2"/>
          <c:order val="2"/>
          <c:tx>
            <c:strRef>
              <c:f>Deprivation!$M$3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Deprivation!$J$4:$J$16</c:f>
              <c:multiLvlStrCache>
                <c:ptCount val="10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Deprivation!$M$4:$M$16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ser>
          <c:idx val="3"/>
          <c:order val="3"/>
          <c:tx>
            <c:strRef>
              <c:f>Deprivation!$N$3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Deprivation!$J$4:$J$16</c:f>
              <c:multiLvlStrCache>
                <c:ptCount val="10"/>
                <c:lvl>
                  <c:pt idx="0">
                    <c:v>1- least deprived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5- most deprived</c:v>
                  </c:pt>
                  <c:pt idx="5">
                    <c:v>1- least deprived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5- most deprived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Deprivation!$N$4:$N$16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21</c:v>
                </c:pt>
                <c:pt idx="6">
                  <c:v>17</c:v>
                </c:pt>
                <c:pt idx="7">
                  <c:v>19</c:v>
                </c:pt>
                <c:pt idx="8">
                  <c:v>18</c:v>
                </c:pt>
                <c:pt idx="9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4851584"/>
        <c:axId val="44878464"/>
      </c:barChart>
      <c:catAx>
        <c:axId val="44851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4878464"/>
        <c:crosses val="autoZero"/>
        <c:auto val="1"/>
        <c:lblAlgn val="ctr"/>
        <c:lblOffset val="100"/>
        <c:noMultiLvlLbl val="0"/>
      </c:catAx>
      <c:valAx>
        <c:axId val="44878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4851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150118.xlsx]CCG count!PivotTable9</c:name>
    <c:fmtId val="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497247369985087E-2"/>
          <c:y val="2.4250777691367627E-2"/>
          <c:w val="0.88487841910971032"/>
          <c:h val="0.588974836129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'CCG count'!$H$3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'CCG count'!$G$4:$G$43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Central London</c:v>
                  </c:pt>
                  <c:pt idx="14">
                    <c:v>NHS Ealing</c:v>
                  </c:pt>
                  <c:pt idx="15">
                    <c:v>NHS Hammersmith and Fulham</c:v>
                  </c:pt>
                  <c:pt idx="16">
                    <c:v>NHS Harrow</c:v>
                  </c:pt>
                  <c:pt idx="17">
                    <c:v>NHS Hillingdon</c:v>
                  </c:pt>
                  <c:pt idx="18">
                    <c:v>NHS Hounslow</c:v>
                  </c:pt>
                  <c:pt idx="19">
                    <c:v>NHS West London 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'CCG count'!$H$4:$H$43</c:f>
              <c:numCache>
                <c:formatCode>General</c:formatCode>
                <c:ptCount val="33"/>
                <c:pt idx="0">
                  <c:v>157</c:v>
                </c:pt>
                <c:pt idx="1">
                  <c:v>111</c:v>
                </c:pt>
                <c:pt idx="2">
                  <c:v>148</c:v>
                </c:pt>
                <c:pt idx="3">
                  <c:v>88</c:v>
                </c:pt>
                <c:pt idx="4">
                  <c:v>101</c:v>
                </c:pt>
                <c:pt idx="5">
                  <c:v>114</c:v>
                </c:pt>
                <c:pt idx="6">
                  <c:v>109</c:v>
                </c:pt>
                <c:pt idx="7">
                  <c:v>180</c:v>
                </c:pt>
                <c:pt idx="8">
                  <c:v>105</c:v>
                </c:pt>
                <c:pt idx="9">
                  <c:v>136</c:v>
                </c:pt>
                <c:pt idx="10">
                  <c:v>112</c:v>
                </c:pt>
                <c:pt idx="11">
                  <c:v>122</c:v>
                </c:pt>
                <c:pt idx="12">
                  <c:v>127</c:v>
                </c:pt>
                <c:pt idx="13">
                  <c:v>84</c:v>
                </c:pt>
                <c:pt idx="14">
                  <c:v>122</c:v>
                </c:pt>
                <c:pt idx="15">
                  <c:v>107</c:v>
                </c:pt>
                <c:pt idx="16">
                  <c:v>103</c:v>
                </c:pt>
                <c:pt idx="17">
                  <c:v>150</c:v>
                </c:pt>
                <c:pt idx="18">
                  <c:v>110</c:v>
                </c:pt>
                <c:pt idx="19">
                  <c:v>112</c:v>
                </c:pt>
                <c:pt idx="20">
                  <c:v>164</c:v>
                </c:pt>
                <c:pt idx="21">
                  <c:v>178</c:v>
                </c:pt>
                <c:pt idx="22">
                  <c:v>141</c:v>
                </c:pt>
                <c:pt idx="23">
                  <c:v>112</c:v>
                </c:pt>
                <c:pt idx="24">
                  <c:v>122</c:v>
                </c:pt>
                <c:pt idx="25">
                  <c:v>132</c:v>
                </c:pt>
                <c:pt idx="26">
                  <c:v>186</c:v>
                </c:pt>
                <c:pt idx="27">
                  <c:v>78</c:v>
                </c:pt>
                <c:pt idx="28">
                  <c:v>95</c:v>
                </c:pt>
                <c:pt idx="29">
                  <c:v>99</c:v>
                </c:pt>
                <c:pt idx="30">
                  <c:v>113</c:v>
                </c:pt>
                <c:pt idx="31">
                  <c:v>137</c:v>
                </c:pt>
                <c:pt idx="32">
                  <c:v>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677952"/>
        <c:axId val="43692032"/>
      </c:barChart>
      <c:catAx>
        <c:axId val="43677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43692032"/>
        <c:crosses val="autoZero"/>
        <c:auto val="1"/>
        <c:lblAlgn val="ctr"/>
        <c:lblOffset val="100"/>
        <c:noMultiLvlLbl val="0"/>
      </c:catAx>
      <c:valAx>
        <c:axId val="436920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Diagnosed</a:t>
                </a:r>
                <a:r>
                  <a:rPr lang="en-GB" baseline="0" dirty="0" smtClean="0"/>
                  <a:t> Tumours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677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150118.xlsx]CCG!PivotTable1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CCG!$M$3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CCG!$L$4:$L$43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Ealing</c:v>
                  </c:pt>
                  <c:pt idx="14">
                    <c:v>NHS Hammersmith and Fulham</c:v>
                  </c:pt>
                  <c:pt idx="15">
                    <c:v>NHS Harrow</c:v>
                  </c:pt>
                  <c:pt idx="16">
                    <c:v>NHS Hillingdon</c:v>
                  </c:pt>
                  <c:pt idx="17">
                    <c:v>NHS Hounslow</c:v>
                  </c:pt>
                  <c:pt idx="18">
                    <c:v>NHS Central London</c:v>
                  </c:pt>
                  <c:pt idx="19">
                    <c:v>NHS West London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CCG!$M$4:$M$43</c:f>
              <c:numCache>
                <c:formatCode>General</c:formatCode>
                <c:ptCount val="33"/>
                <c:pt idx="0">
                  <c:v>10.5</c:v>
                </c:pt>
                <c:pt idx="1">
                  <c:v>9</c:v>
                </c:pt>
                <c:pt idx="2">
                  <c:v>6</c:v>
                </c:pt>
                <c:pt idx="3">
                  <c:v>6.5</c:v>
                </c:pt>
                <c:pt idx="4">
                  <c:v>7.5</c:v>
                </c:pt>
                <c:pt idx="5">
                  <c:v>10</c:v>
                </c:pt>
                <c:pt idx="6">
                  <c:v>4</c:v>
                </c:pt>
                <c:pt idx="7">
                  <c:v>11</c:v>
                </c:pt>
                <c:pt idx="8">
                  <c:v>7</c:v>
                </c:pt>
                <c:pt idx="9">
                  <c:v>10</c:v>
                </c:pt>
                <c:pt idx="10">
                  <c:v>8.5</c:v>
                </c:pt>
                <c:pt idx="11">
                  <c:v>0</c:v>
                </c:pt>
                <c:pt idx="12">
                  <c:v>8</c:v>
                </c:pt>
                <c:pt idx="13">
                  <c:v>8</c:v>
                </c:pt>
                <c:pt idx="14">
                  <c:v>7</c:v>
                </c:pt>
                <c:pt idx="15">
                  <c:v>8</c:v>
                </c:pt>
                <c:pt idx="16">
                  <c:v>6</c:v>
                </c:pt>
                <c:pt idx="17">
                  <c:v>11</c:v>
                </c:pt>
                <c:pt idx="18">
                  <c:v>8</c:v>
                </c:pt>
                <c:pt idx="19">
                  <c:v>8</c:v>
                </c:pt>
                <c:pt idx="20">
                  <c:v>9</c:v>
                </c:pt>
                <c:pt idx="21">
                  <c:v>9</c:v>
                </c:pt>
                <c:pt idx="22">
                  <c:v>10</c:v>
                </c:pt>
                <c:pt idx="23">
                  <c:v>10</c:v>
                </c:pt>
                <c:pt idx="24">
                  <c:v>12.5</c:v>
                </c:pt>
                <c:pt idx="25">
                  <c:v>11</c:v>
                </c:pt>
                <c:pt idx="26">
                  <c:v>10</c:v>
                </c:pt>
                <c:pt idx="27">
                  <c:v>8</c:v>
                </c:pt>
                <c:pt idx="28">
                  <c:v>8</c:v>
                </c:pt>
                <c:pt idx="29">
                  <c:v>7</c:v>
                </c:pt>
                <c:pt idx="30">
                  <c:v>9</c:v>
                </c:pt>
                <c:pt idx="31">
                  <c:v>9</c:v>
                </c:pt>
                <c:pt idx="32">
                  <c:v>7</c:v>
                </c:pt>
              </c:numCache>
            </c:numRef>
          </c:val>
        </c:ser>
        <c:ser>
          <c:idx val="1"/>
          <c:order val="1"/>
          <c:tx>
            <c:strRef>
              <c:f>CCG!$N$3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CCG!$L$4:$L$43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Ealing</c:v>
                  </c:pt>
                  <c:pt idx="14">
                    <c:v>NHS Hammersmith and Fulham</c:v>
                  </c:pt>
                  <c:pt idx="15">
                    <c:v>NHS Harrow</c:v>
                  </c:pt>
                  <c:pt idx="16">
                    <c:v>NHS Hillingdon</c:v>
                  </c:pt>
                  <c:pt idx="17">
                    <c:v>NHS Hounslow</c:v>
                  </c:pt>
                  <c:pt idx="18">
                    <c:v>NHS Central London</c:v>
                  </c:pt>
                  <c:pt idx="19">
                    <c:v>NHS West London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CCG!$N$4:$N$43</c:f>
              <c:numCache>
                <c:formatCode>General</c:formatCode>
                <c:ptCount val="33"/>
                <c:pt idx="0">
                  <c:v>16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13</c:v>
                </c:pt>
                <c:pt idx="5">
                  <c:v>20</c:v>
                </c:pt>
                <c:pt idx="6">
                  <c:v>8</c:v>
                </c:pt>
                <c:pt idx="7">
                  <c:v>26.5</c:v>
                </c:pt>
                <c:pt idx="8">
                  <c:v>13</c:v>
                </c:pt>
                <c:pt idx="9">
                  <c:v>18</c:v>
                </c:pt>
                <c:pt idx="10">
                  <c:v>15</c:v>
                </c:pt>
                <c:pt idx="11">
                  <c:v>18.5</c:v>
                </c:pt>
                <c:pt idx="12">
                  <c:v>15</c:v>
                </c:pt>
                <c:pt idx="13">
                  <c:v>14</c:v>
                </c:pt>
                <c:pt idx="14">
                  <c:v>9</c:v>
                </c:pt>
                <c:pt idx="15">
                  <c:v>32</c:v>
                </c:pt>
                <c:pt idx="16">
                  <c:v>7</c:v>
                </c:pt>
                <c:pt idx="17">
                  <c:v>19.5</c:v>
                </c:pt>
                <c:pt idx="18">
                  <c:v>7.5</c:v>
                </c:pt>
                <c:pt idx="19">
                  <c:v>13</c:v>
                </c:pt>
                <c:pt idx="20">
                  <c:v>15</c:v>
                </c:pt>
                <c:pt idx="21">
                  <c:v>14</c:v>
                </c:pt>
                <c:pt idx="22">
                  <c:v>16</c:v>
                </c:pt>
                <c:pt idx="23">
                  <c:v>14</c:v>
                </c:pt>
                <c:pt idx="24">
                  <c:v>23</c:v>
                </c:pt>
                <c:pt idx="25">
                  <c:v>14.5</c:v>
                </c:pt>
                <c:pt idx="26">
                  <c:v>18</c:v>
                </c:pt>
                <c:pt idx="27">
                  <c:v>18</c:v>
                </c:pt>
                <c:pt idx="28">
                  <c:v>11</c:v>
                </c:pt>
                <c:pt idx="29">
                  <c:v>19</c:v>
                </c:pt>
                <c:pt idx="30">
                  <c:v>13</c:v>
                </c:pt>
                <c:pt idx="31">
                  <c:v>21</c:v>
                </c:pt>
                <c:pt idx="32">
                  <c:v>13</c:v>
                </c:pt>
              </c:numCache>
            </c:numRef>
          </c:val>
        </c:ser>
        <c:ser>
          <c:idx val="2"/>
          <c:order val="2"/>
          <c:tx>
            <c:strRef>
              <c:f>CCG!$O$3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CCG!$L$4:$L$43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Ealing</c:v>
                  </c:pt>
                  <c:pt idx="14">
                    <c:v>NHS Hammersmith and Fulham</c:v>
                  </c:pt>
                  <c:pt idx="15">
                    <c:v>NHS Harrow</c:v>
                  </c:pt>
                  <c:pt idx="16">
                    <c:v>NHS Hillingdon</c:v>
                  </c:pt>
                  <c:pt idx="17">
                    <c:v>NHS Hounslow</c:v>
                  </c:pt>
                  <c:pt idx="18">
                    <c:v>NHS Central London</c:v>
                  </c:pt>
                  <c:pt idx="19">
                    <c:v>NHS West London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CCG!$O$4:$O$43</c:f>
              <c:numCache>
                <c:formatCode>General</c:formatCode>
                <c:ptCount val="33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8</c:v>
                </c:pt>
                <c:pt idx="5">
                  <c:v>8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11</c:v>
                </c:pt>
                <c:pt idx="11">
                  <c:v>10</c:v>
                </c:pt>
                <c:pt idx="12">
                  <c:v>11</c:v>
                </c:pt>
                <c:pt idx="13">
                  <c:v>6</c:v>
                </c:pt>
                <c:pt idx="14">
                  <c:v>7</c:v>
                </c:pt>
                <c:pt idx="15">
                  <c:v>21</c:v>
                </c:pt>
                <c:pt idx="16">
                  <c:v>6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11</c:v>
                </c:pt>
                <c:pt idx="21">
                  <c:v>10</c:v>
                </c:pt>
                <c:pt idx="22">
                  <c:v>18.5</c:v>
                </c:pt>
                <c:pt idx="23">
                  <c:v>9</c:v>
                </c:pt>
                <c:pt idx="24">
                  <c:v>8</c:v>
                </c:pt>
                <c:pt idx="25">
                  <c:v>8</c:v>
                </c:pt>
                <c:pt idx="26">
                  <c:v>12</c:v>
                </c:pt>
                <c:pt idx="27">
                  <c:v>7.5</c:v>
                </c:pt>
                <c:pt idx="28">
                  <c:v>10</c:v>
                </c:pt>
                <c:pt idx="29">
                  <c:v>9.5</c:v>
                </c:pt>
                <c:pt idx="30">
                  <c:v>6</c:v>
                </c:pt>
                <c:pt idx="31">
                  <c:v>12.5</c:v>
                </c:pt>
                <c:pt idx="32">
                  <c:v>8</c:v>
                </c:pt>
              </c:numCache>
            </c:numRef>
          </c:val>
        </c:ser>
        <c:ser>
          <c:idx val="3"/>
          <c:order val="3"/>
          <c:tx>
            <c:strRef>
              <c:f>CCG!$P$3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CCG!$L$4:$L$43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Ealing</c:v>
                  </c:pt>
                  <c:pt idx="14">
                    <c:v>NHS Hammersmith and Fulham</c:v>
                  </c:pt>
                  <c:pt idx="15">
                    <c:v>NHS Harrow</c:v>
                  </c:pt>
                  <c:pt idx="16">
                    <c:v>NHS Hillingdon</c:v>
                  </c:pt>
                  <c:pt idx="17">
                    <c:v>NHS Hounslow</c:v>
                  </c:pt>
                  <c:pt idx="18">
                    <c:v>NHS Central London</c:v>
                  </c:pt>
                  <c:pt idx="19">
                    <c:v>NHS West London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CCG!$P$4:$P$43</c:f>
              <c:numCache>
                <c:formatCode>General</c:formatCode>
                <c:ptCount val="33"/>
                <c:pt idx="0">
                  <c:v>16</c:v>
                </c:pt>
                <c:pt idx="1">
                  <c:v>23</c:v>
                </c:pt>
                <c:pt idx="2">
                  <c:v>13</c:v>
                </c:pt>
                <c:pt idx="3">
                  <c:v>14</c:v>
                </c:pt>
                <c:pt idx="4">
                  <c:v>15.5</c:v>
                </c:pt>
                <c:pt idx="5">
                  <c:v>16</c:v>
                </c:pt>
                <c:pt idx="6">
                  <c:v>20</c:v>
                </c:pt>
                <c:pt idx="7">
                  <c:v>21</c:v>
                </c:pt>
                <c:pt idx="8">
                  <c:v>16.5</c:v>
                </c:pt>
                <c:pt idx="9">
                  <c:v>17</c:v>
                </c:pt>
                <c:pt idx="10">
                  <c:v>21</c:v>
                </c:pt>
                <c:pt idx="11">
                  <c:v>14</c:v>
                </c:pt>
                <c:pt idx="12">
                  <c:v>21</c:v>
                </c:pt>
                <c:pt idx="13">
                  <c:v>15</c:v>
                </c:pt>
                <c:pt idx="14">
                  <c:v>13</c:v>
                </c:pt>
                <c:pt idx="15">
                  <c:v>28.5</c:v>
                </c:pt>
                <c:pt idx="16">
                  <c:v>14</c:v>
                </c:pt>
                <c:pt idx="17">
                  <c:v>22.5</c:v>
                </c:pt>
                <c:pt idx="18">
                  <c:v>16</c:v>
                </c:pt>
                <c:pt idx="19">
                  <c:v>8</c:v>
                </c:pt>
                <c:pt idx="20">
                  <c:v>30</c:v>
                </c:pt>
                <c:pt idx="21">
                  <c:v>26</c:v>
                </c:pt>
                <c:pt idx="22">
                  <c:v>23</c:v>
                </c:pt>
                <c:pt idx="23">
                  <c:v>31.5</c:v>
                </c:pt>
                <c:pt idx="24">
                  <c:v>15</c:v>
                </c:pt>
                <c:pt idx="25">
                  <c:v>30</c:v>
                </c:pt>
                <c:pt idx="26">
                  <c:v>16</c:v>
                </c:pt>
                <c:pt idx="27">
                  <c:v>11</c:v>
                </c:pt>
                <c:pt idx="28">
                  <c:v>24</c:v>
                </c:pt>
                <c:pt idx="29">
                  <c:v>17</c:v>
                </c:pt>
                <c:pt idx="30">
                  <c:v>18</c:v>
                </c:pt>
                <c:pt idx="31">
                  <c:v>21.5</c:v>
                </c:pt>
                <c:pt idx="32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443712"/>
        <c:axId val="43445248"/>
      </c:barChart>
      <c:catAx>
        <c:axId val="43443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43445248"/>
        <c:crosses val="autoZero"/>
        <c:auto val="1"/>
        <c:lblAlgn val="ctr"/>
        <c:lblOffset val="100"/>
        <c:noMultiLvlLbl val="0"/>
      </c:catAx>
      <c:valAx>
        <c:axId val="43445248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443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150118.xlsx]NCL!PivotTable2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4553984742436019E-2"/>
          <c:y val="2.4557749560878608E-2"/>
          <c:w val="0.90927883012998556"/>
          <c:h val="0.832590506821323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NCL!$L$4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NCL!$K$5:$K$25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NHS Barnet</c:v>
                  </c:pt>
                  <c:pt idx="3">
                    <c:v>NHS Camden</c:v>
                  </c:pt>
                  <c:pt idx="6">
                    <c:v>NHS Enfield</c:v>
                  </c:pt>
                  <c:pt idx="9">
                    <c:v>NHS Haringey</c:v>
                  </c:pt>
                  <c:pt idx="12">
                    <c:v>NHS Islington</c:v>
                  </c:pt>
                </c:lvl>
              </c:multiLvlStrCache>
            </c:multiLvlStrRef>
          </c:cat>
          <c:val>
            <c:numRef>
              <c:f>NCL!$L$5:$L$25</c:f>
              <c:numCache>
                <c:formatCode>General</c:formatCode>
                <c:ptCount val="15"/>
                <c:pt idx="0">
                  <c:v>9</c:v>
                </c:pt>
                <c:pt idx="1">
                  <c:v>7</c:v>
                </c:pt>
                <c:pt idx="2">
                  <c:v>10.5</c:v>
                </c:pt>
                <c:pt idx="3">
                  <c:v>10</c:v>
                </c:pt>
                <c:pt idx="4">
                  <c:v>12</c:v>
                </c:pt>
                <c:pt idx="5">
                  <c:v>9</c:v>
                </c:pt>
                <c:pt idx="6">
                  <c:v>7</c:v>
                </c:pt>
                <c:pt idx="7">
                  <c:v>10.5</c:v>
                </c:pt>
                <c:pt idx="8">
                  <c:v>6</c:v>
                </c:pt>
                <c:pt idx="9">
                  <c:v>8.5</c:v>
                </c:pt>
                <c:pt idx="10">
                  <c:v>7.5</c:v>
                </c:pt>
                <c:pt idx="11">
                  <c:v>6.5</c:v>
                </c:pt>
                <c:pt idx="12">
                  <c:v>8</c:v>
                </c:pt>
                <c:pt idx="13">
                  <c:v>7</c:v>
                </c:pt>
                <c:pt idx="1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NCL!$M$4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NCL!$K$5:$K$25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NHS Barnet</c:v>
                  </c:pt>
                  <c:pt idx="3">
                    <c:v>NHS Camden</c:v>
                  </c:pt>
                  <c:pt idx="6">
                    <c:v>NHS Enfield</c:v>
                  </c:pt>
                  <c:pt idx="9">
                    <c:v>NHS Haringey</c:v>
                  </c:pt>
                  <c:pt idx="12">
                    <c:v>NHS Islington</c:v>
                  </c:pt>
                </c:lvl>
              </c:multiLvlStrCache>
            </c:multiLvlStrRef>
          </c:cat>
          <c:val>
            <c:numRef>
              <c:f>NCL!$M$5:$M$25</c:f>
              <c:numCache>
                <c:formatCode>General</c:formatCode>
                <c:ptCount val="15"/>
                <c:pt idx="0">
                  <c:v>23</c:v>
                </c:pt>
                <c:pt idx="1">
                  <c:v>20</c:v>
                </c:pt>
                <c:pt idx="2">
                  <c:v>16</c:v>
                </c:pt>
                <c:pt idx="3">
                  <c:v>21</c:v>
                </c:pt>
                <c:pt idx="4">
                  <c:v>33</c:v>
                </c:pt>
                <c:pt idx="5">
                  <c:v>20</c:v>
                </c:pt>
                <c:pt idx="6">
                  <c:v>14</c:v>
                </c:pt>
                <c:pt idx="7">
                  <c:v>13.5</c:v>
                </c:pt>
                <c:pt idx="8">
                  <c:v>15</c:v>
                </c:pt>
                <c:pt idx="9">
                  <c:v>12</c:v>
                </c:pt>
                <c:pt idx="10">
                  <c:v>11.5</c:v>
                </c:pt>
                <c:pt idx="11">
                  <c:v>15</c:v>
                </c:pt>
                <c:pt idx="12">
                  <c:v>13.5</c:v>
                </c:pt>
                <c:pt idx="13">
                  <c:v>14</c:v>
                </c:pt>
                <c:pt idx="14">
                  <c:v>13</c:v>
                </c:pt>
              </c:numCache>
            </c:numRef>
          </c:val>
        </c:ser>
        <c:ser>
          <c:idx val="2"/>
          <c:order val="2"/>
          <c:tx>
            <c:strRef>
              <c:f>NCL!$N$4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NCL!$K$5:$K$25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NHS Barnet</c:v>
                  </c:pt>
                  <c:pt idx="3">
                    <c:v>NHS Camden</c:v>
                  </c:pt>
                  <c:pt idx="6">
                    <c:v>NHS Enfield</c:v>
                  </c:pt>
                  <c:pt idx="9">
                    <c:v>NHS Haringey</c:v>
                  </c:pt>
                  <c:pt idx="12">
                    <c:v>NHS Islington</c:v>
                  </c:pt>
                </c:lvl>
              </c:multiLvlStrCache>
            </c:multiLvlStrRef>
          </c:cat>
          <c:val>
            <c:numRef>
              <c:f>NCL!$N$5:$N$25</c:f>
              <c:numCache>
                <c:formatCode>General</c:formatCode>
                <c:ptCount val="15"/>
                <c:pt idx="0">
                  <c:v>11</c:v>
                </c:pt>
                <c:pt idx="1">
                  <c:v>14</c:v>
                </c:pt>
                <c:pt idx="2">
                  <c:v>11</c:v>
                </c:pt>
                <c:pt idx="3">
                  <c:v>10.5</c:v>
                </c:pt>
                <c:pt idx="4">
                  <c:v>12</c:v>
                </c:pt>
                <c:pt idx="5">
                  <c:v>12</c:v>
                </c:pt>
                <c:pt idx="6">
                  <c:v>11.5</c:v>
                </c:pt>
                <c:pt idx="7">
                  <c:v>12</c:v>
                </c:pt>
                <c:pt idx="8">
                  <c:v>12</c:v>
                </c:pt>
                <c:pt idx="9">
                  <c:v>8</c:v>
                </c:pt>
                <c:pt idx="10">
                  <c:v>13</c:v>
                </c:pt>
                <c:pt idx="11">
                  <c:v>10</c:v>
                </c:pt>
                <c:pt idx="12">
                  <c:v>11</c:v>
                </c:pt>
                <c:pt idx="13">
                  <c:v>9</c:v>
                </c:pt>
                <c:pt idx="14">
                  <c:v>8</c:v>
                </c:pt>
              </c:numCache>
            </c:numRef>
          </c:val>
        </c:ser>
        <c:ser>
          <c:idx val="3"/>
          <c:order val="3"/>
          <c:tx>
            <c:strRef>
              <c:f>NCL!$O$4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NCL!$K$5:$K$25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NHS Barnet</c:v>
                  </c:pt>
                  <c:pt idx="3">
                    <c:v>NHS Camden</c:v>
                  </c:pt>
                  <c:pt idx="6">
                    <c:v>NHS Enfield</c:v>
                  </c:pt>
                  <c:pt idx="9">
                    <c:v>NHS Haringey</c:v>
                  </c:pt>
                  <c:pt idx="12">
                    <c:v>NHS Islington</c:v>
                  </c:pt>
                </c:lvl>
              </c:multiLvlStrCache>
            </c:multiLvlStrRef>
          </c:cat>
          <c:val>
            <c:numRef>
              <c:f>NCL!$O$5:$O$25</c:f>
              <c:numCache>
                <c:formatCode>General</c:formatCode>
                <c:ptCount val="15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26</c:v>
                </c:pt>
                <c:pt idx="4">
                  <c:v>24.5</c:v>
                </c:pt>
                <c:pt idx="5">
                  <c:v>23</c:v>
                </c:pt>
                <c:pt idx="6">
                  <c:v>14</c:v>
                </c:pt>
                <c:pt idx="7">
                  <c:v>12</c:v>
                </c:pt>
                <c:pt idx="8">
                  <c:v>13</c:v>
                </c:pt>
                <c:pt idx="9">
                  <c:v>19</c:v>
                </c:pt>
                <c:pt idx="10">
                  <c:v>15.5</c:v>
                </c:pt>
                <c:pt idx="11">
                  <c:v>14</c:v>
                </c:pt>
                <c:pt idx="12">
                  <c:v>20</c:v>
                </c:pt>
                <c:pt idx="13">
                  <c:v>17</c:v>
                </c:pt>
                <c:pt idx="14">
                  <c:v>15.5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510400"/>
        <c:axId val="43516288"/>
      </c:barChart>
      <c:catAx>
        <c:axId val="43510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3516288"/>
        <c:crosses val="autoZero"/>
        <c:auto val="1"/>
        <c:lblAlgn val="ctr"/>
        <c:lblOffset val="100"/>
        <c:noMultiLvlLbl val="0"/>
      </c:catAx>
      <c:valAx>
        <c:axId val="435162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4697441025071289E-2"/>
              <c:y val="0.370383424345255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3510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030118.xlsx]Diagnosis year!PivotTable5</c:name>
    <c:fmtId val="9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'Diagnosis year'!$K$1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'Diagnosis year'!$J$2:$J$10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'Diagnosis year'!$K$2:$K$10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'Diagnosis year'!$L$1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'Diagnosis year'!$J$2:$J$10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'Diagnosis year'!$L$2:$L$10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'Diagnosis year'!$M$1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'Diagnosis year'!$J$2:$J$10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'Diagnosis year'!$M$2:$M$10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ser>
          <c:idx val="3"/>
          <c:order val="3"/>
          <c:tx>
            <c:strRef>
              <c:f>'Diagnosis year'!$N$1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'Diagnosis year'!$J$2:$J$10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'Diagnosis year'!$N$2:$N$10</c:f>
              <c:numCache>
                <c:formatCode>General</c:formatCode>
                <c:ptCount val="6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6425088"/>
        <c:axId val="40308736"/>
      </c:barChart>
      <c:catAx>
        <c:axId val="36425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40308736"/>
        <c:crosses val="autoZero"/>
        <c:auto val="1"/>
        <c:lblAlgn val="ctr"/>
        <c:lblOffset val="100"/>
        <c:noMultiLvlLbl val="0"/>
      </c:catAx>
      <c:valAx>
        <c:axId val="40308736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6425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150118.xlsx]NEL!PivotTable3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NEL!$L$3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NEL!$K$4:$K$32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NHS Barking &amp; Dagenham</c:v>
                  </c:pt>
                  <c:pt idx="3">
                    <c:v>NHS City and Hackney</c:v>
                  </c:pt>
                  <c:pt idx="6">
                    <c:v>NHS Havering</c:v>
                  </c:pt>
                  <c:pt idx="9">
                    <c:v>NHS Newham</c:v>
                  </c:pt>
                  <c:pt idx="12">
                    <c:v>NHS Redbridge</c:v>
                  </c:pt>
                  <c:pt idx="15">
                    <c:v>NHS Tower Hamlets</c:v>
                  </c:pt>
                  <c:pt idx="18">
                    <c:v>NHS Waltham Forest</c:v>
                  </c:pt>
                </c:lvl>
              </c:multiLvlStrCache>
            </c:multiLvlStrRef>
          </c:cat>
          <c:val>
            <c:numRef>
              <c:f>NEL!$L$4:$L$32</c:f>
              <c:numCache>
                <c:formatCode>General</c:formatCode>
                <c:ptCount val="21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7</c:v>
                </c:pt>
                <c:pt idx="7">
                  <c:v>8</c:v>
                </c:pt>
                <c:pt idx="8">
                  <c:v>11</c:v>
                </c:pt>
                <c:pt idx="9">
                  <c:v>4</c:v>
                </c:pt>
                <c:pt idx="10">
                  <c:v>4</c:v>
                </c:pt>
                <c:pt idx="11">
                  <c:v>7</c:v>
                </c:pt>
                <c:pt idx="12">
                  <c:v>6.5</c:v>
                </c:pt>
                <c:pt idx="13">
                  <c:v>10</c:v>
                </c:pt>
                <c:pt idx="14">
                  <c:v>10</c:v>
                </c:pt>
                <c:pt idx="15">
                  <c:v>8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8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NEL!$M$3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NEL!$K$4:$K$32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NHS Barking &amp; Dagenham</c:v>
                  </c:pt>
                  <c:pt idx="3">
                    <c:v>NHS City and Hackney</c:v>
                  </c:pt>
                  <c:pt idx="6">
                    <c:v>NHS Havering</c:v>
                  </c:pt>
                  <c:pt idx="9">
                    <c:v>NHS Newham</c:v>
                  </c:pt>
                  <c:pt idx="12">
                    <c:v>NHS Redbridge</c:v>
                  </c:pt>
                  <c:pt idx="15">
                    <c:v>NHS Tower Hamlets</c:v>
                  </c:pt>
                  <c:pt idx="18">
                    <c:v>NHS Waltham Forest</c:v>
                  </c:pt>
                </c:lvl>
              </c:multiLvlStrCache>
            </c:multiLvlStrRef>
          </c:cat>
          <c:val>
            <c:numRef>
              <c:f>NEL!$M$4:$M$32</c:f>
              <c:numCache>
                <c:formatCode>General</c:formatCode>
                <c:ptCount val="21"/>
                <c:pt idx="0">
                  <c:v>11</c:v>
                </c:pt>
                <c:pt idx="1">
                  <c:v>14.5</c:v>
                </c:pt>
                <c:pt idx="2">
                  <c:v>20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10.5</c:v>
                </c:pt>
                <c:pt idx="7">
                  <c:v>16</c:v>
                </c:pt>
                <c:pt idx="8">
                  <c:v>26.5</c:v>
                </c:pt>
                <c:pt idx="9">
                  <c:v>11.5</c:v>
                </c:pt>
                <c:pt idx="10">
                  <c:v>7</c:v>
                </c:pt>
                <c:pt idx="11">
                  <c:v>13</c:v>
                </c:pt>
                <c:pt idx="12">
                  <c:v>13</c:v>
                </c:pt>
                <c:pt idx="13">
                  <c:v>20</c:v>
                </c:pt>
                <c:pt idx="14">
                  <c:v>18</c:v>
                </c:pt>
                <c:pt idx="15">
                  <c:v>16</c:v>
                </c:pt>
                <c:pt idx="16">
                  <c:v>22</c:v>
                </c:pt>
                <c:pt idx="17">
                  <c:v>15</c:v>
                </c:pt>
                <c:pt idx="18">
                  <c:v>13</c:v>
                </c:pt>
                <c:pt idx="19">
                  <c:v>22</c:v>
                </c:pt>
                <c:pt idx="20">
                  <c:v>18.5</c:v>
                </c:pt>
              </c:numCache>
            </c:numRef>
          </c:val>
        </c:ser>
        <c:ser>
          <c:idx val="2"/>
          <c:order val="2"/>
          <c:tx>
            <c:strRef>
              <c:f>NEL!$N$3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NEL!$K$4:$K$32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NHS Barking &amp; Dagenham</c:v>
                  </c:pt>
                  <c:pt idx="3">
                    <c:v>NHS City and Hackney</c:v>
                  </c:pt>
                  <c:pt idx="6">
                    <c:v>NHS Havering</c:v>
                  </c:pt>
                  <c:pt idx="9">
                    <c:v>NHS Newham</c:v>
                  </c:pt>
                  <c:pt idx="12">
                    <c:v>NHS Redbridge</c:v>
                  </c:pt>
                  <c:pt idx="15">
                    <c:v>NHS Tower Hamlets</c:v>
                  </c:pt>
                  <c:pt idx="18">
                    <c:v>NHS Waltham Forest</c:v>
                  </c:pt>
                </c:lvl>
              </c:multiLvlStrCache>
            </c:multiLvlStrRef>
          </c:cat>
          <c:val>
            <c:numRef>
              <c:f>NEL!$N$4:$N$32</c:f>
              <c:numCache>
                <c:formatCode>General</c:formatCode>
                <c:ptCount val="21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  <c:pt idx="4">
                  <c:v>7</c:v>
                </c:pt>
                <c:pt idx="5">
                  <c:v>11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6</c:v>
                </c:pt>
                <c:pt idx="10">
                  <c:v>12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7.5</c:v>
                </c:pt>
                <c:pt idx="16">
                  <c:v>8</c:v>
                </c:pt>
                <c:pt idx="17">
                  <c:v>11</c:v>
                </c:pt>
                <c:pt idx="18">
                  <c:v>10</c:v>
                </c:pt>
                <c:pt idx="19">
                  <c:v>10.5</c:v>
                </c:pt>
                <c:pt idx="20">
                  <c:v>10</c:v>
                </c:pt>
              </c:numCache>
            </c:numRef>
          </c:val>
        </c:ser>
        <c:ser>
          <c:idx val="3"/>
          <c:order val="3"/>
          <c:tx>
            <c:strRef>
              <c:f>NEL!$O$3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NEL!$K$4:$K$32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NHS Barking &amp; Dagenham</c:v>
                  </c:pt>
                  <c:pt idx="3">
                    <c:v>NHS City and Hackney</c:v>
                  </c:pt>
                  <c:pt idx="6">
                    <c:v>NHS Havering</c:v>
                  </c:pt>
                  <c:pt idx="9">
                    <c:v>NHS Newham</c:v>
                  </c:pt>
                  <c:pt idx="12">
                    <c:v>NHS Redbridge</c:v>
                  </c:pt>
                  <c:pt idx="15">
                    <c:v>NHS Tower Hamlets</c:v>
                  </c:pt>
                  <c:pt idx="18">
                    <c:v>NHS Waltham Forest</c:v>
                  </c:pt>
                </c:lvl>
              </c:multiLvlStrCache>
            </c:multiLvlStrRef>
          </c:cat>
          <c:val>
            <c:numRef>
              <c:f>NEL!$O$4:$O$32</c:f>
              <c:numCache>
                <c:formatCode>General</c:formatCode>
                <c:ptCount val="21"/>
                <c:pt idx="0">
                  <c:v>22</c:v>
                </c:pt>
                <c:pt idx="1">
                  <c:v>15</c:v>
                </c:pt>
                <c:pt idx="2">
                  <c:v>16</c:v>
                </c:pt>
                <c:pt idx="3">
                  <c:v>14</c:v>
                </c:pt>
                <c:pt idx="4">
                  <c:v>16</c:v>
                </c:pt>
                <c:pt idx="5">
                  <c:v>20</c:v>
                </c:pt>
                <c:pt idx="6">
                  <c:v>20</c:v>
                </c:pt>
                <c:pt idx="7">
                  <c:v>17</c:v>
                </c:pt>
                <c:pt idx="8">
                  <c:v>21</c:v>
                </c:pt>
                <c:pt idx="9">
                  <c:v>24</c:v>
                </c:pt>
                <c:pt idx="10">
                  <c:v>26.5</c:v>
                </c:pt>
                <c:pt idx="11">
                  <c:v>16.5</c:v>
                </c:pt>
                <c:pt idx="12">
                  <c:v>21</c:v>
                </c:pt>
                <c:pt idx="13">
                  <c:v>22</c:v>
                </c:pt>
                <c:pt idx="14">
                  <c:v>17</c:v>
                </c:pt>
                <c:pt idx="15">
                  <c:v>26.5</c:v>
                </c:pt>
                <c:pt idx="16">
                  <c:v>26</c:v>
                </c:pt>
                <c:pt idx="17">
                  <c:v>21</c:v>
                </c:pt>
                <c:pt idx="18">
                  <c:v>19</c:v>
                </c:pt>
                <c:pt idx="19">
                  <c:v>27</c:v>
                </c:pt>
                <c:pt idx="20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596032"/>
        <c:axId val="43610112"/>
      </c:barChart>
      <c:catAx>
        <c:axId val="43596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3610112"/>
        <c:crosses val="autoZero"/>
        <c:auto val="1"/>
        <c:lblAlgn val="ctr"/>
        <c:lblOffset val="100"/>
        <c:noMultiLvlLbl val="0"/>
      </c:catAx>
      <c:valAx>
        <c:axId val="43610112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596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150118.xlsx]NWL!PivotTable4</c:name>
    <c:fmtId val="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NWL!$M$3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NWL!$L$4:$L$36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NHS Brent</c:v>
                  </c:pt>
                  <c:pt idx="3">
                    <c:v>NHS Central London</c:v>
                  </c:pt>
                  <c:pt idx="6">
                    <c:v>NHS Ealing</c:v>
                  </c:pt>
                  <c:pt idx="9">
                    <c:v>NHS Hammersmith and Fulham</c:v>
                  </c:pt>
                  <c:pt idx="12">
                    <c:v>NHS Harrow</c:v>
                  </c:pt>
                  <c:pt idx="15">
                    <c:v>NHS Hillingdon</c:v>
                  </c:pt>
                  <c:pt idx="18">
                    <c:v>NHS Hounslow</c:v>
                  </c:pt>
                  <c:pt idx="21">
                    <c:v>NHS West London </c:v>
                  </c:pt>
                </c:lvl>
              </c:multiLvlStrCache>
            </c:multiLvlStrRef>
          </c:cat>
          <c:val>
            <c:numRef>
              <c:f>NWL!$M$4:$M$36</c:f>
              <c:numCache>
                <c:formatCode>General</c:formatCode>
                <c:ptCount val="2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8.5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7.5</c:v>
                </c:pt>
                <c:pt idx="11">
                  <c:v>7</c:v>
                </c:pt>
                <c:pt idx="12">
                  <c:v>11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6</c:v>
                </c:pt>
                <c:pt idx="18">
                  <c:v>6</c:v>
                </c:pt>
                <c:pt idx="19">
                  <c:v>9.5</c:v>
                </c:pt>
                <c:pt idx="20">
                  <c:v>11</c:v>
                </c:pt>
                <c:pt idx="21">
                  <c:v>8</c:v>
                </c:pt>
                <c:pt idx="22">
                  <c:v>11</c:v>
                </c:pt>
                <c:pt idx="23">
                  <c:v>8</c:v>
                </c:pt>
              </c:numCache>
            </c:numRef>
          </c:val>
        </c:ser>
        <c:ser>
          <c:idx val="1"/>
          <c:order val="1"/>
          <c:tx>
            <c:strRef>
              <c:f>NWL!$N$3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NWL!$L$4:$L$36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NHS Brent</c:v>
                  </c:pt>
                  <c:pt idx="3">
                    <c:v>NHS Central London</c:v>
                  </c:pt>
                  <c:pt idx="6">
                    <c:v>NHS Ealing</c:v>
                  </c:pt>
                  <c:pt idx="9">
                    <c:v>NHS Hammersmith and Fulham</c:v>
                  </c:pt>
                  <c:pt idx="12">
                    <c:v>NHS Harrow</c:v>
                  </c:pt>
                  <c:pt idx="15">
                    <c:v>NHS Hillingdon</c:v>
                  </c:pt>
                  <c:pt idx="18">
                    <c:v>NHS Hounslow</c:v>
                  </c:pt>
                  <c:pt idx="21">
                    <c:v>NHS West London </c:v>
                  </c:pt>
                </c:lvl>
              </c:multiLvlStrCache>
            </c:multiLvlStrRef>
          </c:cat>
          <c:val>
            <c:numRef>
              <c:f>NWL!$N$4:$N$36</c:f>
              <c:numCache>
                <c:formatCode>General</c:formatCode>
                <c:ptCount val="24"/>
                <c:pt idx="0">
                  <c:v>14</c:v>
                </c:pt>
                <c:pt idx="1">
                  <c:v>19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  <c:pt idx="5">
                  <c:v>7.5</c:v>
                </c:pt>
                <c:pt idx="6">
                  <c:v>14</c:v>
                </c:pt>
                <c:pt idx="7">
                  <c:v>13</c:v>
                </c:pt>
                <c:pt idx="8">
                  <c:v>14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30</c:v>
                </c:pt>
                <c:pt idx="13">
                  <c:v>21.5</c:v>
                </c:pt>
                <c:pt idx="14">
                  <c:v>32</c:v>
                </c:pt>
                <c:pt idx="15">
                  <c:v>8</c:v>
                </c:pt>
                <c:pt idx="16">
                  <c:v>7</c:v>
                </c:pt>
                <c:pt idx="17">
                  <c:v>7</c:v>
                </c:pt>
                <c:pt idx="18">
                  <c:v>14</c:v>
                </c:pt>
                <c:pt idx="19">
                  <c:v>11</c:v>
                </c:pt>
                <c:pt idx="20">
                  <c:v>19.5</c:v>
                </c:pt>
                <c:pt idx="21">
                  <c:v>13</c:v>
                </c:pt>
                <c:pt idx="22">
                  <c:v>12</c:v>
                </c:pt>
                <c:pt idx="23">
                  <c:v>13</c:v>
                </c:pt>
              </c:numCache>
            </c:numRef>
          </c:val>
        </c:ser>
        <c:ser>
          <c:idx val="2"/>
          <c:order val="2"/>
          <c:tx>
            <c:strRef>
              <c:f>NWL!$O$3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NWL!$L$4:$L$36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NHS Brent</c:v>
                  </c:pt>
                  <c:pt idx="3">
                    <c:v>NHS Central London</c:v>
                  </c:pt>
                  <c:pt idx="6">
                    <c:v>NHS Ealing</c:v>
                  </c:pt>
                  <c:pt idx="9">
                    <c:v>NHS Hammersmith and Fulham</c:v>
                  </c:pt>
                  <c:pt idx="12">
                    <c:v>NHS Harrow</c:v>
                  </c:pt>
                  <c:pt idx="15">
                    <c:v>NHS Hillingdon</c:v>
                  </c:pt>
                  <c:pt idx="18">
                    <c:v>NHS Hounslow</c:v>
                  </c:pt>
                  <c:pt idx="21">
                    <c:v>NHS West London </c:v>
                  </c:pt>
                </c:lvl>
              </c:multiLvlStrCache>
            </c:multiLvlStrRef>
          </c:cat>
          <c:val>
            <c:numRef>
              <c:f>NWL!$O$4:$O$36</c:f>
              <c:numCache>
                <c:formatCode>General</c:formatCode>
                <c:ptCount val="24"/>
                <c:pt idx="0">
                  <c:v>12</c:v>
                </c:pt>
                <c:pt idx="1">
                  <c:v>10</c:v>
                </c:pt>
                <c:pt idx="2">
                  <c:v>11</c:v>
                </c:pt>
                <c:pt idx="3">
                  <c:v>7</c:v>
                </c:pt>
                <c:pt idx="4">
                  <c:v>4</c:v>
                </c:pt>
                <c:pt idx="5">
                  <c:v>7</c:v>
                </c:pt>
                <c:pt idx="6">
                  <c:v>7.5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12</c:v>
                </c:pt>
                <c:pt idx="13">
                  <c:v>11</c:v>
                </c:pt>
                <c:pt idx="14">
                  <c:v>21</c:v>
                </c:pt>
                <c:pt idx="15">
                  <c:v>5</c:v>
                </c:pt>
                <c:pt idx="16">
                  <c:v>3</c:v>
                </c:pt>
                <c:pt idx="17">
                  <c:v>6</c:v>
                </c:pt>
                <c:pt idx="18">
                  <c:v>5.5</c:v>
                </c:pt>
                <c:pt idx="19">
                  <c:v>12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  <c:pt idx="23">
                  <c:v>6</c:v>
                </c:pt>
              </c:numCache>
            </c:numRef>
          </c:val>
        </c:ser>
        <c:ser>
          <c:idx val="3"/>
          <c:order val="3"/>
          <c:tx>
            <c:strRef>
              <c:f>NWL!$P$3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NWL!$L$4:$L$36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NHS Brent</c:v>
                  </c:pt>
                  <c:pt idx="3">
                    <c:v>NHS Central London</c:v>
                  </c:pt>
                  <c:pt idx="6">
                    <c:v>NHS Ealing</c:v>
                  </c:pt>
                  <c:pt idx="9">
                    <c:v>NHS Hammersmith and Fulham</c:v>
                  </c:pt>
                  <c:pt idx="12">
                    <c:v>NHS Harrow</c:v>
                  </c:pt>
                  <c:pt idx="15">
                    <c:v>NHS Hillingdon</c:v>
                  </c:pt>
                  <c:pt idx="18">
                    <c:v>NHS Hounslow</c:v>
                  </c:pt>
                  <c:pt idx="21">
                    <c:v>NHS West London </c:v>
                  </c:pt>
                </c:lvl>
              </c:multiLvlStrCache>
            </c:multiLvlStrRef>
          </c:cat>
          <c:val>
            <c:numRef>
              <c:f>NWL!$P$4:$P$36</c:f>
              <c:numCache>
                <c:formatCode>General</c:formatCode>
                <c:ptCount val="24"/>
                <c:pt idx="0">
                  <c:v>22</c:v>
                </c:pt>
                <c:pt idx="1">
                  <c:v>15.5</c:v>
                </c:pt>
                <c:pt idx="2">
                  <c:v>21</c:v>
                </c:pt>
                <c:pt idx="3">
                  <c:v>12</c:v>
                </c:pt>
                <c:pt idx="4">
                  <c:v>10.5</c:v>
                </c:pt>
                <c:pt idx="5">
                  <c:v>16</c:v>
                </c:pt>
                <c:pt idx="6">
                  <c:v>19.5</c:v>
                </c:pt>
                <c:pt idx="7">
                  <c:v>20</c:v>
                </c:pt>
                <c:pt idx="8">
                  <c:v>15</c:v>
                </c:pt>
                <c:pt idx="9">
                  <c:v>13</c:v>
                </c:pt>
                <c:pt idx="10">
                  <c:v>8</c:v>
                </c:pt>
                <c:pt idx="11">
                  <c:v>13</c:v>
                </c:pt>
                <c:pt idx="12">
                  <c:v>26</c:v>
                </c:pt>
                <c:pt idx="13">
                  <c:v>36</c:v>
                </c:pt>
                <c:pt idx="14">
                  <c:v>28.5</c:v>
                </c:pt>
                <c:pt idx="15">
                  <c:v>21</c:v>
                </c:pt>
                <c:pt idx="16">
                  <c:v>14</c:v>
                </c:pt>
                <c:pt idx="17">
                  <c:v>14</c:v>
                </c:pt>
                <c:pt idx="18">
                  <c:v>20</c:v>
                </c:pt>
                <c:pt idx="19">
                  <c:v>21</c:v>
                </c:pt>
                <c:pt idx="20">
                  <c:v>22.5</c:v>
                </c:pt>
                <c:pt idx="21">
                  <c:v>15</c:v>
                </c:pt>
                <c:pt idx="22">
                  <c:v>17</c:v>
                </c:pt>
                <c:pt idx="2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149184"/>
        <c:axId val="43150720"/>
      </c:barChart>
      <c:catAx>
        <c:axId val="43149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3150720"/>
        <c:crosses val="autoZero"/>
        <c:auto val="1"/>
        <c:lblAlgn val="ctr"/>
        <c:lblOffset val="100"/>
        <c:noMultiLvlLbl val="0"/>
      </c:catAx>
      <c:valAx>
        <c:axId val="43150720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149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150118.xlsx]SEL!PivotTable5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SEL!$M$3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Bexley</c:v>
                  </c:pt>
                  <c:pt idx="3">
                    <c:v>NHS Bromley</c:v>
                  </c:pt>
                  <c:pt idx="6">
                    <c:v>NHS Greenwich</c:v>
                  </c:pt>
                  <c:pt idx="9">
                    <c:v>NHS Lambeth</c:v>
                  </c:pt>
                  <c:pt idx="12">
                    <c:v>NHS Lewisham</c:v>
                  </c:pt>
                  <c:pt idx="15">
                    <c:v>NHS Southwark</c:v>
                  </c:pt>
                </c:lvl>
              </c:multiLvlStrCache>
            </c:multiLvlStrRef>
          </c:cat>
          <c:val>
            <c:numRef>
              <c:f>SEL!$M$4:$M$28</c:f>
              <c:numCache>
                <c:formatCode>General</c:formatCode>
                <c:ptCount val="18"/>
                <c:pt idx="0">
                  <c:v>9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11</c:v>
                </c:pt>
                <c:pt idx="8">
                  <c:v>10</c:v>
                </c:pt>
                <c:pt idx="9">
                  <c:v>9</c:v>
                </c:pt>
                <c:pt idx="10">
                  <c:v>7</c:v>
                </c:pt>
                <c:pt idx="11">
                  <c:v>10</c:v>
                </c:pt>
                <c:pt idx="12">
                  <c:v>12</c:v>
                </c:pt>
                <c:pt idx="13">
                  <c:v>10</c:v>
                </c:pt>
                <c:pt idx="14">
                  <c:v>12.5</c:v>
                </c:pt>
                <c:pt idx="15">
                  <c:v>9</c:v>
                </c:pt>
                <c:pt idx="16">
                  <c:v>8</c:v>
                </c:pt>
                <c:pt idx="17">
                  <c:v>11</c:v>
                </c:pt>
              </c:numCache>
            </c:numRef>
          </c:val>
        </c:ser>
        <c:ser>
          <c:idx val="1"/>
          <c:order val="1"/>
          <c:tx>
            <c:strRef>
              <c:f>SEL!$N$3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Bexley</c:v>
                  </c:pt>
                  <c:pt idx="3">
                    <c:v>NHS Bromley</c:v>
                  </c:pt>
                  <c:pt idx="6">
                    <c:v>NHS Greenwich</c:v>
                  </c:pt>
                  <c:pt idx="9">
                    <c:v>NHS Lambeth</c:v>
                  </c:pt>
                  <c:pt idx="12">
                    <c:v>NHS Lewisham</c:v>
                  </c:pt>
                  <c:pt idx="15">
                    <c:v>NHS Southwark</c:v>
                  </c:pt>
                </c:lvl>
              </c:multiLvlStrCache>
            </c:multiLvlStrRef>
          </c:cat>
          <c:val>
            <c:numRef>
              <c:f>SEL!$N$4:$N$28</c:f>
              <c:numCache>
                <c:formatCode>General</c:formatCode>
                <c:ptCount val="18"/>
                <c:pt idx="0">
                  <c:v>15</c:v>
                </c:pt>
                <c:pt idx="1">
                  <c:v>14.5</c:v>
                </c:pt>
                <c:pt idx="2">
                  <c:v>15</c:v>
                </c:pt>
                <c:pt idx="3">
                  <c:v>10</c:v>
                </c:pt>
                <c:pt idx="4">
                  <c:v>10</c:v>
                </c:pt>
                <c:pt idx="5">
                  <c:v>14</c:v>
                </c:pt>
                <c:pt idx="6">
                  <c:v>12</c:v>
                </c:pt>
                <c:pt idx="7">
                  <c:v>12</c:v>
                </c:pt>
                <c:pt idx="8">
                  <c:v>16</c:v>
                </c:pt>
                <c:pt idx="9">
                  <c:v>18</c:v>
                </c:pt>
                <c:pt idx="10">
                  <c:v>17</c:v>
                </c:pt>
                <c:pt idx="11">
                  <c:v>14</c:v>
                </c:pt>
                <c:pt idx="12">
                  <c:v>22</c:v>
                </c:pt>
                <c:pt idx="13">
                  <c:v>15</c:v>
                </c:pt>
                <c:pt idx="14">
                  <c:v>23</c:v>
                </c:pt>
                <c:pt idx="15">
                  <c:v>16</c:v>
                </c:pt>
                <c:pt idx="16">
                  <c:v>12</c:v>
                </c:pt>
                <c:pt idx="17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SEL!$O$3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Bexley</c:v>
                  </c:pt>
                  <c:pt idx="3">
                    <c:v>NHS Bromley</c:v>
                  </c:pt>
                  <c:pt idx="6">
                    <c:v>NHS Greenwich</c:v>
                  </c:pt>
                  <c:pt idx="9">
                    <c:v>NHS Lambeth</c:v>
                  </c:pt>
                  <c:pt idx="12">
                    <c:v>NHS Lewisham</c:v>
                  </c:pt>
                  <c:pt idx="15">
                    <c:v>NHS Southwark</c:v>
                  </c:pt>
                </c:lvl>
              </c:multiLvlStrCache>
            </c:multiLvlStrRef>
          </c:cat>
          <c:val>
            <c:numRef>
              <c:f>SEL!$O$4:$O$28</c:f>
              <c:numCache>
                <c:formatCode>General</c:formatCode>
                <c:ptCount val="18"/>
                <c:pt idx="0">
                  <c:v>8.5</c:v>
                </c:pt>
                <c:pt idx="1">
                  <c:v>9</c:v>
                </c:pt>
                <c:pt idx="2">
                  <c:v>11</c:v>
                </c:pt>
                <c:pt idx="3">
                  <c:v>12</c:v>
                </c:pt>
                <c:pt idx="4">
                  <c:v>9</c:v>
                </c:pt>
                <c:pt idx="5">
                  <c:v>10</c:v>
                </c:pt>
                <c:pt idx="6">
                  <c:v>8</c:v>
                </c:pt>
                <c:pt idx="7">
                  <c:v>8</c:v>
                </c:pt>
                <c:pt idx="8">
                  <c:v>18.5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  <c:pt idx="12">
                  <c:v>11</c:v>
                </c:pt>
                <c:pt idx="13">
                  <c:v>8</c:v>
                </c:pt>
                <c:pt idx="14">
                  <c:v>8</c:v>
                </c:pt>
                <c:pt idx="15">
                  <c:v>10</c:v>
                </c:pt>
                <c:pt idx="16">
                  <c:v>7</c:v>
                </c:pt>
                <c:pt idx="17">
                  <c:v>8</c:v>
                </c:pt>
              </c:numCache>
            </c:numRef>
          </c:val>
        </c:ser>
        <c:ser>
          <c:idx val="3"/>
          <c:order val="3"/>
          <c:tx>
            <c:strRef>
              <c:f>SEL!$P$3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Bexley</c:v>
                  </c:pt>
                  <c:pt idx="3">
                    <c:v>NHS Bromley</c:v>
                  </c:pt>
                  <c:pt idx="6">
                    <c:v>NHS Greenwich</c:v>
                  </c:pt>
                  <c:pt idx="9">
                    <c:v>NHS Lambeth</c:v>
                  </c:pt>
                  <c:pt idx="12">
                    <c:v>NHS Lewisham</c:v>
                  </c:pt>
                  <c:pt idx="15">
                    <c:v>NHS Southwark</c:v>
                  </c:pt>
                </c:lvl>
              </c:multiLvlStrCache>
            </c:multiLvlStrRef>
          </c:cat>
          <c:val>
            <c:numRef>
              <c:f>SEL!$P$4:$P$28</c:f>
              <c:numCache>
                <c:formatCode>General</c:formatCode>
                <c:ptCount val="18"/>
                <c:pt idx="0">
                  <c:v>22</c:v>
                </c:pt>
                <c:pt idx="1">
                  <c:v>25</c:v>
                </c:pt>
                <c:pt idx="2">
                  <c:v>30</c:v>
                </c:pt>
                <c:pt idx="3">
                  <c:v>16.5</c:v>
                </c:pt>
                <c:pt idx="4">
                  <c:v>22</c:v>
                </c:pt>
                <c:pt idx="5">
                  <c:v>26</c:v>
                </c:pt>
                <c:pt idx="6">
                  <c:v>12</c:v>
                </c:pt>
                <c:pt idx="7">
                  <c:v>21</c:v>
                </c:pt>
                <c:pt idx="8">
                  <c:v>23</c:v>
                </c:pt>
                <c:pt idx="9">
                  <c:v>25</c:v>
                </c:pt>
                <c:pt idx="10">
                  <c:v>26</c:v>
                </c:pt>
                <c:pt idx="11">
                  <c:v>31.5</c:v>
                </c:pt>
                <c:pt idx="12">
                  <c:v>23</c:v>
                </c:pt>
                <c:pt idx="13">
                  <c:v>25.5</c:v>
                </c:pt>
                <c:pt idx="14">
                  <c:v>15</c:v>
                </c:pt>
                <c:pt idx="15">
                  <c:v>28</c:v>
                </c:pt>
                <c:pt idx="16">
                  <c:v>25</c:v>
                </c:pt>
                <c:pt idx="17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229568"/>
        <c:axId val="43231104"/>
      </c:barChart>
      <c:catAx>
        <c:axId val="43229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43231104"/>
        <c:crosses val="autoZero"/>
        <c:auto val="1"/>
        <c:lblAlgn val="ctr"/>
        <c:lblOffset val="100"/>
        <c:noMultiLvlLbl val="0"/>
      </c:catAx>
      <c:valAx>
        <c:axId val="43231104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</a:t>
                </a:r>
                <a:r>
                  <a:rPr lang="en-GB" baseline="0" dirty="0" smtClean="0"/>
                  <a:t>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229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150118.xlsx]SWL!PivotTable6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SWL!$M$3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SWL!$L$4:$L$28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Croydon</c:v>
                  </c:pt>
                  <c:pt idx="3">
                    <c:v>NHS Kingston</c:v>
                  </c:pt>
                  <c:pt idx="6">
                    <c:v>NHS Merton</c:v>
                  </c:pt>
                  <c:pt idx="9">
                    <c:v>NHS Richmond</c:v>
                  </c:pt>
                  <c:pt idx="12">
                    <c:v>NHS Sutton</c:v>
                  </c:pt>
                  <c:pt idx="15">
                    <c:v>NHS Wandsworth</c:v>
                  </c:pt>
                </c:lvl>
              </c:multiLvlStrCache>
            </c:multiLvlStrRef>
          </c:cat>
          <c:val>
            <c:numRef>
              <c:f>SWL!$M$4:$M$28</c:f>
              <c:numCache>
                <c:formatCode>General</c:formatCode>
                <c:ptCount val="18"/>
                <c:pt idx="0">
                  <c:v>7</c:v>
                </c:pt>
                <c:pt idx="1">
                  <c:v>7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8</c:v>
                </c:pt>
                <c:pt idx="6">
                  <c:v>12</c:v>
                </c:pt>
                <c:pt idx="7">
                  <c:v>11</c:v>
                </c:pt>
                <c:pt idx="8">
                  <c:v>8</c:v>
                </c:pt>
                <c:pt idx="9">
                  <c:v>4</c:v>
                </c:pt>
                <c:pt idx="10">
                  <c:v>10</c:v>
                </c:pt>
                <c:pt idx="11">
                  <c:v>7</c:v>
                </c:pt>
                <c:pt idx="12">
                  <c:v>10</c:v>
                </c:pt>
                <c:pt idx="13">
                  <c:v>7</c:v>
                </c:pt>
                <c:pt idx="14">
                  <c:v>9</c:v>
                </c:pt>
                <c:pt idx="15">
                  <c:v>8</c:v>
                </c:pt>
                <c:pt idx="16">
                  <c:v>11</c:v>
                </c:pt>
                <c:pt idx="17">
                  <c:v>9</c:v>
                </c:pt>
              </c:numCache>
            </c:numRef>
          </c:val>
        </c:ser>
        <c:ser>
          <c:idx val="1"/>
          <c:order val="1"/>
          <c:tx>
            <c:strRef>
              <c:f>SWL!$N$3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SWL!$L$4:$L$28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Croydon</c:v>
                  </c:pt>
                  <c:pt idx="3">
                    <c:v>NHS Kingston</c:v>
                  </c:pt>
                  <c:pt idx="6">
                    <c:v>NHS Merton</c:v>
                  </c:pt>
                  <c:pt idx="9">
                    <c:v>NHS Richmond</c:v>
                  </c:pt>
                  <c:pt idx="12">
                    <c:v>NHS Sutton</c:v>
                  </c:pt>
                  <c:pt idx="15">
                    <c:v>NHS Wandsworth</c:v>
                  </c:pt>
                </c:lvl>
              </c:multiLvlStrCache>
            </c:multiLvlStrRef>
          </c:cat>
          <c:val>
            <c:numRef>
              <c:f>SWL!$N$4:$N$28</c:f>
              <c:numCache>
                <c:formatCode>General</c:formatCode>
                <c:ptCount val="18"/>
                <c:pt idx="0">
                  <c:v>19.5</c:v>
                </c:pt>
                <c:pt idx="1">
                  <c:v>15</c:v>
                </c:pt>
                <c:pt idx="2">
                  <c:v>18</c:v>
                </c:pt>
                <c:pt idx="3">
                  <c:v>21</c:v>
                </c:pt>
                <c:pt idx="4">
                  <c:v>13</c:v>
                </c:pt>
                <c:pt idx="5">
                  <c:v>18</c:v>
                </c:pt>
                <c:pt idx="6">
                  <c:v>19.5</c:v>
                </c:pt>
                <c:pt idx="7">
                  <c:v>17</c:v>
                </c:pt>
                <c:pt idx="8">
                  <c:v>11</c:v>
                </c:pt>
                <c:pt idx="9">
                  <c:v>15.5</c:v>
                </c:pt>
                <c:pt idx="10">
                  <c:v>16</c:v>
                </c:pt>
                <c:pt idx="11">
                  <c:v>19</c:v>
                </c:pt>
                <c:pt idx="12">
                  <c:v>12</c:v>
                </c:pt>
                <c:pt idx="13">
                  <c:v>14</c:v>
                </c:pt>
                <c:pt idx="14">
                  <c:v>13</c:v>
                </c:pt>
                <c:pt idx="15">
                  <c:v>11</c:v>
                </c:pt>
                <c:pt idx="16">
                  <c:v>20</c:v>
                </c:pt>
                <c:pt idx="17">
                  <c:v>21</c:v>
                </c:pt>
              </c:numCache>
            </c:numRef>
          </c:val>
        </c:ser>
        <c:ser>
          <c:idx val="2"/>
          <c:order val="2"/>
          <c:tx>
            <c:strRef>
              <c:f>SWL!$O$3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SWL!$L$4:$L$28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Croydon</c:v>
                  </c:pt>
                  <c:pt idx="3">
                    <c:v>NHS Kingston</c:v>
                  </c:pt>
                  <c:pt idx="6">
                    <c:v>NHS Merton</c:v>
                  </c:pt>
                  <c:pt idx="9">
                    <c:v>NHS Richmond</c:v>
                  </c:pt>
                  <c:pt idx="12">
                    <c:v>NHS Sutton</c:v>
                  </c:pt>
                  <c:pt idx="15">
                    <c:v>NHS Wandsworth</c:v>
                  </c:pt>
                </c:lvl>
              </c:multiLvlStrCache>
            </c:multiLvlStrRef>
          </c:cat>
          <c:val>
            <c:numRef>
              <c:f>SWL!$O$4:$O$28</c:f>
              <c:numCache>
                <c:formatCode>General</c:formatCode>
                <c:ptCount val="18"/>
                <c:pt idx="0">
                  <c:v>9</c:v>
                </c:pt>
                <c:pt idx="1">
                  <c:v>8</c:v>
                </c:pt>
                <c:pt idx="2">
                  <c:v>12</c:v>
                </c:pt>
                <c:pt idx="3">
                  <c:v>10</c:v>
                </c:pt>
                <c:pt idx="4">
                  <c:v>10</c:v>
                </c:pt>
                <c:pt idx="5">
                  <c:v>7.5</c:v>
                </c:pt>
                <c:pt idx="6">
                  <c:v>10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6.5</c:v>
                </c:pt>
                <c:pt idx="11">
                  <c:v>9.5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10</c:v>
                </c:pt>
                <c:pt idx="16">
                  <c:v>9</c:v>
                </c:pt>
                <c:pt idx="17">
                  <c:v>12.5</c:v>
                </c:pt>
              </c:numCache>
            </c:numRef>
          </c:val>
        </c:ser>
        <c:ser>
          <c:idx val="3"/>
          <c:order val="3"/>
          <c:tx>
            <c:strRef>
              <c:f>SWL!$P$3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SWL!$L$4:$L$28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NHS Croydon</c:v>
                  </c:pt>
                  <c:pt idx="3">
                    <c:v>NHS Kingston</c:v>
                  </c:pt>
                  <c:pt idx="6">
                    <c:v>NHS Merton</c:v>
                  </c:pt>
                  <c:pt idx="9">
                    <c:v>NHS Richmond</c:v>
                  </c:pt>
                  <c:pt idx="12">
                    <c:v>NHS Sutton</c:v>
                  </c:pt>
                  <c:pt idx="15">
                    <c:v>NHS Wandsworth</c:v>
                  </c:pt>
                </c:lvl>
              </c:multiLvlStrCache>
            </c:multiLvlStrRef>
          </c:cat>
          <c:val>
            <c:numRef>
              <c:f>SWL!$P$4:$P$28</c:f>
              <c:numCache>
                <c:formatCode>General</c:formatCode>
                <c:ptCount val="18"/>
                <c:pt idx="0">
                  <c:v>15</c:v>
                </c:pt>
                <c:pt idx="1">
                  <c:v>14</c:v>
                </c:pt>
                <c:pt idx="2">
                  <c:v>16</c:v>
                </c:pt>
                <c:pt idx="3">
                  <c:v>13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23</c:v>
                </c:pt>
                <c:pt idx="8">
                  <c:v>24</c:v>
                </c:pt>
                <c:pt idx="9">
                  <c:v>13</c:v>
                </c:pt>
                <c:pt idx="10">
                  <c:v>19</c:v>
                </c:pt>
                <c:pt idx="11">
                  <c:v>17</c:v>
                </c:pt>
                <c:pt idx="12">
                  <c:v>16</c:v>
                </c:pt>
                <c:pt idx="13">
                  <c:v>24</c:v>
                </c:pt>
                <c:pt idx="14">
                  <c:v>18</c:v>
                </c:pt>
                <c:pt idx="15">
                  <c:v>22.5</c:v>
                </c:pt>
                <c:pt idx="16">
                  <c:v>13.5</c:v>
                </c:pt>
                <c:pt idx="17">
                  <c:v>21.5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307008"/>
        <c:axId val="43308544"/>
      </c:barChart>
      <c:catAx>
        <c:axId val="43307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43308544"/>
        <c:crosses val="autoZero"/>
        <c:auto val="1"/>
        <c:lblAlgn val="ctr"/>
        <c:lblOffset val="100"/>
        <c:noMultiLvlLbl val="0"/>
      </c:catAx>
      <c:valAx>
        <c:axId val="43308544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307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150118.xlsx]West Essex!PivotTable7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'West Essex'!$M$3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'West Essex'!$L$4:$L$8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NHS West Essex</c:v>
                  </c:pt>
                </c:lvl>
              </c:multiLvlStrCache>
            </c:multiLvlStrRef>
          </c:cat>
          <c:val>
            <c:numRef>
              <c:f>'West Essex'!$M$4:$M$8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'West Essex'!$N$3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'West Essex'!$L$4:$L$8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NHS West Essex</c:v>
                  </c:pt>
                </c:lvl>
              </c:multiLvlStrCache>
            </c:multiLvlStrRef>
          </c:cat>
          <c:val>
            <c:numRef>
              <c:f>'West Essex'!$N$4:$N$8</c:f>
              <c:numCache>
                <c:formatCode>General</c:formatCode>
                <c:ptCount val="3"/>
                <c:pt idx="0">
                  <c:v>13</c:v>
                </c:pt>
                <c:pt idx="1">
                  <c:v>17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'West Essex'!$O$3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'West Essex'!$L$4:$L$8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NHS West Essex</c:v>
                  </c:pt>
                </c:lvl>
              </c:multiLvlStrCache>
            </c:multiLvlStrRef>
          </c:cat>
          <c:val>
            <c:numRef>
              <c:f>'West Essex'!$O$4:$O$8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'West Essex'!$P$3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'West Essex'!$L$4:$L$8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NHS West Essex</c:v>
                  </c:pt>
                </c:lvl>
              </c:multiLvlStrCache>
            </c:multiLvlStrRef>
          </c:cat>
          <c:val>
            <c:numRef>
              <c:f>'West Essex'!$P$4:$P$8</c:f>
              <c:numCache>
                <c:formatCode>General</c:formatCode>
                <c:ptCount val="3"/>
                <c:pt idx="0">
                  <c:v>21</c:v>
                </c:pt>
                <c:pt idx="1">
                  <c:v>18.5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330176"/>
        <c:axId val="45155456"/>
      </c:barChart>
      <c:catAx>
        <c:axId val="43330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45155456"/>
        <c:crosses val="autoZero"/>
        <c:auto val="1"/>
        <c:lblAlgn val="ctr"/>
        <c:lblOffset val="100"/>
        <c:noMultiLvlLbl val="0"/>
      </c:catAx>
      <c:valAx>
        <c:axId val="45155456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330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 name!PivotTable4</c:name>
    <c:fmtId val="10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 name'!$K$3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 name'!$J$4:$J$32</c:f>
              <c:multiLvlStrCache>
                <c:ptCount val="22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ROYAL NATIONAL ORTHOPAEDIC HOSPITAL NHS TRUST</c:v>
                  </c:pt>
                  <c:pt idx="3">
                    <c:v>THE WHITTINGTON HEALTH NHS TRUST</c:v>
                  </c:pt>
                  <c:pt idx="4">
                    <c:v>UNIVERSITY COLLEGE LONDON HOSPITALS NHS FOUNDATION TRUST</c:v>
                  </c:pt>
                  <c:pt idx="5">
                    <c:v>BARKING, HAVERING &amp; REDBRIDGE UNIVERSITY HOSPITALS NHS TRUST</c:v>
                  </c:pt>
                  <c:pt idx="6">
                    <c:v>BARTS HEALTH NHS TRUST</c:v>
                  </c:pt>
                  <c:pt idx="7">
                    <c:v>HOMERTON UNIVERSITY HOSPITAL NHS FOUNDATION TRUST</c:v>
                  </c:pt>
                  <c:pt idx="8">
                    <c:v>CHELSEA &amp; WESTMINSTER HOSPITAL NHS FOUNDATION TRUST</c:v>
                  </c:pt>
                  <c:pt idx="9">
                    <c:v>HILLINGDON HOSPITALS NHS FOUNDATION TRUST</c:v>
                  </c:pt>
                  <c:pt idx="10">
                    <c:v>IMPERIAL COLLEGE HEALTHCARE NHS TRUST</c:v>
                  </c:pt>
                  <c:pt idx="11">
                    <c:v>LONDON NORTH WEST HEALTHCARE NHS TRUST</c:v>
                  </c:pt>
                  <c:pt idx="12">
                    <c:v>ROYAL BROMPTON &amp; HAREFIELD NHS FOUNDATION TRUST</c:v>
                  </c:pt>
                  <c:pt idx="13">
                    <c:v>CROYDON HEALTH SERVICES NHS TRUST</c:v>
                  </c:pt>
                  <c:pt idx="14">
                    <c:v>EPSOM &amp; ST HELIER UNIVERSITY HOSPITALS NHS TRUST</c:v>
                  </c:pt>
                  <c:pt idx="15">
                    <c:v>KINGSTON HOSPITAL NHS FOUNDATION TRUST</c:v>
                  </c:pt>
                  <c:pt idx="16">
                    <c:v>ROYAL MARSDEN NHS FOUNDATION TRUST</c:v>
                  </c:pt>
                  <c:pt idx="17">
                    <c:v>ST GEORGE'S UNIVERSITY HOSPITALS NHS FOUNDATION TRUST</c:v>
                  </c:pt>
                  <c:pt idx="18">
                    <c:v>PRINCESS ALEXANDRA HOSPITAL NHS TRUST</c:v>
                  </c:pt>
                  <c:pt idx="19">
                    <c:v>GUY'S &amp; ST THOMAS' NHS FOUNDATION TRUST</c:v>
                  </c:pt>
                  <c:pt idx="20">
                    <c:v>KING'S COLLEGE HOSPITAL NHS FOUNDATION TRUST</c:v>
                  </c:pt>
                  <c:pt idx="21">
                    <c:v>LEWISHAM &amp; GREENWICH NHS TRUST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8">
                    <c:v>North West</c:v>
                  </c:pt>
                  <c:pt idx="13">
                    <c:v>South West</c:v>
                  </c:pt>
                  <c:pt idx="18">
                    <c:v>West Essex</c:v>
                  </c:pt>
                  <c:pt idx="19">
                    <c:v>South East</c:v>
                  </c:pt>
                </c:lvl>
              </c:multiLvlStrCache>
            </c:multiLvlStrRef>
          </c:cat>
          <c:val>
            <c:numRef>
              <c:f>'Trust name'!$K$4:$K$32</c:f>
              <c:numCache>
                <c:formatCode>General</c:formatCode>
                <c:ptCount val="22"/>
                <c:pt idx="0">
                  <c:v>5</c:v>
                </c:pt>
                <c:pt idx="1">
                  <c:v>9</c:v>
                </c:pt>
                <c:pt idx="2">
                  <c:v>1.5</c:v>
                </c:pt>
                <c:pt idx="3">
                  <c:v>12</c:v>
                </c:pt>
                <c:pt idx="4">
                  <c:v>9.5</c:v>
                </c:pt>
                <c:pt idx="5">
                  <c:v>10</c:v>
                </c:pt>
                <c:pt idx="6">
                  <c:v>7</c:v>
                </c:pt>
                <c:pt idx="7">
                  <c:v>3</c:v>
                </c:pt>
                <c:pt idx="8">
                  <c:v>7</c:v>
                </c:pt>
                <c:pt idx="9">
                  <c:v>6</c:v>
                </c:pt>
                <c:pt idx="10">
                  <c:v>8</c:v>
                </c:pt>
                <c:pt idx="11">
                  <c:v>8</c:v>
                </c:pt>
                <c:pt idx="12">
                  <c:v>7.5</c:v>
                </c:pt>
                <c:pt idx="13">
                  <c:v>9.5</c:v>
                </c:pt>
                <c:pt idx="14">
                  <c:v>12</c:v>
                </c:pt>
                <c:pt idx="15">
                  <c:v>6.5</c:v>
                </c:pt>
                <c:pt idx="16">
                  <c:v>10</c:v>
                </c:pt>
                <c:pt idx="17">
                  <c:v>11</c:v>
                </c:pt>
                <c:pt idx="18">
                  <c:v>4.5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</c:numCache>
            </c:numRef>
          </c:val>
        </c:ser>
        <c:ser>
          <c:idx val="1"/>
          <c:order val="1"/>
          <c:tx>
            <c:strRef>
              <c:f>'Trust name'!$L$3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 name'!$J$4:$J$32</c:f>
              <c:multiLvlStrCache>
                <c:ptCount val="22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ROYAL NATIONAL ORTHOPAEDIC HOSPITAL NHS TRUST</c:v>
                  </c:pt>
                  <c:pt idx="3">
                    <c:v>THE WHITTINGTON HEALTH NHS TRUST</c:v>
                  </c:pt>
                  <c:pt idx="4">
                    <c:v>UNIVERSITY COLLEGE LONDON HOSPITALS NHS FOUNDATION TRUST</c:v>
                  </c:pt>
                  <c:pt idx="5">
                    <c:v>BARKING, HAVERING &amp; REDBRIDGE UNIVERSITY HOSPITALS NHS TRUST</c:v>
                  </c:pt>
                  <c:pt idx="6">
                    <c:v>BARTS HEALTH NHS TRUST</c:v>
                  </c:pt>
                  <c:pt idx="7">
                    <c:v>HOMERTON UNIVERSITY HOSPITAL NHS FOUNDATION TRUST</c:v>
                  </c:pt>
                  <c:pt idx="8">
                    <c:v>CHELSEA &amp; WESTMINSTER HOSPITAL NHS FOUNDATION TRUST</c:v>
                  </c:pt>
                  <c:pt idx="9">
                    <c:v>HILLINGDON HOSPITALS NHS FOUNDATION TRUST</c:v>
                  </c:pt>
                  <c:pt idx="10">
                    <c:v>IMPERIAL COLLEGE HEALTHCARE NHS TRUST</c:v>
                  </c:pt>
                  <c:pt idx="11">
                    <c:v>LONDON NORTH WEST HEALTHCARE NHS TRUST</c:v>
                  </c:pt>
                  <c:pt idx="12">
                    <c:v>ROYAL BROMPTON &amp; HAREFIELD NHS FOUNDATION TRUST</c:v>
                  </c:pt>
                  <c:pt idx="13">
                    <c:v>CROYDON HEALTH SERVICES NHS TRUST</c:v>
                  </c:pt>
                  <c:pt idx="14">
                    <c:v>EPSOM &amp; ST HELIER UNIVERSITY HOSPITALS NHS TRUST</c:v>
                  </c:pt>
                  <c:pt idx="15">
                    <c:v>KINGSTON HOSPITAL NHS FOUNDATION TRUST</c:v>
                  </c:pt>
                  <c:pt idx="16">
                    <c:v>ROYAL MARSDEN NHS FOUNDATION TRUST</c:v>
                  </c:pt>
                  <c:pt idx="17">
                    <c:v>ST GEORGE'S UNIVERSITY HOSPITALS NHS FOUNDATION TRUST</c:v>
                  </c:pt>
                  <c:pt idx="18">
                    <c:v>PRINCESS ALEXANDRA HOSPITAL NHS TRUST</c:v>
                  </c:pt>
                  <c:pt idx="19">
                    <c:v>GUY'S &amp; ST THOMAS' NHS FOUNDATION TRUST</c:v>
                  </c:pt>
                  <c:pt idx="20">
                    <c:v>KING'S COLLEGE HOSPITAL NHS FOUNDATION TRUST</c:v>
                  </c:pt>
                  <c:pt idx="21">
                    <c:v>LEWISHAM &amp; GREENWICH NHS TRUST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8">
                    <c:v>North West</c:v>
                  </c:pt>
                  <c:pt idx="13">
                    <c:v>South West</c:v>
                  </c:pt>
                  <c:pt idx="18">
                    <c:v>West Essex</c:v>
                  </c:pt>
                  <c:pt idx="19">
                    <c:v>South East</c:v>
                  </c:pt>
                </c:lvl>
              </c:multiLvlStrCache>
            </c:multiLvlStrRef>
          </c:cat>
          <c:val>
            <c:numRef>
              <c:f>'Trust name'!$L$4:$L$32</c:f>
              <c:numCache>
                <c:formatCode>General</c:formatCode>
                <c:ptCount val="22"/>
                <c:pt idx="0">
                  <c:v>12</c:v>
                </c:pt>
                <c:pt idx="1">
                  <c:v>20</c:v>
                </c:pt>
                <c:pt idx="2">
                  <c:v>12</c:v>
                </c:pt>
                <c:pt idx="3">
                  <c:v>11</c:v>
                </c:pt>
                <c:pt idx="4">
                  <c:v>19</c:v>
                </c:pt>
                <c:pt idx="5">
                  <c:v>20</c:v>
                </c:pt>
                <c:pt idx="6">
                  <c:v>17</c:v>
                </c:pt>
                <c:pt idx="7">
                  <c:v>7.5</c:v>
                </c:pt>
                <c:pt idx="8">
                  <c:v>9</c:v>
                </c:pt>
                <c:pt idx="9">
                  <c:v>6</c:v>
                </c:pt>
                <c:pt idx="10">
                  <c:v>14</c:v>
                </c:pt>
                <c:pt idx="11">
                  <c:v>13</c:v>
                </c:pt>
                <c:pt idx="12">
                  <c:v>48</c:v>
                </c:pt>
                <c:pt idx="13">
                  <c:v>16</c:v>
                </c:pt>
                <c:pt idx="14">
                  <c:v>12</c:v>
                </c:pt>
                <c:pt idx="15">
                  <c:v>13</c:v>
                </c:pt>
                <c:pt idx="16">
                  <c:v>18.5</c:v>
                </c:pt>
                <c:pt idx="17">
                  <c:v>24</c:v>
                </c:pt>
                <c:pt idx="18">
                  <c:v>10.5</c:v>
                </c:pt>
                <c:pt idx="19">
                  <c:v>16</c:v>
                </c:pt>
                <c:pt idx="20">
                  <c:v>11.5</c:v>
                </c:pt>
                <c:pt idx="21">
                  <c:v>13</c:v>
                </c:pt>
              </c:numCache>
            </c:numRef>
          </c:val>
        </c:ser>
        <c:ser>
          <c:idx val="2"/>
          <c:order val="2"/>
          <c:tx>
            <c:strRef>
              <c:f>'Trust name'!$M$3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 name'!$J$4:$J$32</c:f>
              <c:multiLvlStrCache>
                <c:ptCount val="22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ROYAL NATIONAL ORTHOPAEDIC HOSPITAL NHS TRUST</c:v>
                  </c:pt>
                  <c:pt idx="3">
                    <c:v>THE WHITTINGTON HEALTH NHS TRUST</c:v>
                  </c:pt>
                  <c:pt idx="4">
                    <c:v>UNIVERSITY COLLEGE LONDON HOSPITALS NHS FOUNDATION TRUST</c:v>
                  </c:pt>
                  <c:pt idx="5">
                    <c:v>BARKING, HAVERING &amp; REDBRIDGE UNIVERSITY HOSPITALS NHS TRUST</c:v>
                  </c:pt>
                  <c:pt idx="6">
                    <c:v>BARTS HEALTH NHS TRUST</c:v>
                  </c:pt>
                  <c:pt idx="7">
                    <c:v>HOMERTON UNIVERSITY HOSPITAL NHS FOUNDATION TRUST</c:v>
                  </c:pt>
                  <c:pt idx="8">
                    <c:v>CHELSEA &amp; WESTMINSTER HOSPITAL NHS FOUNDATION TRUST</c:v>
                  </c:pt>
                  <c:pt idx="9">
                    <c:v>HILLINGDON HOSPITALS NHS FOUNDATION TRUST</c:v>
                  </c:pt>
                  <c:pt idx="10">
                    <c:v>IMPERIAL COLLEGE HEALTHCARE NHS TRUST</c:v>
                  </c:pt>
                  <c:pt idx="11">
                    <c:v>LONDON NORTH WEST HEALTHCARE NHS TRUST</c:v>
                  </c:pt>
                  <c:pt idx="12">
                    <c:v>ROYAL BROMPTON &amp; HAREFIELD NHS FOUNDATION TRUST</c:v>
                  </c:pt>
                  <c:pt idx="13">
                    <c:v>CROYDON HEALTH SERVICES NHS TRUST</c:v>
                  </c:pt>
                  <c:pt idx="14">
                    <c:v>EPSOM &amp; ST HELIER UNIVERSITY HOSPITALS NHS TRUST</c:v>
                  </c:pt>
                  <c:pt idx="15">
                    <c:v>KINGSTON HOSPITAL NHS FOUNDATION TRUST</c:v>
                  </c:pt>
                  <c:pt idx="16">
                    <c:v>ROYAL MARSDEN NHS FOUNDATION TRUST</c:v>
                  </c:pt>
                  <c:pt idx="17">
                    <c:v>ST GEORGE'S UNIVERSITY HOSPITALS NHS FOUNDATION TRUST</c:v>
                  </c:pt>
                  <c:pt idx="18">
                    <c:v>PRINCESS ALEXANDRA HOSPITAL NHS TRUST</c:v>
                  </c:pt>
                  <c:pt idx="19">
                    <c:v>GUY'S &amp; ST THOMAS' NHS FOUNDATION TRUST</c:v>
                  </c:pt>
                  <c:pt idx="20">
                    <c:v>KING'S COLLEGE HOSPITAL NHS FOUNDATION TRUST</c:v>
                  </c:pt>
                  <c:pt idx="21">
                    <c:v>LEWISHAM &amp; GREENWICH NHS TRUST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8">
                    <c:v>North West</c:v>
                  </c:pt>
                  <c:pt idx="13">
                    <c:v>South West</c:v>
                  </c:pt>
                  <c:pt idx="18">
                    <c:v>West Essex</c:v>
                  </c:pt>
                  <c:pt idx="19">
                    <c:v>South East</c:v>
                  </c:pt>
                </c:lvl>
              </c:multiLvlStrCache>
            </c:multiLvlStrRef>
          </c:cat>
          <c:val>
            <c:numRef>
              <c:f>'Trust name'!$M$4:$M$32</c:f>
              <c:numCache>
                <c:formatCode>General</c:formatCode>
                <c:ptCount val="22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6</c:v>
                </c:pt>
                <c:pt idx="4">
                  <c:v>13</c:v>
                </c:pt>
                <c:pt idx="5">
                  <c:v>7</c:v>
                </c:pt>
                <c:pt idx="6">
                  <c:v>11</c:v>
                </c:pt>
                <c:pt idx="7">
                  <c:v>11.5</c:v>
                </c:pt>
                <c:pt idx="8">
                  <c:v>6</c:v>
                </c:pt>
                <c:pt idx="9">
                  <c:v>3</c:v>
                </c:pt>
                <c:pt idx="10">
                  <c:v>7</c:v>
                </c:pt>
                <c:pt idx="11">
                  <c:v>7</c:v>
                </c:pt>
                <c:pt idx="12">
                  <c:v>29</c:v>
                </c:pt>
                <c:pt idx="13">
                  <c:v>7</c:v>
                </c:pt>
                <c:pt idx="14">
                  <c:v>6</c:v>
                </c:pt>
                <c:pt idx="15">
                  <c:v>6.5</c:v>
                </c:pt>
                <c:pt idx="16">
                  <c:v>13</c:v>
                </c:pt>
                <c:pt idx="17">
                  <c:v>18</c:v>
                </c:pt>
                <c:pt idx="18">
                  <c:v>7</c:v>
                </c:pt>
                <c:pt idx="19">
                  <c:v>10</c:v>
                </c:pt>
                <c:pt idx="20">
                  <c:v>10</c:v>
                </c:pt>
                <c:pt idx="21">
                  <c:v>10.5</c:v>
                </c:pt>
              </c:numCache>
            </c:numRef>
          </c:val>
        </c:ser>
        <c:ser>
          <c:idx val="3"/>
          <c:order val="3"/>
          <c:tx>
            <c:strRef>
              <c:f>'Trust name'!$N$3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 name'!$J$4:$J$32</c:f>
              <c:multiLvlStrCache>
                <c:ptCount val="22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ROYAL NATIONAL ORTHOPAEDIC HOSPITAL NHS TRUST</c:v>
                  </c:pt>
                  <c:pt idx="3">
                    <c:v>THE WHITTINGTON HEALTH NHS TRUST</c:v>
                  </c:pt>
                  <c:pt idx="4">
                    <c:v>UNIVERSITY COLLEGE LONDON HOSPITALS NHS FOUNDATION TRUST</c:v>
                  </c:pt>
                  <c:pt idx="5">
                    <c:v>BARKING, HAVERING &amp; REDBRIDGE UNIVERSITY HOSPITALS NHS TRUST</c:v>
                  </c:pt>
                  <c:pt idx="6">
                    <c:v>BARTS HEALTH NHS TRUST</c:v>
                  </c:pt>
                  <c:pt idx="7">
                    <c:v>HOMERTON UNIVERSITY HOSPITAL NHS FOUNDATION TRUST</c:v>
                  </c:pt>
                  <c:pt idx="8">
                    <c:v>CHELSEA &amp; WESTMINSTER HOSPITAL NHS FOUNDATION TRUST</c:v>
                  </c:pt>
                  <c:pt idx="9">
                    <c:v>HILLINGDON HOSPITALS NHS FOUNDATION TRUST</c:v>
                  </c:pt>
                  <c:pt idx="10">
                    <c:v>IMPERIAL COLLEGE HEALTHCARE NHS TRUST</c:v>
                  </c:pt>
                  <c:pt idx="11">
                    <c:v>LONDON NORTH WEST HEALTHCARE NHS TRUST</c:v>
                  </c:pt>
                  <c:pt idx="12">
                    <c:v>ROYAL BROMPTON &amp; HAREFIELD NHS FOUNDATION TRUST</c:v>
                  </c:pt>
                  <c:pt idx="13">
                    <c:v>CROYDON HEALTH SERVICES NHS TRUST</c:v>
                  </c:pt>
                  <c:pt idx="14">
                    <c:v>EPSOM &amp; ST HELIER UNIVERSITY HOSPITALS NHS TRUST</c:v>
                  </c:pt>
                  <c:pt idx="15">
                    <c:v>KINGSTON HOSPITAL NHS FOUNDATION TRUST</c:v>
                  </c:pt>
                  <c:pt idx="16">
                    <c:v>ROYAL MARSDEN NHS FOUNDATION TRUST</c:v>
                  </c:pt>
                  <c:pt idx="17">
                    <c:v>ST GEORGE'S UNIVERSITY HOSPITALS NHS FOUNDATION TRUST</c:v>
                  </c:pt>
                  <c:pt idx="18">
                    <c:v>PRINCESS ALEXANDRA HOSPITAL NHS TRUST</c:v>
                  </c:pt>
                  <c:pt idx="19">
                    <c:v>GUY'S &amp; ST THOMAS' NHS FOUNDATION TRUST</c:v>
                  </c:pt>
                  <c:pt idx="20">
                    <c:v>KING'S COLLEGE HOSPITAL NHS FOUNDATION TRUST</c:v>
                  </c:pt>
                  <c:pt idx="21">
                    <c:v>LEWISHAM &amp; GREENWICH NHS TRUST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8">
                    <c:v>North West</c:v>
                  </c:pt>
                  <c:pt idx="13">
                    <c:v>South West</c:v>
                  </c:pt>
                  <c:pt idx="18">
                    <c:v>West Essex</c:v>
                  </c:pt>
                  <c:pt idx="19">
                    <c:v>South East</c:v>
                  </c:pt>
                </c:lvl>
              </c:multiLvlStrCache>
            </c:multiLvlStrRef>
          </c:cat>
          <c:val>
            <c:numRef>
              <c:f>'Trust name'!$N$4:$N$32</c:f>
              <c:numCache>
                <c:formatCode>General</c:formatCode>
                <c:ptCount val="22"/>
                <c:pt idx="0">
                  <c:v>13</c:v>
                </c:pt>
                <c:pt idx="1">
                  <c:v>14.5</c:v>
                </c:pt>
                <c:pt idx="2">
                  <c:v>19</c:v>
                </c:pt>
                <c:pt idx="3">
                  <c:v>14</c:v>
                </c:pt>
                <c:pt idx="4">
                  <c:v>24</c:v>
                </c:pt>
                <c:pt idx="5">
                  <c:v>15</c:v>
                </c:pt>
                <c:pt idx="6">
                  <c:v>19</c:v>
                </c:pt>
                <c:pt idx="7">
                  <c:v>23</c:v>
                </c:pt>
                <c:pt idx="8">
                  <c:v>14</c:v>
                </c:pt>
                <c:pt idx="9">
                  <c:v>10</c:v>
                </c:pt>
                <c:pt idx="10">
                  <c:v>16</c:v>
                </c:pt>
                <c:pt idx="11">
                  <c:v>21</c:v>
                </c:pt>
                <c:pt idx="12">
                  <c:v>35.5</c:v>
                </c:pt>
                <c:pt idx="13">
                  <c:v>15</c:v>
                </c:pt>
                <c:pt idx="14">
                  <c:v>20</c:v>
                </c:pt>
                <c:pt idx="15">
                  <c:v>14</c:v>
                </c:pt>
                <c:pt idx="16">
                  <c:v>19</c:v>
                </c:pt>
                <c:pt idx="17">
                  <c:v>26</c:v>
                </c:pt>
                <c:pt idx="18">
                  <c:v>14</c:v>
                </c:pt>
                <c:pt idx="19">
                  <c:v>30</c:v>
                </c:pt>
                <c:pt idx="20">
                  <c:v>21.5</c:v>
                </c:pt>
                <c:pt idx="21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295104"/>
        <c:axId val="45296640"/>
      </c:barChart>
      <c:catAx>
        <c:axId val="45295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296640"/>
        <c:crosses val="autoZero"/>
        <c:auto val="1"/>
        <c:lblAlgn val="ctr"/>
        <c:lblOffset val="100"/>
        <c:noMultiLvlLbl val="0"/>
      </c:catAx>
      <c:valAx>
        <c:axId val="45296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</a:t>
                </a:r>
                <a:r>
                  <a:rPr lang="en-GB" baseline="0" dirty="0" smtClean="0"/>
                  <a:t>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295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NCL!PivotTable4</c:name>
    <c:fmtId val="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NCL'!$L$3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NCL'!$K$4:$K$20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THE WHITTINGTON HEALTH NHS TRUST</c:v>
                  </c:pt>
                  <c:pt idx="9">
                    <c:v>UNIVERSITY COLLEGE LONDON HOSPITALS NHS FOUNDATION TRUST</c:v>
                  </c:pt>
                </c:lvl>
              </c:multiLvlStrCache>
            </c:multiLvlStrRef>
          </c:cat>
          <c:val>
            <c:numRef>
              <c:f>'trust- NCL'!$L$4:$L$20</c:f>
              <c:numCache>
                <c:formatCode>General</c:formatCode>
                <c:ptCount val="12"/>
                <c:pt idx="0">
                  <c:v>6</c:v>
                </c:pt>
                <c:pt idx="1">
                  <c:v>7.5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6.5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>
                  <c:v>9.5</c:v>
                </c:pt>
              </c:numCache>
            </c:numRef>
          </c:val>
        </c:ser>
        <c:ser>
          <c:idx val="1"/>
          <c:order val="1"/>
          <c:tx>
            <c:strRef>
              <c:f>'trust- NCL'!$M$3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NCL'!$K$4:$K$20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THE WHITTINGTON HEALTH NHS TRUST</c:v>
                  </c:pt>
                  <c:pt idx="9">
                    <c:v>UNIVERSITY COLLEGE LONDON HOSPITALS NHS FOUNDATION TRUST</c:v>
                  </c:pt>
                </c:lvl>
              </c:multiLvlStrCache>
            </c:multiLvlStrRef>
          </c:cat>
          <c:val>
            <c:numRef>
              <c:f>'trust- NCL'!$M$4:$M$20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12</c:v>
                </c:pt>
                <c:pt idx="3">
                  <c:v>17</c:v>
                </c:pt>
                <c:pt idx="4">
                  <c:v>16.5</c:v>
                </c:pt>
                <c:pt idx="5">
                  <c:v>20</c:v>
                </c:pt>
                <c:pt idx="6">
                  <c:v>7</c:v>
                </c:pt>
                <c:pt idx="7">
                  <c:v>13</c:v>
                </c:pt>
                <c:pt idx="8">
                  <c:v>11</c:v>
                </c:pt>
                <c:pt idx="9">
                  <c:v>20</c:v>
                </c:pt>
                <c:pt idx="10">
                  <c:v>24</c:v>
                </c:pt>
                <c:pt idx="11">
                  <c:v>19</c:v>
                </c:pt>
              </c:numCache>
            </c:numRef>
          </c:val>
        </c:ser>
        <c:ser>
          <c:idx val="2"/>
          <c:order val="2"/>
          <c:tx>
            <c:strRef>
              <c:f>'trust- NCL'!$N$3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'trust- NCL'!$K$4:$K$20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THE WHITTINGTON HEALTH NHS TRUST</c:v>
                  </c:pt>
                  <c:pt idx="9">
                    <c:v>UNIVERSITY COLLEGE LONDON HOSPITALS NHS FOUNDATION TRUST</c:v>
                  </c:pt>
                </c:lvl>
              </c:multiLvlStrCache>
            </c:multiLvlStrRef>
          </c:cat>
          <c:val>
            <c:numRef>
              <c:f>'trust- NCL'!$N$4:$N$20</c:f>
              <c:numCache>
                <c:formatCode>General</c:formatCode>
                <c:ptCount val="12"/>
                <c:pt idx="0">
                  <c:v>11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12</c:v>
                </c:pt>
                <c:pt idx="10">
                  <c:v>15</c:v>
                </c:pt>
                <c:pt idx="11">
                  <c:v>13</c:v>
                </c:pt>
              </c:numCache>
            </c:numRef>
          </c:val>
        </c:ser>
        <c:ser>
          <c:idx val="3"/>
          <c:order val="3"/>
          <c:tx>
            <c:strRef>
              <c:f>'trust- NCL'!$O$3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NCL'!$K$4:$K$20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THE WHITTINGTON HEALTH NHS TRUST</c:v>
                  </c:pt>
                  <c:pt idx="9">
                    <c:v>UNIVERSITY COLLEGE LONDON HOSPITALS NHS FOUNDATION TRUST</c:v>
                  </c:pt>
                </c:lvl>
              </c:multiLvlStrCache>
            </c:multiLvlStrRef>
          </c:cat>
          <c:val>
            <c:numRef>
              <c:f>'trust- NCL'!$O$4:$O$20</c:f>
              <c:numCache>
                <c:formatCode>General</c:formatCode>
                <c:ptCount val="12"/>
                <c:pt idx="0">
                  <c:v>16</c:v>
                </c:pt>
                <c:pt idx="1">
                  <c:v>10</c:v>
                </c:pt>
                <c:pt idx="2">
                  <c:v>13</c:v>
                </c:pt>
                <c:pt idx="3">
                  <c:v>14</c:v>
                </c:pt>
                <c:pt idx="4">
                  <c:v>11</c:v>
                </c:pt>
                <c:pt idx="5">
                  <c:v>14.5</c:v>
                </c:pt>
                <c:pt idx="6">
                  <c:v>17</c:v>
                </c:pt>
                <c:pt idx="7">
                  <c:v>21</c:v>
                </c:pt>
                <c:pt idx="8">
                  <c:v>14</c:v>
                </c:pt>
                <c:pt idx="9">
                  <c:v>21</c:v>
                </c:pt>
                <c:pt idx="10">
                  <c:v>23</c:v>
                </c:pt>
                <c:pt idx="11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357312"/>
        <c:axId val="45384832"/>
      </c:barChart>
      <c:catAx>
        <c:axId val="45357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45384832"/>
        <c:crosses val="autoZero"/>
        <c:auto val="1"/>
        <c:lblAlgn val="ctr"/>
        <c:lblOffset val="100"/>
        <c:noMultiLvlLbl val="0"/>
      </c:catAx>
      <c:valAx>
        <c:axId val="45384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357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NEL!PivotTable5</c:name>
    <c:fmtId val="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NEL'!$L$3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'trust- NEL'!$K$4:$K$16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'trust- NEL'!$L$4:$L$16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'trust- NEL'!$M$3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NEL'!$K$4:$K$16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'trust- NEL'!$M$4:$M$16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14</c:v>
                </c:pt>
                <c:pt idx="4">
                  <c:v>20</c:v>
                </c:pt>
                <c:pt idx="5">
                  <c:v>17</c:v>
                </c:pt>
                <c:pt idx="6">
                  <c:v>8</c:v>
                </c:pt>
                <c:pt idx="7">
                  <c:v>8</c:v>
                </c:pt>
                <c:pt idx="8">
                  <c:v>7.5</c:v>
                </c:pt>
              </c:numCache>
            </c:numRef>
          </c:val>
        </c:ser>
        <c:ser>
          <c:idx val="2"/>
          <c:order val="2"/>
          <c:tx>
            <c:strRef>
              <c:f>'trust- NEL'!$N$3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NEL'!$K$4:$K$16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'trust- NEL'!$N$4:$N$16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12</c:v>
                </c:pt>
                <c:pt idx="5">
                  <c:v>11</c:v>
                </c:pt>
                <c:pt idx="6">
                  <c:v>10.5</c:v>
                </c:pt>
                <c:pt idx="7">
                  <c:v>6</c:v>
                </c:pt>
                <c:pt idx="8">
                  <c:v>11.5</c:v>
                </c:pt>
              </c:numCache>
            </c:numRef>
          </c:val>
        </c:ser>
        <c:ser>
          <c:idx val="3"/>
          <c:order val="3"/>
          <c:tx>
            <c:strRef>
              <c:f>'trust- NEL'!$O$3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NEL'!$K$4:$K$16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'trust- NEL'!$O$4:$O$16</c:f>
              <c:numCache>
                <c:formatCode>General</c:formatCode>
                <c:ptCount val="9"/>
                <c:pt idx="0">
                  <c:v>20</c:v>
                </c:pt>
                <c:pt idx="1">
                  <c:v>16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  <c:pt idx="5">
                  <c:v>19</c:v>
                </c:pt>
                <c:pt idx="6">
                  <c:v>15.5</c:v>
                </c:pt>
                <c:pt idx="7">
                  <c:v>13.5</c:v>
                </c:pt>
                <c:pt idx="8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6099456"/>
        <c:axId val="46117632"/>
      </c:barChart>
      <c:catAx>
        <c:axId val="46099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6117632"/>
        <c:crosses val="autoZero"/>
        <c:auto val="1"/>
        <c:lblAlgn val="ctr"/>
        <c:lblOffset val="100"/>
        <c:noMultiLvlLbl val="0"/>
      </c:catAx>
      <c:valAx>
        <c:axId val="46117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6099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NWL!PivotTable6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NWL'!$L$3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  <c:pt idx="12">
                    <c:v>ROYAL BROMPTON &amp; HAREFIELD NHS FOUNDATION TRUST</c:v>
                  </c:pt>
                </c:lvl>
              </c:multiLvlStrCache>
            </c:multiLvlStrRef>
          </c:cat>
          <c:val>
            <c:numRef>
              <c:f>'trust- NWL'!$L$4:$L$24</c:f>
              <c:numCache>
                <c:formatCode>General</c:formatCode>
                <c:ptCount val="15"/>
                <c:pt idx="0">
                  <c:v>5.5</c:v>
                </c:pt>
                <c:pt idx="1">
                  <c:v>9</c:v>
                </c:pt>
                <c:pt idx="2">
                  <c:v>7</c:v>
                </c:pt>
                <c:pt idx="3">
                  <c:v>9</c:v>
                </c:pt>
                <c:pt idx="4">
                  <c:v>9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'trust- NWL'!$M$3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  <c:pt idx="12">
                    <c:v>ROYAL BROMPTON &amp; HAREFIELD NHS FOUNDATION TRUST</c:v>
                  </c:pt>
                </c:lvl>
              </c:multiLvlStrCache>
            </c:multiLvlStrRef>
          </c:cat>
          <c:val>
            <c:numRef>
              <c:f>'trust- NWL'!$M$4:$M$24</c:f>
              <c:numCache>
                <c:formatCode>General</c:formatCode>
                <c:ptCount val="15"/>
                <c:pt idx="0">
                  <c:v>15</c:v>
                </c:pt>
                <c:pt idx="1">
                  <c:v>13.5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10.5</c:v>
                </c:pt>
                <c:pt idx="7">
                  <c:v>13</c:v>
                </c:pt>
                <c:pt idx="8">
                  <c:v>14</c:v>
                </c:pt>
                <c:pt idx="9">
                  <c:v>16.5</c:v>
                </c:pt>
                <c:pt idx="10">
                  <c:v>16</c:v>
                </c:pt>
                <c:pt idx="11">
                  <c:v>13</c:v>
                </c:pt>
                <c:pt idx="12">
                  <c:v>50</c:v>
                </c:pt>
                <c:pt idx="13">
                  <c:v>53</c:v>
                </c:pt>
                <c:pt idx="14">
                  <c:v>48</c:v>
                </c:pt>
              </c:numCache>
            </c:numRef>
          </c:val>
        </c:ser>
        <c:ser>
          <c:idx val="2"/>
          <c:order val="2"/>
          <c:tx>
            <c:strRef>
              <c:f>'trust- NWL'!$N$3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  <c:pt idx="12">
                    <c:v>ROYAL BROMPTON &amp; HAREFIELD NHS FOUNDATION TRUST</c:v>
                  </c:pt>
                </c:lvl>
              </c:multiLvlStrCache>
            </c:multiLvlStrRef>
          </c:cat>
          <c:val>
            <c:numRef>
              <c:f>'trust- NWL'!$N$4:$N$24</c:f>
              <c:numCache>
                <c:formatCode>General</c:formatCode>
                <c:ptCount val="15"/>
                <c:pt idx="0">
                  <c:v>5.5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9</c:v>
                </c:pt>
                <c:pt idx="10">
                  <c:v>7</c:v>
                </c:pt>
                <c:pt idx="11">
                  <c:v>7</c:v>
                </c:pt>
                <c:pt idx="12">
                  <c:v>26.5</c:v>
                </c:pt>
                <c:pt idx="13">
                  <c:v>33</c:v>
                </c:pt>
                <c:pt idx="14">
                  <c:v>29</c:v>
                </c:pt>
              </c:numCache>
            </c:numRef>
          </c:val>
        </c:ser>
        <c:ser>
          <c:idx val="3"/>
          <c:order val="3"/>
          <c:tx>
            <c:strRef>
              <c:f>'trust- NWL'!$O$3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NWL'!$K$4:$K$24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  <c:pt idx="12">
                    <c:v>ROYAL BROMPTON &amp; HAREFIELD NHS FOUNDATION TRUST</c:v>
                  </c:pt>
                </c:lvl>
              </c:multiLvlStrCache>
            </c:multiLvlStrRef>
          </c:cat>
          <c:val>
            <c:numRef>
              <c:f>'trust- NWL'!$O$4:$O$24</c:f>
              <c:numCache>
                <c:formatCode>General</c:formatCode>
                <c:ptCount val="15"/>
                <c:pt idx="0">
                  <c:v>20</c:v>
                </c:pt>
                <c:pt idx="1">
                  <c:v>17</c:v>
                </c:pt>
                <c:pt idx="2">
                  <c:v>14</c:v>
                </c:pt>
                <c:pt idx="3">
                  <c:v>25.5</c:v>
                </c:pt>
                <c:pt idx="4">
                  <c:v>19</c:v>
                </c:pt>
                <c:pt idx="5">
                  <c:v>10</c:v>
                </c:pt>
                <c:pt idx="6">
                  <c:v>15</c:v>
                </c:pt>
                <c:pt idx="7">
                  <c:v>17.5</c:v>
                </c:pt>
                <c:pt idx="8">
                  <c:v>16</c:v>
                </c:pt>
                <c:pt idx="9">
                  <c:v>22</c:v>
                </c:pt>
                <c:pt idx="10">
                  <c:v>19</c:v>
                </c:pt>
                <c:pt idx="11">
                  <c:v>21</c:v>
                </c:pt>
                <c:pt idx="12">
                  <c:v>32</c:v>
                </c:pt>
                <c:pt idx="13">
                  <c:v>35</c:v>
                </c:pt>
                <c:pt idx="14">
                  <c:v>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45732224"/>
        <c:axId val="45733760"/>
      </c:barChart>
      <c:catAx>
        <c:axId val="4573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45733760"/>
        <c:crosses val="autoZero"/>
        <c:auto val="1"/>
        <c:lblAlgn val="ctr"/>
        <c:lblOffset val="100"/>
        <c:noMultiLvlLbl val="0"/>
      </c:catAx>
      <c:valAx>
        <c:axId val="45733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Median Days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45732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accent5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SEL!PivotTable2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SEL'!$M$3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SEL'!$L$4:$L$16</c:f>
              <c:multiLvlStrCache>
                <c:ptCount val="9"/>
                <c:lvl>
                  <c:pt idx="0">
                    <c:v>GUY'S &amp; ST THOMAS' NHS FOUNDATION TRUST</c:v>
                  </c:pt>
                  <c:pt idx="1">
                    <c:v>KING'S COLLEGE HOSPITAL NHS FOUNDATION TRUST</c:v>
                  </c:pt>
                  <c:pt idx="2">
                    <c:v>LEWISHAM &amp; GREENWICH NHS TRUST</c:v>
                  </c:pt>
                  <c:pt idx="3">
                    <c:v>GUY'S &amp; ST THOMAS' NHS FOUNDATION TRUST</c:v>
                  </c:pt>
                  <c:pt idx="4">
                    <c:v>KING'S COLLEGE HOSPITAL NHS FOUNDATION TRUST</c:v>
                  </c:pt>
                  <c:pt idx="5">
                    <c:v>LEWISHAM &amp; GREENWICH NHS TRUST</c:v>
                  </c:pt>
                  <c:pt idx="6">
                    <c:v>GUY'S &amp; ST THOMAS' NHS FOUNDATION TRUST</c:v>
                  </c:pt>
                  <c:pt idx="7">
                    <c:v>KING'S COLLEGE HOSPITAL NHS FOUNDATION TRUST</c:v>
                  </c:pt>
                  <c:pt idx="8">
                    <c:v>LEWISHAM &amp; GREENWICH NHS TRUST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6">
                    <c:v>2015</c:v>
                  </c:pt>
                </c:lvl>
              </c:multiLvlStrCache>
            </c:multiLvlStrRef>
          </c:cat>
          <c:val>
            <c:numRef>
              <c:f>'trust- SEL'!$M$4:$M$16</c:f>
              <c:numCache>
                <c:formatCode>General</c:formatCode>
                <c:ptCount val="9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</c:ser>
        <c:ser>
          <c:idx val="1"/>
          <c:order val="1"/>
          <c:tx>
            <c:strRef>
              <c:f>'trust- SEL'!$N$3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SEL'!$L$4:$L$16</c:f>
              <c:multiLvlStrCache>
                <c:ptCount val="9"/>
                <c:lvl>
                  <c:pt idx="0">
                    <c:v>GUY'S &amp; ST THOMAS' NHS FOUNDATION TRUST</c:v>
                  </c:pt>
                  <c:pt idx="1">
                    <c:v>KING'S COLLEGE HOSPITAL NHS FOUNDATION TRUST</c:v>
                  </c:pt>
                  <c:pt idx="2">
                    <c:v>LEWISHAM &amp; GREENWICH NHS TRUST</c:v>
                  </c:pt>
                  <c:pt idx="3">
                    <c:v>GUY'S &amp; ST THOMAS' NHS FOUNDATION TRUST</c:v>
                  </c:pt>
                  <c:pt idx="4">
                    <c:v>KING'S COLLEGE HOSPITAL NHS FOUNDATION TRUST</c:v>
                  </c:pt>
                  <c:pt idx="5">
                    <c:v>LEWISHAM &amp; GREENWICH NHS TRUST</c:v>
                  </c:pt>
                  <c:pt idx="6">
                    <c:v>GUY'S &amp; ST THOMAS' NHS FOUNDATION TRUST</c:v>
                  </c:pt>
                  <c:pt idx="7">
                    <c:v>KING'S COLLEGE HOSPITAL NHS FOUNDATION TRUST</c:v>
                  </c:pt>
                  <c:pt idx="8">
                    <c:v>LEWISHAM &amp; GREENWICH NHS TRUST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6">
                    <c:v>2015</c:v>
                  </c:pt>
                </c:lvl>
              </c:multiLvlStrCache>
            </c:multiLvlStrRef>
          </c:cat>
          <c:val>
            <c:numRef>
              <c:f>'trust- SEL'!$N$4:$N$16</c:f>
              <c:numCache>
                <c:formatCode>General</c:formatCode>
                <c:ptCount val="9"/>
                <c:pt idx="0">
                  <c:v>22</c:v>
                </c:pt>
                <c:pt idx="1">
                  <c:v>10</c:v>
                </c:pt>
                <c:pt idx="2">
                  <c:v>12</c:v>
                </c:pt>
                <c:pt idx="3">
                  <c:v>25</c:v>
                </c:pt>
                <c:pt idx="4">
                  <c:v>9</c:v>
                </c:pt>
                <c:pt idx="5">
                  <c:v>13</c:v>
                </c:pt>
                <c:pt idx="6">
                  <c:v>16</c:v>
                </c:pt>
                <c:pt idx="7">
                  <c:v>11.5</c:v>
                </c:pt>
                <c:pt idx="8">
                  <c:v>13</c:v>
                </c:pt>
              </c:numCache>
            </c:numRef>
          </c:val>
        </c:ser>
        <c:ser>
          <c:idx val="2"/>
          <c:order val="2"/>
          <c:tx>
            <c:strRef>
              <c:f>'trust- SEL'!$O$3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SEL'!$L$4:$L$16</c:f>
              <c:multiLvlStrCache>
                <c:ptCount val="9"/>
                <c:lvl>
                  <c:pt idx="0">
                    <c:v>GUY'S &amp; ST THOMAS' NHS FOUNDATION TRUST</c:v>
                  </c:pt>
                  <c:pt idx="1">
                    <c:v>KING'S COLLEGE HOSPITAL NHS FOUNDATION TRUST</c:v>
                  </c:pt>
                  <c:pt idx="2">
                    <c:v>LEWISHAM &amp; GREENWICH NHS TRUST</c:v>
                  </c:pt>
                  <c:pt idx="3">
                    <c:v>GUY'S &amp; ST THOMAS' NHS FOUNDATION TRUST</c:v>
                  </c:pt>
                  <c:pt idx="4">
                    <c:v>KING'S COLLEGE HOSPITAL NHS FOUNDATION TRUST</c:v>
                  </c:pt>
                  <c:pt idx="5">
                    <c:v>LEWISHAM &amp; GREENWICH NHS TRUST</c:v>
                  </c:pt>
                  <c:pt idx="6">
                    <c:v>GUY'S &amp; ST THOMAS' NHS FOUNDATION TRUST</c:v>
                  </c:pt>
                  <c:pt idx="7">
                    <c:v>KING'S COLLEGE HOSPITAL NHS FOUNDATION TRUST</c:v>
                  </c:pt>
                  <c:pt idx="8">
                    <c:v>LEWISHAM &amp; GREENWICH NHS TRUST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6">
                    <c:v>2015</c:v>
                  </c:pt>
                </c:lvl>
              </c:multiLvlStrCache>
            </c:multiLvlStrRef>
          </c:cat>
          <c:val>
            <c:numRef>
              <c:f>'trust- SEL'!$O$4:$O$16</c:f>
              <c:numCache>
                <c:formatCode>General</c:formatCode>
                <c:ptCount val="9"/>
                <c:pt idx="0">
                  <c:v>9</c:v>
                </c:pt>
                <c:pt idx="1">
                  <c:v>11</c:v>
                </c:pt>
                <c:pt idx="2">
                  <c:v>7</c:v>
                </c:pt>
                <c:pt idx="3">
                  <c:v>8</c:v>
                </c:pt>
                <c:pt idx="4">
                  <c:v>7.5</c:v>
                </c:pt>
                <c:pt idx="5">
                  <c:v>7</c:v>
                </c:pt>
                <c:pt idx="6">
                  <c:v>10</c:v>
                </c:pt>
                <c:pt idx="7">
                  <c:v>10</c:v>
                </c:pt>
                <c:pt idx="8">
                  <c:v>10.5</c:v>
                </c:pt>
              </c:numCache>
            </c:numRef>
          </c:val>
        </c:ser>
        <c:ser>
          <c:idx val="3"/>
          <c:order val="3"/>
          <c:tx>
            <c:strRef>
              <c:f>'trust- SEL'!$P$3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SEL'!$L$4:$L$16</c:f>
              <c:multiLvlStrCache>
                <c:ptCount val="9"/>
                <c:lvl>
                  <c:pt idx="0">
                    <c:v>GUY'S &amp; ST THOMAS' NHS FOUNDATION TRUST</c:v>
                  </c:pt>
                  <c:pt idx="1">
                    <c:v>KING'S COLLEGE HOSPITAL NHS FOUNDATION TRUST</c:v>
                  </c:pt>
                  <c:pt idx="2">
                    <c:v>LEWISHAM &amp; GREENWICH NHS TRUST</c:v>
                  </c:pt>
                  <c:pt idx="3">
                    <c:v>GUY'S &amp; ST THOMAS' NHS FOUNDATION TRUST</c:v>
                  </c:pt>
                  <c:pt idx="4">
                    <c:v>KING'S COLLEGE HOSPITAL NHS FOUNDATION TRUST</c:v>
                  </c:pt>
                  <c:pt idx="5">
                    <c:v>LEWISHAM &amp; GREENWICH NHS TRUST</c:v>
                  </c:pt>
                  <c:pt idx="6">
                    <c:v>GUY'S &amp; ST THOMAS' NHS FOUNDATION TRUST</c:v>
                  </c:pt>
                  <c:pt idx="7">
                    <c:v>KING'S COLLEGE HOSPITAL NHS FOUNDATION TRUST</c:v>
                  </c:pt>
                  <c:pt idx="8">
                    <c:v>LEWISHAM &amp; GREENWICH NHS TRUST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6">
                    <c:v>2015</c:v>
                  </c:pt>
                </c:lvl>
              </c:multiLvlStrCache>
            </c:multiLvlStrRef>
          </c:cat>
          <c:val>
            <c:numRef>
              <c:f>'trust- SEL'!$P$4:$P$16</c:f>
              <c:numCache>
                <c:formatCode>General</c:formatCode>
                <c:ptCount val="9"/>
                <c:pt idx="0">
                  <c:v>28.5</c:v>
                </c:pt>
                <c:pt idx="1">
                  <c:v>17</c:v>
                </c:pt>
                <c:pt idx="2">
                  <c:v>15.5</c:v>
                </c:pt>
                <c:pt idx="3">
                  <c:v>33</c:v>
                </c:pt>
                <c:pt idx="4">
                  <c:v>19</c:v>
                </c:pt>
                <c:pt idx="5">
                  <c:v>21</c:v>
                </c:pt>
                <c:pt idx="6">
                  <c:v>30</c:v>
                </c:pt>
                <c:pt idx="7">
                  <c:v>21.5</c:v>
                </c:pt>
                <c:pt idx="8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787008"/>
        <c:axId val="45788544"/>
      </c:barChart>
      <c:catAx>
        <c:axId val="45787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45788544"/>
        <c:crosses val="autoZero"/>
        <c:auto val="1"/>
        <c:lblAlgn val="ctr"/>
        <c:lblOffset val="100"/>
        <c:noMultiLvlLbl val="0"/>
      </c:catAx>
      <c:valAx>
        <c:axId val="45788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</a:t>
                </a:r>
                <a:r>
                  <a:rPr lang="en-GB" baseline="0" dirty="0" smtClean="0"/>
                  <a:t>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787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150118.xlsx]Sex!PivotTable6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Sex!$L$3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Sex!$K$4:$K$24</c:f>
              <c:multiLvlStrCache>
                <c:ptCount val="12"/>
                <c:lvl>
                  <c:pt idx="0">
                    <c:v>Female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Male</c:v>
                  </c:pt>
                </c:lvl>
                <c:lvl>
                  <c:pt idx="0">
                    <c:v>2013</c:v>
                  </c:pt>
                  <c:pt idx="2">
                    <c:v>2014</c:v>
                  </c:pt>
                  <c:pt idx="4">
                    <c:v>2015</c:v>
                  </c:pt>
                  <c:pt idx="6">
                    <c:v>2013</c:v>
                  </c:pt>
                  <c:pt idx="8">
                    <c:v>2014</c:v>
                  </c:pt>
                  <c:pt idx="10">
                    <c:v>2015</c:v>
                  </c:pt>
                </c:lvl>
                <c:lvl>
                  <c:pt idx="0">
                    <c:v>England</c:v>
                  </c:pt>
                  <c:pt idx="6">
                    <c:v>London</c:v>
                  </c:pt>
                </c:lvl>
              </c:multiLvlStrCache>
            </c:multiLvlStrRef>
          </c:cat>
          <c:val>
            <c:numRef>
              <c:f>Sex!$L$4:$L$24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8.5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Sex!$M$3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Sex!$K$4:$K$24</c:f>
              <c:multiLvlStrCache>
                <c:ptCount val="12"/>
                <c:lvl>
                  <c:pt idx="0">
                    <c:v>Female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Male</c:v>
                  </c:pt>
                </c:lvl>
                <c:lvl>
                  <c:pt idx="0">
                    <c:v>2013</c:v>
                  </c:pt>
                  <c:pt idx="2">
                    <c:v>2014</c:v>
                  </c:pt>
                  <c:pt idx="4">
                    <c:v>2015</c:v>
                  </c:pt>
                  <c:pt idx="6">
                    <c:v>2013</c:v>
                  </c:pt>
                  <c:pt idx="8">
                    <c:v>2014</c:v>
                  </c:pt>
                  <c:pt idx="10">
                    <c:v>2015</c:v>
                  </c:pt>
                </c:lvl>
                <c:lvl>
                  <c:pt idx="0">
                    <c:v>England</c:v>
                  </c:pt>
                  <c:pt idx="6">
                    <c:v>London</c:v>
                  </c:pt>
                </c:lvl>
              </c:multiLvlStrCache>
            </c:multiLvlStrRef>
          </c:cat>
          <c:val>
            <c:numRef>
              <c:f>Sex!$M$4:$M$24</c:f>
              <c:numCache>
                <c:formatCode>General</c:formatCode>
                <c:ptCount val="12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14</c:v>
                </c:pt>
                <c:pt idx="10">
                  <c:v>15</c:v>
                </c:pt>
                <c:pt idx="1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Sex!$N$3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Sex!$K$4:$K$24</c:f>
              <c:multiLvlStrCache>
                <c:ptCount val="12"/>
                <c:lvl>
                  <c:pt idx="0">
                    <c:v>Female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Male</c:v>
                  </c:pt>
                </c:lvl>
                <c:lvl>
                  <c:pt idx="0">
                    <c:v>2013</c:v>
                  </c:pt>
                  <c:pt idx="2">
                    <c:v>2014</c:v>
                  </c:pt>
                  <c:pt idx="4">
                    <c:v>2015</c:v>
                  </c:pt>
                  <c:pt idx="6">
                    <c:v>2013</c:v>
                  </c:pt>
                  <c:pt idx="8">
                    <c:v>2014</c:v>
                  </c:pt>
                  <c:pt idx="10">
                    <c:v>2015</c:v>
                  </c:pt>
                </c:lvl>
                <c:lvl>
                  <c:pt idx="0">
                    <c:v>England</c:v>
                  </c:pt>
                  <c:pt idx="6">
                    <c:v>London</c:v>
                  </c:pt>
                </c:lvl>
              </c:multiLvlStrCache>
            </c:multiLvlStrRef>
          </c:cat>
          <c:val>
            <c:numRef>
              <c:f>Sex!$N$4:$N$24</c:f>
              <c:numCache>
                <c:formatCode>General</c:formatCode>
                <c:ptCount val="12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</c:numCache>
            </c:numRef>
          </c:val>
        </c:ser>
        <c:ser>
          <c:idx val="3"/>
          <c:order val="3"/>
          <c:tx>
            <c:strRef>
              <c:f>Sex!$O$3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Sex!$K$4:$K$24</c:f>
              <c:multiLvlStrCache>
                <c:ptCount val="12"/>
                <c:lvl>
                  <c:pt idx="0">
                    <c:v>Female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Male</c:v>
                  </c:pt>
                </c:lvl>
                <c:lvl>
                  <c:pt idx="0">
                    <c:v>2013</c:v>
                  </c:pt>
                  <c:pt idx="2">
                    <c:v>2014</c:v>
                  </c:pt>
                  <c:pt idx="4">
                    <c:v>2015</c:v>
                  </c:pt>
                  <c:pt idx="6">
                    <c:v>2013</c:v>
                  </c:pt>
                  <c:pt idx="8">
                    <c:v>2014</c:v>
                  </c:pt>
                  <c:pt idx="10">
                    <c:v>2015</c:v>
                  </c:pt>
                </c:lvl>
                <c:lvl>
                  <c:pt idx="0">
                    <c:v>England</c:v>
                  </c:pt>
                  <c:pt idx="6">
                    <c:v>London</c:v>
                  </c:pt>
                </c:lvl>
              </c:multiLvlStrCache>
            </c:multiLvlStrRef>
          </c:cat>
          <c:val>
            <c:numRef>
              <c:f>Sex!$O$4:$O$24</c:f>
              <c:numCache>
                <c:formatCode>General</c:formatCode>
                <c:ptCount val="12"/>
                <c:pt idx="0">
                  <c:v>18</c:v>
                </c:pt>
                <c:pt idx="1">
                  <c:v>19</c:v>
                </c:pt>
                <c:pt idx="2">
                  <c:v>18</c:v>
                </c:pt>
                <c:pt idx="3">
                  <c:v>19</c:v>
                </c:pt>
                <c:pt idx="4">
                  <c:v>19</c:v>
                </c:pt>
                <c:pt idx="5">
                  <c:v>20</c:v>
                </c:pt>
                <c:pt idx="6">
                  <c:v>17</c:v>
                </c:pt>
                <c:pt idx="7">
                  <c:v>20</c:v>
                </c:pt>
                <c:pt idx="8">
                  <c:v>20</c:v>
                </c:pt>
                <c:pt idx="9">
                  <c:v>19</c:v>
                </c:pt>
                <c:pt idx="10">
                  <c:v>18</c:v>
                </c:pt>
                <c:pt idx="11">
                  <c:v>18.5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0340864"/>
        <c:axId val="40353152"/>
      </c:barChart>
      <c:catAx>
        <c:axId val="40340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40353152"/>
        <c:crosses val="autoZero"/>
        <c:auto val="1"/>
        <c:lblAlgn val="ctr"/>
        <c:lblOffset val="100"/>
        <c:noMultiLvlLbl val="0"/>
      </c:catAx>
      <c:valAx>
        <c:axId val="40353152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</a:t>
                </a:r>
                <a:r>
                  <a:rPr lang="en-GB" baseline="0" dirty="0" smtClean="0"/>
                  <a:t> Days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0340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SWL!PivotTable3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SWL'!$L$3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'trust- SWL'!$L$4:$L$24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9.5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6.5</c:v>
                </c:pt>
                <c:pt idx="7">
                  <c:v>8</c:v>
                </c:pt>
                <c:pt idx="8">
                  <c:v>6.5</c:v>
                </c:pt>
                <c:pt idx="9">
                  <c:v>10</c:v>
                </c:pt>
                <c:pt idx="10">
                  <c:v>5</c:v>
                </c:pt>
                <c:pt idx="11">
                  <c:v>10</c:v>
                </c:pt>
                <c:pt idx="12">
                  <c:v>10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ser>
          <c:idx val="1"/>
          <c:order val="1"/>
          <c:tx>
            <c:strRef>
              <c:f>'trust- SWL'!$M$3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'trust- SWL'!$M$4:$M$24</c:f>
              <c:numCache>
                <c:formatCode>General</c:formatCode>
                <c:ptCount val="15"/>
                <c:pt idx="0">
                  <c:v>18</c:v>
                </c:pt>
                <c:pt idx="1">
                  <c:v>15</c:v>
                </c:pt>
                <c:pt idx="2">
                  <c:v>16</c:v>
                </c:pt>
                <c:pt idx="3">
                  <c:v>12</c:v>
                </c:pt>
                <c:pt idx="4">
                  <c:v>14</c:v>
                </c:pt>
                <c:pt idx="5">
                  <c:v>12</c:v>
                </c:pt>
                <c:pt idx="6">
                  <c:v>16.5</c:v>
                </c:pt>
                <c:pt idx="7">
                  <c:v>13</c:v>
                </c:pt>
                <c:pt idx="8">
                  <c:v>13</c:v>
                </c:pt>
                <c:pt idx="9">
                  <c:v>25</c:v>
                </c:pt>
                <c:pt idx="10">
                  <c:v>15</c:v>
                </c:pt>
                <c:pt idx="11">
                  <c:v>18.5</c:v>
                </c:pt>
                <c:pt idx="12">
                  <c:v>24</c:v>
                </c:pt>
                <c:pt idx="13">
                  <c:v>23</c:v>
                </c:pt>
                <c:pt idx="14">
                  <c:v>24</c:v>
                </c:pt>
              </c:numCache>
            </c:numRef>
          </c:val>
        </c:ser>
        <c:ser>
          <c:idx val="2"/>
          <c:order val="2"/>
          <c:tx>
            <c:strRef>
              <c:f>'trust- SWL'!$N$3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'trust- SWL'!$N$4:$N$24</c:f>
              <c:numCache>
                <c:formatCode>General</c:formatCode>
                <c:ptCount val="1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6.5</c:v>
                </c:pt>
                <c:pt idx="9">
                  <c:v>19</c:v>
                </c:pt>
                <c:pt idx="10">
                  <c:v>12.5</c:v>
                </c:pt>
                <c:pt idx="11">
                  <c:v>13</c:v>
                </c:pt>
                <c:pt idx="12">
                  <c:v>13</c:v>
                </c:pt>
                <c:pt idx="13">
                  <c:v>16</c:v>
                </c:pt>
                <c:pt idx="14">
                  <c:v>18</c:v>
                </c:pt>
              </c:numCache>
            </c:numRef>
          </c:val>
        </c:ser>
        <c:ser>
          <c:idx val="3"/>
          <c:order val="3"/>
          <c:tx>
            <c:strRef>
              <c:f>'trust- SWL'!$O$3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SWL'!$K$4:$K$24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'trust- SWL'!$O$4:$O$24</c:f>
              <c:numCache>
                <c:formatCode>General</c:formatCode>
                <c:ptCount val="15"/>
                <c:pt idx="0">
                  <c:v>15</c:v>
                </c:pt>
                <c:pt idx="1">
                  <c:v>11.5</c:v>
                </c:pt>
                <c:pt idx="2">
                  <c:v>15</c:v>
                </c:pt>
                <c:pt idx="3">
                  <c:v>16</c:v>
                </c:pt>
                <c:pt idx="4">
                  <c:v>21</c:v>
                </c:pt>
                <c:pt idx="5">
                  <c:v>20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21</c:v>
                </c:pt>
                <c:pt idx="10">
                  <c:v>14</c:v>
                </c:pt>
                <c:pt idx="11">
                  <c:v>19</c:v>
                </c:pt>
                <c:pt idx="12">
                  <c:v>27</c:v>
                </c:pt>
                <c:pt idx="13">
                  <c:v>20</c:v>
                </c:pt>
                <c:pt idx="1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45853696"/>
        <c:axId val="45884160"/>
      </c:barChart>
      <c:catAx>
        <c:axId val="4585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45884160"/>
        <c:crosses val="autoZero"/>
        <c:auto val="1"/>
        <c:lblAlgn val="ctr"/>
        <c:lblOffset val="100"/>
        <c:noMultiLvlLbl val="0"/>
      </c:catAx>
      <c:valAx>
        <c:axId val="45884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Median Days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45853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accent5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150118.xlsx]trust- West Essex!PivotTable7</c:name>
    <c:fmtId val="1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'trust- West Essex'!$L$3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West Essex'!$K$4:$K$8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'trust- West Essex'!$L$4:$L$8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'trust- West Essex'!$M$3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West Essex'!$K$4:$K$8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'trust- West Essex'!$M$4:$M$8</c:f>
              <c:numCache>
                <c:formatCode>General</c:formatCode>
                <c:ptCount val="3"/>
                <c:pt idx="0">
                  <c:v>12.5</c:v>
                </c:pt>
                <c:pt idx="1">
                  <c:v>14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'trust- West Essex'!$N$3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'trust- West Essex'!$K$4:$K$8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'trust- West Essex'!$N$4:$N$8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'trust- West Essex'!$O$3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'trust- West Essex'!$K$4:$K$8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'trust- West Essex'!$O$4:$O$8</c:f>
              <c:numCache>
                <c:formatCode>General</c:formatCode>
                <c:ptCount val="3"/>
                <c:pt idx="0">
                  <c:v>21</c:v>
                </c:pt>
                <c:pt idx="1">
                  <c:v>15.5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915520"/>
        <c:axId val="45938944"/>
      </c:barChart>
      <c:catAx>
        <c:axId val="45915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5938944"/>
        <c:crosses val="autoZero"/>
        <c:auto val="1"/>
        <c:lblAlgn val="ctr"/>
        <c:lblOffset val="100"/>
        <c:noMultiLvlLbl val="0"/>
      </c:catAx>
      <c:valAx>
        <c:axId val="459389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0203182199223042E-2"/>
              <c:y val="0.3576165149746898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5915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[colorectal cancer 190118.xlsx]Tumour!PivotTable1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Tumour!$M$3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Tumour!$L$4:$L$13</c:f>
              <c:multiLvlStrCache>
                <c:ptCount val="6"/>
                <c:lvl>
                  <c:pt idx="0">
                    <c:v>England</c:v>
                  </c:pt>
                  <c:pt idx="1">
                    <c:v>London</c:v>
                  </c:pt>
                  <c:pt idx="2">
                    <c:v>England</c:v>
                  </c:pt>
                  <c:pt idx="3">
                    <c:v>London</c:v>
                  </c:pt>
                  <c:pt idx="4">
                    <c:v>England</c:v>
                  </c:pt>
                  <c:pt idx="5">
                    <c:v>London</c:v>
                  </c:pt>
                </c:lvl>
                <c:lvl>
                  <c:pt idx="0">
                    <c:v>Colorectal</c:v>
                  </c:pt>
                  <c:pt idx="2">
                    <c:v>Lung</c:v>
                  </c:pt>
                  <c:pt idx="4">
                    <c:v>Prostate</c:v>
                  </c:pt>
                </c:lvl>
              </c:multiLvlStrCache>
            </c:multiLvlStrRef>
          </c:cat>
          <c:val>
            <c:numRef>
              <c:f>Tumour!$M$4:$M$13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Tumour!$N$3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Tumour!$L$4:$L$13</c:f>
              <c:multiLvlStrCache>
                <c:ptCount val="6"/>
                <c:lvl>
                  <c:pt idx="0">
                    <c:v>England</c:v>
                  </c:pt>
                  <c:pt idx="1">
                    <c:v>London</c:v>
                  </c:pt>
                  <c:pt idx="2">
                    <c:v>England</c:v>
                  </c:pt>
                  <c:pt idx="3">
                    <c:v>London</c:v>
                  </c:pt>
                  <c:pt idx="4">
                    <c:v>England</c:v>
                  </c:pt>
                  <c:pt idx="5">
                    <c:v>London</c:v>
                  </c:pt>
                </c:lvl>
                <c:lvl>
                  <c:pt idx="0">
                    <c:v>Colorectal</c:v>
                  </c:pt>
                  <c:pt idx="2">
                    <c:v>Lung</c:v>
                  </c:pt>
                  <c:pt idx="4">
                    <c:v>Prostate</c:v>
                  </c:pt>
                </c:lvl>
              </c:multiLvlStrCache>
            </c:multiLvlStrRef>
          </c:cat>
          <c:val>
            <c:numRef>
              <c:f>Tumour!$N$4:$N$13</c:f>
              <c:numCache>
                <c:formatCode>General</c:formatCode>
                <c:ptCount val="6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15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</c:ser>
        <c:ser>
          <c:idx val="2"/>
          <c:order val="2"/>
          <c:tx>
            <c:strRef>
              <c:f>Tumour!$O$3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Tumour!$L$4:$L$13</c:f>
              <c:multiLvlStrCache>
                <c:ptCount val="6"/>
                <c:lvl>
                  <c:pt idx="0">
                    <c:v>England</c:v>
                  </c:pt>
                  <c:pt idx="1">
                    <c:v>London</c:v>
                  </c:pt>
                  <c:pt idx="2">
                    <c:v>England</c:v>
                  </c:pt>
                  <c:pt idx="3">
                    <c:v>London</c:v>
                  </c:pt>
                  <c:pt idx="4">
                    <c:v>England</c:v>
                  </c:pt>
                  <c:pt idx="5">
                    <c:v>London</c:v>
                  </c:pt>
                </c:lvl>
                <c:lvl>
                  <c:pt idx="0">
                    <c:v>Colorectal</c:v>
                  </c:pt>
                  <c:pt idx="2">
                    <c:v>Lung</c:v>
                  </c:pt>
                  <c:pt idx="4">
                    <c:v>Prostate</c:v>
                  </c:pt>
                </c:lvl>
              </c:multiLvlStrCache>
            </c:multiLvlStrRef>
          </c:cat>
          <c:val>
            <c:numRef>
              <c:f>Tumour!$O$4:$O$13</c:f>
              <c:numCache>
                <c:formatCode>General</c:formatCode>
                <c:ptCount val="6"/>
                <c:pt idx="0">
                  <c:v>14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16</c:v>
                </c:pt>
                <c:pt idx="5">
                  <c:v>13</c:v>
                </c:pt>
              </c:numCache>
            </c:numRef>
          </c:val>
        </c:ser>
        <c:ser>
          <c:idx val="3"/>
          <c:order val="3"/>
          <c:tx>
            <c:strRef>
              <c:f>Tumour!$P$3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Tumour!$L$4:$L$13</c:f>
              <c:multiLvlStrCache>
                <c:ptCount val="6"/>
                <c:lvl>
                  <c:pt idx="0">
                    <c:v>England</c:v>
                  </c:pt>
                  <c:pt idx="1">
                    <c:v>London</c:v>
                  </c:pt>
                  <c:pt idx="2">
                    <c:v>England</c:v>
                  </c:pt>
                  <c:pt idx="3">
                    <c:v>London</c:v>
                  </c:pt>
                  <c:pt idx="4">
                    <c:v>England</c:v>
                  </c:pt>
                  <c:pt idx="5">
                    <c:v>London</c:v>
                  </c:pt>
                </c:lvl>
                <c:lvl>
                  <c:pt idx="0">
                    <c:v>Colorectal</c:v>
                  </c:pt>
                  <c:pt idx="2">
                    <c:v>Lung</c:v>
                  </c:pt>
                  <c:pt idx="4">
                    <c:v>Prostate</c:v>
                  </c:pt>
                </c:lvl>
              </c:multiLvlStrCache>
            </c:multiLvlStrRef>
          </c:cat>
          <c:val>
            <c:numRef>
              <c:f>Tumour!$P$4:$P$13</c:f>
              <c:numCache>
                <c:formatCode>General</c:formatCode>
                <c:ptCount val="6"/>
                <c:pt idx="0">
                  <c:v>21</c:v>
                </c:pt>
                <c:pt idx="1">
                  <c:v>21</c:v>
                </c:pt>
                <c:pt idx="2">
                  <c:v>20</c:v>
                </c:pt>
                <c:pt idx="3">
                  <c:v>18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276160"/>
        <c:axId val="41298944"/>
      </c:barChart>
      <c:catAx>
        <c:axId val="4127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41298944"/>
        <c:crosses val="autoZero"/>
        <c:auto val="1"/>
        <c:lblAlgn val="ctr"/>
        <c:lblOffset val="100"/>
        <c:noMultiLvlLbl val="0"/>
      </c:catAx>
      <c:valAx>
        <c:axId val="412989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1276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150118.xlsx]Stage count!PivotTable5</c:name>
    <c:fmtId val="10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'Stage count'!$G$38:$G$39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multiLvlStrRef>
              <c:f>'Stage count'!$F$40:$F$48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'Stage count'!$G$40:$G$48</c:f>
              <c:numCache>
                <c:formatCode>0.00%</c:formatCode>
                <c:ptCount val="6"/>
                <c:pt idx="0">
                  <c:v>0.13236867444099712</c:v>
                </c:pt>
                <c:pt idx="1">
                  <c:v>0.1525876196014167</c:v>
                </c:pt>
                <c:pt idx="2">
                  <c:v>0.1658779113049027</c:v>
                </c:pt>
                <c:pt idx="3">
                  <c:v>0.11376537369914853</c:v>
                </c:pt>
                <c:pt idx="4">
                  <c:v>0.14403973509933773</c:v>
                </c:pt>
                <c:pt idx="5">
                  <c:v>0.16083413231064239</c:v>
                </c:pt>
              </c:numCache>
            </c:numRef>
          </c:val>
        </c:ser>
        <c:ser>
          <c:idx val="1"/>
          <c:order val="1"/>
          <c:tx>
            <c:strRef>
              <c:f>'Stage count'!$H$38:$H$39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multiLvlStrRef>
              <c:f>'Stage count'!$F$40:$F$48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'Stage count'!$H$40:$H$48</c:f>
              <c:numCache>
                <c:formatCode>0.00%</c:formatCode>
                <c:ptCount val="6"/>
                <c:pt idx="0">
                  <c:v>7.0664384294426022E-2</c:v>
                </c:pt>
                <c:pt idx="1">
                  <c:v>7.4033937727969554E-2</c:v>
                </c:pt>
                <c:pt idx="2">
                  <c:v>7.5215356801020955E-2</c:v>
                </c:pt>
                <c:pt idx="3">
                  <c:v>5.7947019867549666E-2</c:v>
                </c:pt>
                <c:pt idx="4">
                  <c:v>6.2204351939451279E-2</c:v>
                </c:pt>
                <c:pt idx="5">
                  <c:v>6.7353787152444874E-2</c:v>
                </c:pt>
              </c:numCache>
            </c:numRef>
          </c:val>
        </c:ser>
        <c:ser>
          <c:idx val="2"/>
          <c:order val="2"/>
          <c:tx>
            <c:strRef>
              <c:f>'Stage count'!$I$38:$I$39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multiLvlStrRef>
              <c:f>'Stage count'!$F$40:$F$48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'Stage count'!$I$40:$I$48</c:f>
              <c:numCache>
                <c:formatCode>0.00%</c:formatCode>
                <c:ptCount val="6"/>
                <c:pt idx="0">
                  <c:v>0.18471167219428694</c:v>
                </c:pt>
                <c:pt idx="1">
                  <c:v>0.19249881059364593</c:v>
                </c:pt>
                <c:pt idx="2">
                  <c:v>0.19376794640008507</c:v>
                </c:pt>
                <c:pt idx="3">
                  <c:v>0.17904446546830652</c:v>
                </c:pt>
                <c:pt idx="4">
                  <c:v>0.16579943235572375</c:v>
                </c:pt>
                <c:pt idx="5">
                  <c:v>0.17138063279002877</c:v>
                </c:pt>
              </c:numCache>
            </c:numRef>
          </c:val>
        </c:ser>
        <c:ser>
          <c:idx val="3"/>
          <c:order val="3"/>
          <c:tx>
            <c:strRef>
              <c:f>'Stage count'!$J$38:$J$39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'Stage count'!$F$40:$F$48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'Stage count'!$J$40:$J$48</c:f>
              <c:numCache>
                <c:formatCode>0.00%</c:formatCode>
                <c:ptCount val="6"/>
                <c:pt idx="0">
                  <c:v>0.46945544024820796</c:v>
                </c:pt>
                <c:pt idx="1">
                  <c:v>0.47837923560818313</c:v>
                </c:pt>
                <c:pt idx="2">
                  <c:v>0.49042858662129107</c:v>
                </c:pt>
                <c:pt idx="3">
                  <c:v>0.47327341532639544</c:v>
                </c:pt>
                <c:pt idx="4">
                  <c:v>0.47161778618732259</c:v>
                </c:pt>
                <c:pt idx="5">
                  <c:v>0.48346116970278041</c:v>
                </c:pt>
              </c:numCache>
            </c:numRef>
          </c:val>
        </c:ser>
        <c:ser>
          <c:idx val="4"/>
          <c:order val="4"/>
          <c:tx>
            <c:strRef>
              <c:f>'Stage count'!$K$38:$K$39</c:f>
              <c:strCache>
                <c:ptCount val="1"/>
                <c:pt idx="0">
                  <c:v>Unk/Oth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'Stage count'!$F$40:$F$48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'Stage count'!$K$40:$K$48</c:f>
              <c:numCache>
                <c:formatCode>0.00%</c:formatCode>
                <c:ptCount val="6"/>
                <c:pt idx="0">
                  <c:v>0.14279982882208195</c:v>
                </c:pt>
                <c:pt idx="1">
                  <c:v>0.10250039646878469</c:v>
                </c:pt>
                <c:pt idx="2">
                  <c:v>7.4710198872700195E-2</c:v>
                </c:pt>
                <c:pt idx="3">
                  <c:v>0.17596972563859981</c:v>
                </c:pt>
                <c:pt idx="4">
                  <c:v>0.15633869441816461</c:v>
                </c:pt>
                <c:pt idx="5">
                  <c:v>0.11697027804410355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368576"/>
        <c:axId val="41378560"/>
      </c:barChart>
      <c:catAx>
        <c:axId val="41368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41378560"/>
        <c:crosses val="autoZero"/>
        <c:auto val="1"/>
        <c:lblAlgn val="ctr"/>
        <c:lblOffset val="100"/>
        <c:noMultiLvlLbl val="0"/>
      </c:catAx>
      <c:valAx>
        <c:axId val="41378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Stage Distribution</a:t>
                </a:r>
                <a:endParaRPr lang="en-GB" dirty="0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crossAx val="41368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150118.xlsx]Stage count!PivotTable4</c:name>
    <c:fmtId val="8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'Stage count'!$G$3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'Stage count'!$F$4:$F$22</c:f>
              <c:multiLvlStrCache>
                <c:ptCount val="1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Unk/Oth</c:v>
                  </c:pt>
                </c:lvl>
                <c:lvl>
                  <c:pt idx="0">
                    <c:v>2013</c:v>
                  </c:pt>
                  <c:pt idx="5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'Stage count'!$G$4:$G$22</c:f>
              <c:numCache>
                <c:formatCode>General</c:formatCode>
                <c:ptCount val="15"/>
                <c:pt idx="0">
                  <c:v>481</c:v>
                </c:pt>
                <c:pt idx="1">
                  <c:v>245</c:v>
                </c:pt>
                <c:pt idx="2">
                  <c:v>757</c:v>
                </c:pt>
                <c:pt idx="3">
                  <c:v>2001</c:v>
                </c:pt>
                <c:pt idx="4">
                  <c:v>744</c:v>
                </c:pt>
                <c:pt idx="5">
                  <c:v>609</c:v>
                </c:pt>
                <c:pt idx="6">
                  <c:v>263</c:v>
                </c:pt>
                <c:pt idx="7">
                  <c:v>701</c:v>
                </c:pt>
                <c:pt idx="8">
                  <c:v>1994</c:v>
                </c:pt>
                <c:pt idx="9">
                  <c:v>661</c:v>
                </c:pt>
                <c:pt idx="10">
                  <c:v>671</c:v>
                </c:pt>
                <c:pt idx="11">
                  <c:v>281</c:v>
                </c:pt>
                <c:pt idx="12">
                  <c:v>715</c:v>
                </c:pt>
                <c:pt idx="13">
                  <c:v>2017</c:v>
                </c:pt>
                <c:pt idx="14">
                  <c:v>488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932480"/>
        <c:axId val="42939520"/>
      </c:barChart>
      <c:catAx>
        <c:axId val="42932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42939520"/>
        <c:crosses val="autoZero"/>
        <c:auto val="1"/>
        <c:lblAlgn val="ctr"/>
        <c:lblOffset val="100"/>
        <c:noMultiLvlLbl val="0"/>
      </c:catAx>
      <c:valAx>
        <c:axId val="42939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Tumour Counts</a:t>
                </a:r>
                <a:endParaRPr lang="en-GB" dirty="0"/>
              </a:p>
            </c:rich>
          </c:tx>
          <c:overlay val="0"/>
        </c:title>
        <c:numFmt formatCode="#,##0" sourceLinked="0"/>
        <c:majorTickMark val="none"/>
        <c:minorTickMark val="none"/>
        <c:tickLblPos val="nextTo"/>
        <c:crossAx val="42932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150118.xlsx]Stage!PivotTable10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7048765132690776E-2"/>
          <c:y val="2.5527134411965923E-2"/>
          <c:w val="0.92717837132820824"/>
          <c:h val="0.830623534519556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Stage!$K$3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cat>
            <c:multiLvlStrRef>
              <c:f>Stage!$J$4:$J$16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Stage!$K$4:$K$16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7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Stage!$L$3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cat>
            <c:multiLvlStrRef>
              <c:f>Stage!$J$4:$J$16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Stage!$L$4:$L$16</c:f>
              <c:numCache>
                <c:formatCode>General</c:formatCode>
                <c:ptCount val="10"/>
                <c:pt idx="0">
                  <c:v>31</c:v>
                </c:pt>
                <c:pt idx="1">
                  <c:v>20</c:v>
                </c:pt>
                <c:pt idx="2">
                  <c:v>13</c:v>
                </c:pt>
                <c:pt idx="3">
                  <c:v>9</c:v>
                </c:pt>
                <c:pt idx="4">
                  <c:v>13</c:v>
                </c:pt>
                <c:pt idx="5">
                  <c:v>35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20</c:v>
                </c:pt>
              </c:numCache>
            </c:numRef>
          </c:val>
        </c:ser>
        <c:ser>
          <c:idx val="2"/>
          <c:order val="2"/>
          <c:tx>
            <c:strRef>
              <c:f>Stage!$M$3</c:f>
              <c:strCache>
                <c:ptCount val="1"/>
                <c:pt idx="0">
                  <c:v>Diagnosis to MDT </c:v>
                </c:pt>
              </c:strCache>
            </c:strRef>
          </c:tx>
          <c:invertIfNegative val="0"/>
          <c:cat>
            <c:multiLvlStrRef>
              <c:f>Stage!$J$4:$J$16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Stage!$M$4:$M$16</c:f>
              <c:numCache>
                <c:formatCode>General</c:formatCode>
                <c:ptCount val="10"/>
                <c:pt idx="0">
                  <c:v>18</c:v>
                </c:pt>
                <c:pt idx="1">
                  <c:v>13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18</c:v>
                </c:pt>
                <c:pt idx="6">
                  <c:v>15</c:v>
                </c:pt>
                <c:pt idx="7">
                  <c:v>8</c:v>
                </c:pt>
                <c:pt idx="8">
                  <c:v>7</c:v>
                </c:pt>
                <c:pt idx="9">
                  <c:v>15</c:v>
                </c:pt>
              </c:numCache>
            </c:numRef>
          </c:val>
        </c:ser>
        <c:ser>
          <c:idx val="3"/>
          <c:order val="3"/>
          <c:tx>
            <c:strRef>
              <c:f>Stage!$N$3</c:f>
              <c:strCache>
                <c:ptCount val="1"/>
                <c:pt idx="0">
                  <c:v>MDT to treatment start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Stage!$J$4:$J$16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Stage!$N$4:$N$16</c:f>
              <c:numCache>
                <c:formatCode>General</c:formatCode>
                <c:ptCount val="10"/>
                <c:pt idx="0">
                  <c:v>34</c:v>
                </c:pt>
                <c:pt idx="1">
                  <c:v>30</c:v>
                </c:pt>
                <c:pt idx="2">
                  <c:v>21</c:v>
                </c:pt>
                <c:pt idx="3">
                  <c:v>13</c:v>
                </c:pt>
                <c:pt idx="4">
                  <c:v>12</c:v>
                </c:pt>
                <c:pt idx="5">
                  <c:v>31</c:v>
                </c:pt>
                <c:pt idx="6">
                  <c:v>31</c:v>
                </c:pt>
                <c:pt idx="7">
                  <c:v>21</c:v>
                </c:pt>
                <c:pt idx="8">
                  <c:v>13</c:v>
                </c:pt>
                <c:pt idx="9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424384"/>
        <c:axId val="41447424"/>
      </c:barChart>
      <c:catAx>
        <c:axId val="41424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1447424"/>
        <c:crosses val="autoZero"/>
        <c:auto val="1"/>
        <c:lblAlgn val="ctr"/>
        <c:lblOffset val="100"/>
        <c:noMultiLvlLbl val="0"/>
      </c:catAx>
      <c:valAx>
        <c:axId val="41447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1424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150118.xlsx]Age count!PivotTable8</c:name>
    <c:fmtId val="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count'!$H$50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'Age count'!$G$51:$G$75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'Age count'!$H$51:$H$75</c:f>
              <c:numCache>
                <c:formatCode>0.00%</c:formatCode>
                <c:ptCount val="22"/>
                <c:pt idx="0">
                  <c:v>5.7770023677698457E-3</c:v>
                </c:pt>
                <c:pt idx="1">
                  <c:v>1.5354898435135569E-2</c:v>
                </c:pt>
                <c:pt idx="2">
                  <c:v>3.2677004148047924E-2</c:v>
                </c:pt>
                <c:pt idx="3">
                  <c:v>5.9950864325007569E-2</c:v>
                </c:pt>
                <c:pt idx="4">
                  <c:v>0.10376350785992772</c:v>
                </c:pt>
                <c:pt idx="5">
                  <c:v>0.16024282993003508</c:v>
                </c:pt>
                <c:pt idx="6">
                  <c:v>0.17287390290363355</c:v>
                </c:pt>
                <c:pt idx="7">
                  <c:v>0.17333677520428692</c:v>
                </c:pt>
                <c:pt idx="8">
                  <c:v>0.14360613127770558</c:v>
                </c:pt>
                <c:pt idx="9">
                  <c:v>9.090990012639974E-2</c:v>
                </c:pt>
                <c:pt idx="10">
                  <c:v>4.1507183422050523E-2</c:v>
                </c:pt>
                <c:pt idx="11">
                  <c:v>8.6324034849332588E-3</c:v>
                </c:pt>
                <c:pt idx="12">
                  <c:v>2.3659179921668931E-2</c:v>
                </c:pt>
                <c:pt idx="13">
                  <c:v>4.1243705539125569E-2</c:v>
                </c:pt>
                <c:pt idx="14">
                  <c:v>6.9698665174646318E-2</c:v>
                </c:pt>
                <c:pt idx="15">
                  <c:v>0.10870434018064104</c:v>
                </c:pt>
                <c:pt idx="16">
                  <c:v>0.1441131804012469</c:v>
                </c:pt>
                <c:pt idx="17">
                  <c:v>0.16113819838542082</c:v>
                </c:pt>
                <c:pt idx="18">
                  <c:v>0.1676924306610183</c:v>
                </c:pt>
                <c:pt idx="19">
                  <c:v>0.141715290544321</c:v>
                </c:pt>
                <c:pt idx="20">
                  <c:v>9.0000799296618972E-2</c:v>
                </c:pt>
                <c:pt idx="21">
                  <c:v>4.3401806410358887E-2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670720"/>
        <c:axId val="42681856"/>
      </c:barChart>
      <c:catAx>
        <c:axId val="42670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2681856"/>
        <c:crosses val="autoZero"/>
        <c:auto val="1"/>
        <c:lblAlgn val="ctr"/>
        <c:lblOffset val="100"/>
        <c:noMultiLvlLbl val="0"/>
      </c:catAx>
      <c:valAx>
        <c:axId val="42681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Age Distribution</a:t>
                </a:r>
                <a:endParaRPr lang="en-GB" dirty="0"/>
              </a:p>
            </c:rich>
          </c:tx>
          <c:overlay val="0"/>
        </c:title>
        <c:numFmt formatCode="0.00%" sourceLinked="1"/>
        <c:majorTickMark val="none"/>
        <c:minorTickMark val="none"/>
        <c:tickLblPos val="nextTo"/>
        <c:crossAx val="42670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[lung cancer 150118.xlsx]Age count!PivotTable7</c:name>
    <c:fmtId val="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count'!$H$4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'Age count'!$G$5:$G$41</c:f>
              <c:multiLvlStrCache>
                <c:ptCount val="33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  <c:pt idx="22">
                    <c:v> 40- 44</c:v>
                  </c:pt>
                  <c:pt idx="23">
                    <c:v> 45- 49</c:v>
                  </c:pt>
                  <c:pt idx="24">
                    <c:v> 50- 54</c:v>
                  </c:pt>
                  <c:pt idx="25">
                    <c:v> 55- 59</c:v>
                  </c:pt>
                  <c:pt idx="26">
                    <c:v> 60- 64</c:v>
                  </c:pt>
                  <c:pt idx="27">
                    <c:v> 65- 69</c:v>
                  </c:pt>
                  <c:pt idx="28">
                    <c:v> 70- 74</c:v>
                  </c:pt>
                  <c:pt idx="29">
                    <c:v> 75- 79</c:v>
                  </c:pt>
                  <c:pt idx="30">
                    <c:v> 80- 84</c:v>
                  </c:pt>
                  <c:pt idx="31">
                    <c:v> 85- 89</c:v>
                  </c:pt>
                  <c:pt idx="32">
                    <c:v> 90+</c:v>
                  </c:pt>
                </c:lvl>
                <c:lvl>
                  <c:pt idx="0">
                    <c:v>2013</c:v>
                  </c:pt>
                  <c:pt idx="11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'Age count'!$H$5:$H$41</c:f>
              <c:numCache>
                <c:formatCode>General</c:formatCode>
                <c:ptCount val="33"/>
                <c:pt idx="0">
                  <c:v>37</c:v>
                </c:pt>
                <c:pt idx="1">
                  <c:v>98</c:v>
                </c:pt>
                <c:pt idx="2">
                  <c:v>172</c:v>
                </c:pt>
                <c:pt idx="3">
                  <c:v>291</c:v>
                </c:pt>
                <c:pt idx="4">
                  <c:v>450</c:v>
                </c:pt>
                <c:pt idx="5">
                  <c:v>622</c:v>
                </c:pt>
                <c:pt idx="6">
                  <c:v>662</c:v>
                </c:pt>
                <c:pt idx="7">
                  <c:v>691</c:v>
                </c:pt>
                <c:pt idx="8">
                  <c:v>596</c:v>
                </c:pt>
                <c:pt idx="9">
                  <c:v>387</c:v>
                </c:pt>
                <c:pt idx="10">
                  <c:v>180</c:v>
                </c:pt>
                <c:pt idx="11">
                  <c:v>30</c:v>
                </c:pt>
                <c:pt idx="12">
                  <c:v>108</c:v>
                </c:pt>
                <c:pt idx="13">
                  <c:v>175</c:v>
                </c:pt>
                <c:pt idx="14">
                  <c:v>287</c:v>
                </c:pt>
                <c:pt idx="15">
                  <c:v>456</c:v>
                </c:pt>
                <c:pt idx="16">
                  <c:v>600</c:v>
                </c:pt>
                <c:pt idx="17">
                  <c:v>663</c:v>
                </c:pt>
                <c:pt idx="18">
                  <c:v>700</c:v>
                </c:pt>
                <c:pt idx="19">
                  <c:v>607</c:v>
                </c:pt>
                <c:pt idx="20">
                  <c:v>373</c:v>
                </c:pt>
                <c:pt idx="21">
                  <c:v>190</c:v>
                </c:pt>
                <c:pt idx="22">
                  <c:v>41</c:v>
                </c:pt>
                <c:pt idx="23">
                  <c:v>90</c:v>
                </c:pt>
                <c:pt idx="24">
                  <c:v>169</c:v>
                </c:pt>
                <c:pt idx="25">
                  <c:v>294</c:v>
                </c:pt>
                <c:pt idx="26">
                  <c:v>454</c:v>
                </c:pt>
                <c:pt idx="27">
                  <c:v>581</c:v>
                </c:pt>
                <c:pt idx="28">
                  <c:v>691</c:v>
                </c:pt>
                <c:pt idx="29">
                  <c:v>707</c:v>
                </c:pt>
                <c:pt idx="30">
                  <c:v>570</c:v>
                </c:pt>
                <c:pt idx="31">
                  <c:v>366</c:v>
                </c:pt>
                <c:pt idx="32">
                  <c:v>173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708352"/>
        <c:axId val="42742912"/>
      </c:barChart>
      <c:catAx>
        <c:axId val="42708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42742912"/>
        <c:crosses val="autoZero"/>
        <c:auto val="1"/>
        <c:lblAlgn val="ctr"/>
        <c:lblOffset val="100"/>
        <c:noMultiLvlLbl val="0"/>
      </c:catAx>
      <c:valAx>
        <c:axId val="42742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Diagnosed Tumours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5645663026688791E-2"/>
              <c:y val="0.3397449199425309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2708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41CF-6073-4602-897C-E1D12859893B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711E-9344-4F85-9BD2-F241758B7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2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7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Axis</a:t>
            </a:r>
            <a:r>
              <a:rPr lang="en-GB" baseline="0" dirty="0" smtClean="0"/>
              <a:t> to 0dp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Change title to be consistent language with other distribution slides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UPDATE TO</a:t>
            </a:r>
            <a:r>
              <a:rPr lang="en-GB" baseline="0" dirty="0" smtClean="0"/>
              <a:t> 40+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32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34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49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32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32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45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0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83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159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950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4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421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08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830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159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finish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49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7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1" b="12239"/>
          <a:stretch/>
        </p:blipFill>
        <p:spPr>
          <a:xfrm>
            <a:off x="0" y="2636912"/>
            <a:ext cx="9144000" cy="424445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51520" y="1124744"/>
            <a:ext cx="8241688" cy="100811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2C6"/>
                </a:solidFill>
              </a:defRPr>
            </a:lvl1pPr>
          </a:lstStyle>
          <a:p>
            <a:r>
              <a:rPr lang="en-GB" dirty="0" smtClean="0"/>
              <a:t>Document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4046" y="2204864"/>
            <a:ext cx="7344815" cy="504825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297" y="476672"/>
            <a:ext cx="1067159" cy="4320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3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E3248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4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03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1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A25BA0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48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04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33BBB1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8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05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7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3893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3893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6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06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2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07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8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09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9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2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8771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1792" y="1660327"/>
            <a:ext cx="7848600" cy="576648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2000" y="2276624"/>
            <a:ext cx="87852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9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" r="-1"/>
          <a:stretch/>
        </p:blipFill>
        <p:spPr>
          <a:xfrm>
            <a:off x="0" y="0"/>
            <a:ext cx="9136234" cy="10983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34000" y="648001"/>
            <a:ext cx="8658480" cy="980800"/>
          </a:xfrm>
        </p:spPr>
        <p:txBody>
          <a:bodyPr anchor="ctr">
            <a:normAutofit/>
          </a:bodyPr>
          <a:lstStyle>
            <a:lvl1pPr algn="ctr">
              <a:defRPr sz="2400" b="1">
                <a:solidFill>
                  <a:srgbClr val="0072C6"/>
                </a:solidFill>
              </a:defRPr>
            </a:lvl1pPr>
            <a:lvl2pPr>
              <a:defRPr>
                <a:solidFill>
                  <a:srgbClr val="0072C6"/>
                </a:solidFill>
              </a:defRPr>
            </a:lvl2pPr>
            <a:lvl3pPr>
              <a:defRPr>
                <a:solidFill>
                  <a:srgbClr val="0072C6"/>
                </a:solidFill>
              </a:defRPr>
            </a:lvl3pPr>
            <a:lvl4pPr>
              <a:defRPr>
                <a:solidFill>
                  <a:srgbClr val="0072C6"/>
                </a:solidFill>
              </a:defRPr>
            </a:lvl4pPr>
            <a:lvl5pPr>
              <a:defRPr>
                <a:solidFill>
                  <a:srgbClr val="0072C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50824" y="1659600"/>
            <a:ext cx="8641655" cy="432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93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17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15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7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66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1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0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424973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43438" y="1341438"/>
            <a:ext cx="4249737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5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34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021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052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45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7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1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7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10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01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8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91C9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0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02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642350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8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2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5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Segmented analysis of </a:t>
            </a:r>
            <a:r>
              <a:rPr lang="en-GB" sz="2400" dirty="0" smtClean="0"/>
              <a:t>the </a:t>
            </a:r>
            <a:r>
              <a:rPr lang="en-GB" sz="2400" dirty="0" smtClean="0"/>
              <a:t>lung </a:t>
            </a:r>
            <a:r>
              <a:rPr lang="en-GB" sz="2400" smtClean="0"/>
              <a:t>cancer </a:t>
            </a:r>
            <a:r>
              <a:rPr lang="en-GB" sz="2400" smtClean="0"/>
              <a:t>median pathway </a:t>
            </a:r>
            <a:r>
              <a:rPr lang="en-GB" sz="2400" dirty="0" smtClean="0"/>
              <a:t>from referral to treatment: 2013-2015</a:t>
            </a:r>
            <a:r>
              <a:rPr lang="en-GB" sz="2400" dirty="0" smtClean="0">
                <a:solidFill>
                  <a:schemeClr val="accent5"/>
                </a:solidFill>
              </a:rPr>
              <a:t/>
            </a:r>
            <a:br>
              <a:rPr lang="en-GB" sz="2400" dirty="0" smtClean="0">
                <a:solidFill>
                  <a:schemeClr val="accent5"/>
                </a:solidFill>
              </a:rPr>
            </a:br>
            <a:endParaRPr lang="en-GB" sz="2400" dirty="0">
              <a:solidFill>
                <a:schemeClr val="accent5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821"/>
            <a:ext cx="1368152" cy="84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8" y="2060848"/>
            <a:ext cx="7344815" cy="504825"/>
          </a:xfrm>
        </p:spPr>
        <p:txBody>
          <a:bodyPr>
            <a:normAutofit fontScale="70000" lnSpcReduction="20000"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This</a:t>
            </a:r>
            <a:r>
              <a:rPr lang="en-GB" sz="2000" dirty="0" smtClean="0">
                <a:solidFill>
                  <a:srgbClr val="000000"/>
                </a:solidFill>
              </a:rPr>
              <a:t> work was carried out in partnership between the </a:t>
            </a:r>
            <a:r>
              <a:rPr lang="en-GB" sz="2000" dirty="0">
                <a:solidFill>
                  <a:srgbClr val="000000"/>
                </a:solidFill>
              </a:rPr>
              <a:t>Transforming Cancer Services Team </a:t>
            </a:r>
            <a:r>
              <a:rPr lang="en-GB" sz="2000" dirty="0" smtClean="0">
                <a:solidFill>
                  <a:srgbClr val="000000"/>
                </a:solidFill>
              </a:rPr>
              <a:t>for London (TCST</a:t>
            </a:r>
            <a:r>
              <a:rPr lang="en-GB" sz="2000" dirty="0">
                <a:solidFill>
                  <a:srgbClr val="000000"/>
                </a:solidFill>
              </a:rPr>
              <a:t>) and PHE’s National Cancer Registry and Analysis Service (NCRAS) </a:t>
            </a:r>
          </a:p>
        </p:txBody>
      </p:sp>
    </p:spTree>
    <p:extLst>
      <p:ext uri="{BB962C8B-B14F-4D97-AF65-F5344CB8AC3E}">
        <p14:creationId xmlns:p14="http://schemas.microsoft.com/office/powerpoint/2010/main" val="595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Colorectal, Lung and Prostate Pathways from Referral to Treatment for England and London (2015) 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55174"/>
              </p:ext>
            </p:extLst>
          </p:nvPr>
        </p:nvGraphicFramePr>
        <p:xfrm>
          <a:off x="251520" y="1412776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38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Stage at 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Distribution of Stage at Diagnosis for Lung Cancer, England </a:t>
            </a:r>
            <a:r>
              <a:rPr lang="en-GB" sz="2500" dirty="0">
                <a:solidFill>
                  <a:srgbClr val="000000"/>
                </a:solidFill>
              </a:rPr>
              <a:t>and London </a:t>
            </a:r>
            <a:r>
              <a:rPr lang="en-GB" sz="2500" dirty="0" smtClean="0">
                <a:solidFill>
                  <a:srgbClr val="000000"/>
                </a:solidFill>
              </a:rPr>
              <a:t>(2013-2015)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31799"/>
              </p:ext>
            </p:extLst>
          </p:nvPr>
        </p:nvGraphicFramePr>
        <p:xfrm>
          <a:off x="107504" y="1268760"/>
          <a:ext cx="8928992" cy="5479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92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Lung </a:t>
            </a:r>
            <a:r>
              <a:rPr lang="en-GB" sz="2500" dirty="0" smtClean="0">
                <a:solidFill>
                  <a:schemeClr val="accent5"/>
                </a:solidFill>
              </a:rPr>
              <a:t>Tumour </a:t>
            </a:r>
            <a:r>
              <a:rPr lang="en-GB" sz="2500" dirty="0">
                <a:solidFill>
                  <a:schemeClr val="accent5"/>
                </a:solidFill>
              </a:rPr>
              <a:t>Counts by </a:t>
            </a:r>
            <a:r>
              <a:rPr lang="en-GB" sz="2500" dirty="0" smtClean="0">
                <a:solidFill>
                  <a:schemeClr val="accent5"/>
                </a:solidFill>
              </a:rPr>
              <a:t>Stage </a:t>
            </a:r>
            <a:r>
              <a:rPr lang="en-GB" sz="2500" dirty="0">
                <a:solidFill>
                  <a:schemeClr val="accent5"/>
                </a:solidFill>
              </a:rPr>
              <a:t>at Diagnosis, London (2013-2015)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462314"/>
              </p:ext>
            </p:extLst>
          </p:nvPr>
        </p:nvGraphicFramePr>
        <p:xfrm>
          <a:off x="179512" y="1196752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14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Lung Cancer Pathway from Referral to Treatment by Stage at Diagnosis, London and England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157332"/>
              </p:ext>
            </p:extLst>
          </p:nvPr>
        </p:nvGraphicFramePr>
        <p:xfrm>
          <a:off x="179512" y="1268760"/>
          <a:ext cx="88569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53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Age at 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9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Distribution of </a:t>
            </a:r>
            <a:r>
              <a:rPr lang="en-GB" sz="2500" dirty="0" smtClean="0">
                <a:solidFill>
                  <a:srgbClr val="000000"/>
                </a:solidFill>
              </a:rPr>
              <a:t>Age at </a:t>
            </a:r>
            <a:r>
              <a:rPr lang="en-GB" sz="2500" dirty="0">
                <a:solidFill>
                  <a:srgbClr val="000000"/>
                </a:solidFill>
              </a:rPr>
              <a:t>Diagnosis for Lung Cancer, England and London (2013-2015)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36028"/>
              </p:ext>
            </p:extLst>
          </p:nvPr>
        </p:nvGraphicFramePr>
        <p:xfrm>
          <a:off x="107504" y="1196752"/>
          <a:ext cx="8856984" cy="555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06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Lung Tumour </a:t>
            </a:r>
            <a:r>
              <a:rPr lang="en-GB" sz="2500" dirty="0">
                <a:solidFill>
                  <a:schemeClr val="accent5"/>
                </a:solidFill>
              </a:rPr>
              <a:t>C</a:t>
            </a:r>
            <a:r>
              <a:rPr lang="en-GB" sz="2500" dirty="0" smtClean="0">
                <a:solidFill>
                  <a:schemeClr val="accent5"/>
                </a:solidFill>
              </a:rPr>
              <a:t>ounts by Age at Diagnosis, London (2013-2015)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02724"/>
              </p:ext>
            </p:extLst>
          </p:nvPr>
        </p:nvGraphicFramePr>
        <p:xfrm>
          <a:off x="107504" y="1124744"/>
          <a:ext cx="8928992" cy="555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3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Lung Cancer Pathway from Referral to Treatment</a:t>
            </a:r>
            <a:r>
              <a:rPr lang="en-GB" sz="2500" dirty="0" smtClean="0">
                <a:solidFill>
                  <a:srgbClr val="000000"/>
                </a:solidFill>
              </a:rPr>
              <a:t> by Age at Diagnosis, </a:t>
            </a:r>
            <a:r>
              <a:rPr lang="en-GB" sz="2500" dirty="0">
                <a:solidFill>
                  <a:srgbClr val="000000"/>
                </a:solidFill>
              </a:rPr>
              <a:t>England and </a:t>
            </a:r>
            <a:r>
              <a:rPr lang="en-GB" sz="2500" dirty="0" smtClean="0">
                <a:solidFill>
                  <a:srgbClr val="000000"/>
                </a:solidFill>
              </a:rPr>
              <a:t>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624111"/>
              </p:ext>
            </p:extLst>
          </p:nvPr>
        </p:nvGraphicFramePr>
        <p:xfrm>
          <a:off x="107505" y="1556792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4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Ethnicity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6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Distribution of </a:t>
            </a:r>
            <a:r>
              <a:rPr lang="en-GB" sz="2500" dirty="0" smtClean="0">
                <a:solidFill>
                  <a:srgbClr val="000000"/>
                </a:solidFill>
              </a:rPr>
              <a:t>Ethnicity for </a:t>
            </a:r>
            <a:r>
              <a:rPr lang="en-GB" sz="2500" dirty="0">
                <a:solidFill>
                  <a:srgbClr val="000000"/>
                </a:solidFill>
              </a:rPr>
              <a:t>Lung </a:t>
            </a:r>
            <a:r>
              <a:rPr lang="en-GB" sz="2500" dirty="0" smtClean="0">
                <a:solidFill>
                  <a:srgbClr val="000000"/>
                </a:solidFill>
              </a:rPr>
              <a:t>Cancer Patients, </a:t>
            </a:r>
            <a:r>
              <a:rPr lang="en-GB" sz="2500" dirty="0">
                <a:solidFill>
                  <a:srgbClr val="000000"/>
                </a:solidFill>
              </a:rPr>
              <a:t>England and London (2013-2015)</a:t>
            </a:r>
            <a:endParaRPr lang="en-GB" sz="2500" b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301221"/>
              </p:ext>
            </p:extLst>
          </p:nvPr>
        </p:nvGraphicFramePr>
        <p:xfrm>
          <a:off x="179512" y="980728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1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Lung Tumour Counts by </a:t>
            </a:r>
            <a:r>
              <a:rPr lang="en-GB" sz="2500" dirty="0" smtClean="0">
                <a:solidFill>
                  <a:schemeClr val="accent5"/>
                </a:solidFill>
              </a:rPr>
              <a:t>Ethnicity </a:t>
            </a:r>
            <a:r>
              <a:rPr lang="en-GB" sz="2500" dirty="0">
                <a:solidFill>
                  <a:schemeClr val="accent5"/>
                </a:solidFill>
              </a:rPr>
              <a:t>at Diagnosis, London (2013-2015)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592960"/>
              </p:ext>
            </p:extLst>
          </p:nvPr>
        </p:nvGraphicFramePr>
        <p:xfrm>
          <a:off x="251520" y="1196752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0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Lung Cancer Pathway from Referral to Treatment</a:t>
            </a:r>
            <a:r>
              <a:rPr lang="en-GB" sz="2500" b="1" dirty="0" smtClean="0">
                <a:solidFill>
                  <a:srgbClr val="000000"/>
                </a:solidFill>
              </a:rPr>
              <a:t> by Ethnicity, England and London (2015)</a:t>
            </a:r>
            <a:endParaRPr lang="en-GB" sz="25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316556"/>
              </p:ext>
            </p:extLst>
          </p:nvPr>
        </p:nvGraphicFramePr>
        <p:xfrm>
          <a:off x="179512" y="1268760"/>
          <a:ext cx="8640960" cy="547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67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</a:t>
            </a:r>
            <a:r>
              <a:rPr lang="en-GB" dirty="0"/>
              <a:t>Income Domain Deprivation Quintile</a:t>
            </a:r>
          </a:p>
        </p:txBody>
      </p:sp>
    </p:spTree>
    <p:extLst>
      <p:ext uri="{BB962C8B-B14F-4D97-AF65-F5344CB8AC3E}">
        <p14:creationId xmlns:p14="http://schemas.microsoft.com/office/powerpoint/2010/main" val="302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Distribution of </a:t>
            </a:r>
            <a:r>
              <a:rPr lang="en-GB" sz="2500" dirty="0" smtClean="0">
                <a:solidFill>
                  <a:srgbClr val="000000"/>
                </a:solidFill>
              </a:rPr>
              <a:t>Income Domain Quintile for </a:t>
            </a:r>
            <a:r>
              <a:rPr lang="en-GB" sz="2500" dirty="0">
                <a:solidFill>
                  <a:srgbClr val="000000"/>
                </a:solidFill>
              </a:rPr>
              <a:t>Lung Cancer, England and London (2013-2015)</a:t>
            </a:r>
            <a:endParaRPr lang="en-GB" sz="25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644053"/>
              </p:ext>
            </p:extLst>
          </p:nvPr>
        </p:nvGraphicFramePr>
        <p:xfrm>
          <a:off x="179512" y="1052736"/>
          <a:ext cx="8784976" cy="566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81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Lung Cancer Patient Counts by Income Domain Quintile, 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700718"/>
              </p:ext>
            </p:extLst>
          </p:nvPr>
        </p:nvGraphicFramePr>
        <p:xfrm>
          <a:off x="107504" y="1124744"/>
          <a:ext cx="8784976" cy="562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41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Lung Cancer Pathway from Referral to Treatment</a:t>
            </a:r>
            <a:r>
              <a:rPr lang="en-GB" sz="2500" b="1" dirty="0" smtClean="0">
                <a:solidFill>
                  <a:srgbClr val="000000"/>
                </a:solidFill>
              </a:rPr>
              <a:t> by income domain quintile, England and London (2015)</a:t>
            </a:r>
            <a:endParaRPr lang="en-GB" sz="25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522372"/>
              </p:ext>
            </p:extLst>
          </p:nvPr>
        </p:nvGraphicFramePr>
        <p:xfrm>
          <a:off x="179512" y="1556792"/>
          <a:ext cx="8640960" cy="504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74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Resident CCG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27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Lung Tumour </a:t>
            </a:r>
            <a:r>
              <a:rPr lang="en-GB" sz="2500" dirty="0">
                <a:solidFill>
                  <a:srgbClr val="000000"/>
                </a:solidFill>
              </a:rPr>
              <a:t>C</a:t>
            </a:r>
            <a:r>
              <a:rPr lang="en-GB" sz="2500" dirty="0" smtClean="0">
                <a:solidFill>
                  <a:srgbClr val="000000"/>
                </a:solidFill>
              </a:rPr>
              <a:t>ounts by  Resident CCG and STP, 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934135"/>
              </p:ext>
            </p:extLst>
          </p:nvPr>
        </p:nvGraphicFramePr>
        <p:xfrm>
          <a:off x="107504" y="980728"/>
          <a:ext cx="885698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3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Resident CCG and STP, 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035978"/>
              </p:ext>
            </p:extLst>
          </p:nvPr>
        </p:nvGraphicFramePr>
        <p:xfrm>
          <a:off x="107504" y="980728"/>
          <a:ext cx="885698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43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2350" cy="5544617"/>
          </a:xfrm>
        </p:spPr>
        <p:txBody>
          <a:bodyPr>
            <a:noAutofit/>
          </a:bodyPr>
          <a:lstStyle/>
          <a:p>
            <a:r>
              <a:rPr lang="en-GB" sz="1600" b="1" u="sng" dirty="0">
                <a:solidFill>
                  <a:srgbClr val="000000"/>
                </a:solidFill>
              </a:rPr>
              <a:t>Aim</a:t>
            </a:r>
          </a:p>
          <a:p>
            <a:r>
              <a:rPr lang="en-GB" sz="1600" dirty="0">
                <a:solidFill>
                  <a:srgbClr val="000000"/>
                </a:solidFill>
              </a:rPr>
              <a:t>T</a:t>
            </a:r>
            <a:r>
              <a:rPr lang="en-GB" sz="1600" dirty="0" smtClean="0">
                <a:solidFill>
                  <a:srgbClr val="000000"/>
                </a:solidFill>
              </a:rPr>
              <a:t>o assess </a:t>
            </a:r>
            <a:r>
              <a:rPr lang="en-GB" sz="1600" dirty="0">
                <a:solidFill>
                  <a:srgbClr val="000000"/>
                </a:solidFill>
              </a:rPr>
              <a:t>the typical pathway for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 in London in the aim to understand the pathway better as this is a pathway that is challenged in terms of meeting the 62 day standard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endParaRPr lang="en-GB" sz="1600" b="1" u="sng" dirty="0">
              <a:solidFill>
                <a:srgbClr val="000000"/>
              </a:solidFill>
            </a:endParaRPr>
          </a:p>
          <a:p>
            <a:r>
              <a:rPr lang="en-GB" sz="1600" b="1" u="sng" dirty="0">
                <a:solidFill>
                  <a:srgbClr val="000000"/>
                </a:solidFill>
              </a:rPr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To measure </a:t>
            </a:r>
            <a:r>
              <a:rPr lang="en-GB" sz="1600" dirty="0">
                <a:solidFill>
                  <a:srgbClr val="000000"/>
                </a:solidFill>
              </a:rPr>
              <a:t>the typical time taken in the different stages of </a:t>
            </a:r>
            <a:r>
              <a:rPr lang="en-GB" sz="1600" dirty="0" smtClean="0">
                <a:solidFill>
                  <a:srgbClr val="000000"/>
                </a:solidFill>
              </a:rPr>
              <a:t>the lung cancer pathway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To assess the typical pathway for London segmented by </a:t>
            </a:r>
            <a:r>
              <a:rPr lang="en-GB" sz="1600" dirty="0" smtClean="0">
                <a:solidFill>
                  <a:srgbClr val="000000"/>
                </a:solidFill>
              </a:rPr>
              <a:t>various demographics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b="1" u="sng" dirty="0">
                <a:solidFill>
                  <a:srgbClr val="000000"/>
                </a:solidFill>
              </a:rPr>
              <a:t>Method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Confirmed lung cancer cases resident in London and West Essex diagnosed 2013-2015 were selected as the cohort population. This includes all referral routes.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Cancer registry data, including data recorded on the National Cancer Waits Database (CWT), Hospital Episodes Statistics (HES), and trust submitted pathology reports and MDT dates, was used in this analysis.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The absolute median time taken between the different intervals in the pathway were calculated segmented by various demographics.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Cases identified through death certificate only were not included in this analysis. </a:t>
            </a:r>
          </a:p>
        </p:txBody>
      </p:sp>
    </p:spTree>
    <p:extLst>
      <p:ext uri="{BB962C8B-B14F-4D97-AF65-F5344CB8AC3E}">
        <p14:creationId xmlns:p14="http://schemas.microsoft.com/office/powerpoint/2010/main" val="28781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CCG and year of diagnosis (North Central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965625"/>
              </p:ext>
            </p:extLst>
          </p:nvPr>
        </p:nvGraphicFramePr>
        <p:xfrm>
          <a:off x="179512" y="1052736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31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(North East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904275"/>
              </p:ext>
            </p:extLst>
          </p:nvPr>
        </p:nvGraphicFramePr>
        <p:xfrm>
          <a:off x="251520" y="980728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63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CCG and year of diagnosis (North West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425944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85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CCG and year of diagnosis (South East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12512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7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CCG and year of diagnosis (South West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729269"/>
              </p:ext>
            </p:extLst>
          </p:nvPr>
        </p:nvGraphicFramePr>
        <p:xfrm>
          <a:off x="179512" y="1052736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89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CCG and year of diagnosis (West Essex)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79637"/>
              </p:ext>
            </p:extLst>
          </p:nvPr>
        </p:nvGraphicFramePr>
        <p:xfrm>
          <a:off x="251520" y="908720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18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Diagnosis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srgbClr val="000000"/>
                </a:solidFill>
              </a:rPr>
              <a:t>Pathway by Diagnosis Trust and STP, London (2015)</a:t>
            </a:r>
            <a:endParaRPr lang="en-GB" sz="25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281475"/>
              </p:ext>
            </p:extLst>
          </p:nvPr>
        </p:nvGraphicFramePr>
        <p:xfrm>
          <a:off x="107504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2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Diagnosis Trust and Year of Diagnosis (North Central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432237"/>
              </p:ext>
            </p:extLst>
          </p:nvPr>
        </p:nvGraphicFramePr>
        <p:xfrm>
          <a:off x="107504" y="980728"/>
          <a:ext cx="885698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8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rgbClr val="000000"/>
                </a:solidFill>
              </a:rPr>
              <a:t>Diagnosis (North East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935638"/>
              </p:ext>
            </p:extLst>
          </p:nvPr>
        </p:nvGraphicFramePr>
        <p:xfrm>
          <a:off x="251520" y="1052736"/>
          <a:ext cx="8496943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15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251520" y="836712"/>
            <a:ext cx="8642350" cy="432047"/>
          </a:xfrm>
        </p:spPr>
        <p:txBody>
          <a:bodyPr>
            <a:no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</a:rPr>
              <a:t>Pathway is presented by the median time taken between the following: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Referral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First seen in secondary care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Diagnosis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MDT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Treatment start date</a:t>
            </a:r>
          </a:p>
          <a:p>
            <a:pPr>
              <a:buFontTx/>
              <a:buChar char="-"/>
            </a:pPr>
            <a:endParaRPr lang="en-GB" sz="1400" dirty="0" smtClean="0">
              <a:solidFill>
                <a:srgbClr val="000000"/>
              </a:solidFill>
            </a:endParaRPr>
          </a:p>
          <a:p>
            <a:r>
              <a:rPr lang="en-GB" sz="1400" b="1" dirty="0" smtClean="0">
                <a:solidFill>
                  <a:srgbClr val="000000"/>
                </a:solidFill>
              </a:rPr>
              <a:t>Pathway is segmented by the following demographics: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Year of diagnosis (2013-2015)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Sex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Stage at diagnosis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Age at diagnosis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Income domain quintile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Ethnicity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Resident CCG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Diagnosis trust</a:t>
            </a:r>
          </a:p>
          <a:p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rgbClr val="000000"/>
                </a:solidFill>
              </a:rPr>
              <a:t>Diagnosis (North West London)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729793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(South East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833007"/>
              </p:ext>
            </p:extLst>
          </p:nvPr>
        </p:nvGraphicFramePr>
        <p:xfrm>
          <a:off x="251520" y="980728"/>
          <a:ext cx="871296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61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(South West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2710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73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rgbClr val="000000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rgbClr val="000000"/>
                </a:solidFill>
              </a:rPr>
              <a:t>Diagnosis (</a:t>
            </a:r>
            <a:r>
              <a:rPr lang="en-GB" sz="2500" dirty="0">
                <a:solidFill>
                  <a:srgbClr val="000000"/>
                </a:solidFill>
              </a:rPr>
              <a:t>West </a:t>
            </a:r>
            <a:r>
              <a:rPr lang="en-GB" sz="2500" dirty="0" smtClean="0">
                <a:solidFill>
                  <a:srgbClr val="000000"/>
                </a:solidFill>
              </a:rPr>
              <a:t>Essex)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31979"/>
              </p:ext>
            </p:extLst>
          </p:nvPr>
        </p:nvGraphicFramePr>
        <p:xfrm>
          <a:off x="251520" y="1052736"/>
          <a:ext cx="8712968" cy="553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95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2350" cy="5544617"/>
          </a:xfrm>
        </p:spPr>
        <p:txBody>
          <a:bodyPr>
            <a:no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It was found that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 had the </a:t>
            </a:r>
            <a:r>
              <a:rPr lang="en-GB" sz="1600" dirty="0" smtClean="0">
                <a:solidFill>
                  <a:srgbClr val="000000"/>
                </a:solidFill>
              </a:rPr>
              <a:t>shortest </a:t>
            </a:r>
            <a:r>
              <a:rPr lang="en-GB" sz="1600" dirty="0">
                <a:solidFill>
                  <a:srgbClr val="000000"/>
                </a:solidFill>
              </a:rPr>
              <a:t>pathway for England and London when compared to pathways for </a:t>
            </a:r>
            <a:r>
              <a:rPr lang="en-GB" sz="1600" dirty="0" smtClean="0">
                <a:solidFill>
                  <a:srgbClr val="000000"/>
                </a:solidFill>
              </a:rPr>
              <a:t>colorectal </a:t>
            </a:r>
            <a:r>
              <a:rPr lang="en-GB" sz="1600" dirty="0">
                <a:solidFill>
                  <a:srgbClr val="000000"/>
                </a:solidFill>
              </a:rPr>
              <a:t>and prostate pathways for the same regions.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Although median pathway time remains consistent 2013-2015 in London, there are variations at a CCG level.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For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cancer, stage 1 has the longest pathway, and stage 4 has the shortest pathway for England and London.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For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cancer, shorter pathways are associated with older </a:t>
            </a:r>
            <a:r>
              <a:rPr lang="en-GB" sz="1600" dirty="0" smtClean="0">
                <a:solidFill>
                  <a:srgbClr val="000000"/>
                </a:solidFill>
              </a:rPr>
              <a:t>people. </a:t>
            </a:r>
            <a:r>
              <a:rPr lang="en-GB" sz="1600" dirty="0">
                <a:solidFill>
                  <a:srgbClr val="000000"/>
                </a:solidFill>
              </a:rPr>
              <a:t>For both England and London those 90 years or older had the shortest pathway.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For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cancer, the pathway length was found to be consistent for all income domain quintiles for both England and London.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In 2015, those of  Asian ethnicity were found to have the longest pathways for colorectal cancer in England and London.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In 2015, there is a wide variation in pathway length by resident CCG for </a:t>
            </a:r>
            <a:r>
              <a:rPr lang="en-GB" sz="1600" dirty="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cancer. </a:t>
            </a:r>
            <a:r>
              <a:rPr lang="en-GB" sz="1600" dirty="0" smtClean="0">
                <a:solidFill>
                  <a:srgbClr val="000000"/>
                </a:solidFill>
              </a:rPr>
              <a:t>Hillingdon was </a:t>
            </a:r>
            <a:r>
              <a:rPr lang="en-GB" sz="1600" dirty="0">
                <a:solidFill>
                  <a:srgbClr val="000000"/>
                </a:solidFill>
              </a:rPr>
              <a:t>found to have the shortest pathway, whilst </a:t>
            </a:r>
            <a:r>
              <a:rPr lang="en-GB" sz="1600" dirty="0" smtClean="0">
                <a:solidFill>
                  <a:srgbClr val="000000"/>
                </a:solidFill>
              </a:rPr>
              <a:t>Harrow has </a:t>
            </a:r>
            <a:r>
              <a:rPr lang="en-GB" sz="1600" dirty="0">
                <a:solidFill>
                  <a:srgbClr val="000000"/>
                </a:solidFill>
              </a:rPr>
              <a:t>the longest pathway.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For </a:t>
            </a:r>
            <a:r>
              <a:rPr lang="en-GB" sz="1600" smtClean="0">
                <a:solidFill>
                  <a:srgbClr val="000000"/>
                </a:solidFill>
              </a:rPr>
              <a:t>lung </a:t>
            </a:r>
            <a:r>
              <a:rPr lang="en-GB" sz="1600" dirty="0">
                <a:solidFill>
                  <a:srgbClr val="000000"/>
                </a:solidFill>
              </a:rPr>
              <a:t>cancer, there is wide variation in pathway length when reviewed by diagnosis trust.</a:t>
            </a:r>
          </a:p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Data Completeness by </a:t>
            </a:r>
            <a:r>
              <a:rPr lang="en-GB" dirty="0" smtClean="0"/>
              <a:t>Year (London)</a:t>
            </a:r>
            <a:endParaRPr lang="en-GB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11308"/>
              </p:ext>
            </p:extLst>
          </p:nvPr>
        </p:nvGraphicFramePr>
        <p:xfrm>
          <a:off x="251519" y="692696"/>
          <a:ext cx="8568952" cy="54726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8303"/>
                <a:gridCol w="1642383"/>
                <a:gridCol w="999711"/>
                <a:gridCol w="999711"/>
                <a:gridCol w="999711"/>
                <a:gridCol w="999711"/>
                <a:gridCol w="999711"/>
                <a:gridCol w="999711"/>
              </a:tblGrid>
              <a:tr h="313716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Variable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Sources used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2013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2014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2015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31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1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05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Total tumours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4,228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4,228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4,172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005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Death Certificate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Only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2.25</a:t>
                      </a:r>
                      <a:endParaRPr lang="en-GB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1.32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6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Referral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2,039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48.25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2,001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47.33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2,088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50.05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286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First seen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Cancer Waiting Times database</a:t>
                      </a:r>
                      <a:endParaRPr lang="en-GB" sz="1200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1,957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46.29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1,938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45.84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2,092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50.14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005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Diagnosis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Derived from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data*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4,228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4,228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4,172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941149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MDT 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database, Cancer Care Plan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2,764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65.37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2,957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69.94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2,988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71.62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2286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Treatment start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2,872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67.93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2,803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66.30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2,910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69.75</a:t>
                      </a:r>
                      <a:endParaRPr lang="en-GB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6316" y="6309320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0000"/>
                </a:solidFill>
              </a:rPr>
              <a:t>*The cancer registry derive the diagnosis date from the following events in order of prioritisation:  first histological/cytological confirmation of the malignancy, the first admission to hospital because of the malignancy, and when a patient is evaluated in out patient clinic.</a:t>
            </a:r>
          </a:p>
        </p:txBody>
      </p:sp>
    </p:spTree>
    <p:extLst>
      <p:ext uri="{BB962C8B-B14F-4D97-AF65-F5344CB8AC3E}">
        <p14:creationId xmlns:p14="http://schemas.microsoft.com/office/powerpoint/2010/main" val="9852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332" y="6583918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 smtClean="0">
                <a:solidFill>
                  <a:srgbClr val="FF0000"/>
                </a:solidFill>
              </a:rPr>
              <a:t>FOR INTERNAL DISTRIBUTION ONLY</a:t>
            </a:r>
            <a:endParaRPr lang="en-GB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England and London Lung Tumour Counts </a:t>
            </a:r>
            <a:br>
              <a:rPr lang="en-GB" sz="2800" dirty="0" smtClean="0">
                <a:solidFill>
                  <a:schemeClr val="accent5"/>
                </a:solidFill>
              </a:rPr>
            </a:br>
            <a:r>
              <a:rPr lang="en-GB" sz="2800" dirty="0" smtClean="0">
                <a:solidFill>
                  <a:schemeClr val="accent5"/>
                </a:solidFill>
              </a:rPr>
              <a:t>(2013-2015) </a:t>
            </a:r>
            <a:endParaRPr lang="en-GB" sz="28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253353"/>
              </p:ext>
            </p:extLst>
          </p:nvPr>
        </p:nvGraphicFramePr>
        <p:xfrm>
          <a:off x="251520" y="1196752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Lung Cancer Pathway from Referral to </a:t>
            </a:r>
            <a:r>
              <a:rPr lang="en-GB" sz="2500" dirty="0">
                <a:solidFill>
                  <a:schemeClr val="accent5"/>
                </a:solidFill>
              </a:rPr>
              <a:t>Treatment for England and London </a:t>
            </a:r>
            <a:r>
              <a:rPr lang="en-GB" sz="2500" dirty="0" smtClean="0">
                <a:solidFill>
                  <a:schemeClr val="accent5"/>
                </a:solidFill>
              </a:rPr>
              <a:t>(2013-2015) 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072549"/>
              </p:ext>
            </p:extLst>
          </p:nvPr>
        </p:nvGraphicFramePr>
        <p:xfrm>
          <a:off x="251520" y="1124744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10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Lung Cancer Pathway from Referral to </a:t>
            </a:r>
            <a:r>
              <a:rPr lang="en-GB" sz="2500" dirty="0">
                <a:solidFill>
                  <a:schemeClr val="accent5"/>
                </a:solidFill>
              </a:rPr>
              <a:t>Treatment for England and London </a:t>
            </a:r>
            <a:r>
              <a:rPr lang="en-GB" sz="2500" dirty="0" smtClean="0">
                <a:solidFill>
                  <a:schemeClr val="accent5"/>
                </a:solidFill>
              </a:rPr>
              <a:t>by Sex (2013-2015) 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245868"/>
              </p:ext>
            </p:extLst>
          </p:nvPr>
        </p:nvGraphicFramePr>
        <p:xfrm>
          <a:off x="179512" y="1124744"/>
          <a:ext cx="8784976" cy="560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5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lp theme">
  <a:themeElements>
    <a:clrScheme name="London Health Partnership">
      <a:dk1>
        <a:srgbClr val="0072C6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hlp theme</Template>
  <TotalTime>5791</TotalTime>
  <Words>1196</Words>
  <Application>Microsoft Office PowerPoint</Application>
  <PresentationFormat>On-screen Show (4:3)</PresentationFormat>
  <Paragraphs>224</Paragraphs>
  <Slides>44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hlp theme</vt:lpstr>
      <vt:lpstr>Custom Design</vt:lpstr>
      <vt:lpstr>Segmented analysis of the lung cancer median pathway from referral to treatment: 2013-2015 </vt:lpstr>
      <vt:lpstr>PowerPoint Presentation</vt:lpstr>
      <vt:lpstr>Overview</vt:lpstr>
      <vt:lpstr>Overview</vt:lpstr>
      <vt:lpstr>Variable Data Completeness by Year (London)</vt:lpstr>
      <vt:lpstr>PowerPoint Presentation</vt:lpstr>
      <vt:lpstr>England and London Lung Tumour Counts  (2013-2015) </vt:lpstr>
      <vt:lpstr>Lung Cancer Pathway from Referral to Treatment for England and London (2013-2015) </vt:lpstr>
      <vt:lpstr>Lung Cancer Pathway from Referral to Treatment for England and London by Sex (2013-2015) </vt:lpstr>
      <vt:lpstr>Colorectal, Lung and Prostate Pathways from Referral to Treatment for England and London (2015) </vt:lpstr>
      <vt:lpstr>PowerPoint Presentation</vt:lpstr>
      <vt:lpstr>Distribution of Stage at Diagnosis for Lung Cancer, England and London (2013-2015)</vt:lpstr>
      <vt:lpstr>Lung Tumour Counts by Stage at Diagnosis, London (2013-2015)</vt:lpstr>
      <vt:lpstr>Lung Cancer Pathway from Referral to Treatment by Stage at Diagnosis, London and England (2015)</vt:lpstr>
      <vt:lpstr>PowerPoint Presentation</vt:lpstr>
      <vt:lpstr>Distribution of Age at Diagnosis for Lung Cancer, England and London (2013-2015)</vt:lpstr>
      <vt:lpstr>Lung Tumour Counts by Age at Diagnosis, London (2013-2015)</vt:lpstr>
      <vt:lpstr>Lung Cancer Pathway from Referral to Treatment by Age at Diagnosis, England and London (2015)</vt:lpstr>
      <vt:lpstr>PowerPoint Presentation</vt:lpstr>
      <vt:lpstr>Distribution of Ethnicity for Lung Cancer Patients, England and London (2013-2015)</vt:lpstr>
      <vt:lpstr>Lung Tumour Counts by Ethnicity at Diagnosis, London (2013-2015)</vt:lpstr>
      <vt:lpstr>Lung Cancer Pathway from Referral to Treatment by Ethnicity, England and London (2015)</vt:lpstr>
      <vt:lpstr>PowerPoint Presentation</vt:lpstr>
      <vt:lpstr>Distribution of Income Domain Quintile for Lung Cancer, England and London (2013-2015)</vt:lpstr>
      <vt:lpstr>Lung Cancer Patient Counts by Income Domain Quintile, London (2015)</vt:lpstr>
      <vt:lpstr>Lung Cancer Pathway from Referral to Treatment by income domain quintile, England and London (2015)</vt:lpstr>
      <vt:lpstr>PowerPoint Presentation</vt:lpstr>
      <vt:lpstr>Lung Tumour Counts by  Resident CCG and STP, London (2015)</vt:lpstr>
      <vt:lpstr>Pathway by Resident CCG and STP, London (2015)</vt:lpstr>
      <vt:lpstr>Pathway by CCG and year of diagnosis (North Central London)</vt:lpstr>
      <vt:lpstr>Pathway by CCG and year of diagnosis (North East London)</vt:lpstr>
      <vt:lpstr>Pathway by CCG and year of diagnosis (North West London)</vt:lpstr>
      <vt:lpstr>Pathway by CCG and year of diagnosis (South East London)</vt:lpstr>
      <vt:lpstr>Pathway by CCG and year of diagnosis (South West London)</vt:lpstr>
      <vt:lpstr>Pathway by CCG and year of diagnosis (West Essex)</vt:lpstr>
      <vt:lpstr>PowerPoint Presentation</vt:lpstr>
      <vt:lpstr>Pathway by Diagnosis Trust and STP, London (2015)</vt:lpstr>
      <vt:lpstr>Pathway by Diagnosis Trust and Year of Diagnosis (North Central London)</vt:lpstr>
      <vt:lpstr>Pathway by Diagnosis Trust and Year of Diagnosis (North East London)</vt:lpstr>
      <vt:lpstr>Pathway by Diagnosis Trust and Year of Diagnosis (North West London)</vt:lpstr>
      <vt:lpstr>Pathway by Diagnosis Trust and Year of Diagnosis (South East London)</vt:lpstr>
      <vt:lpstr>Pathway by Diagnosis Trust and Year of Diagnosis (South West London)</vt:lpstr>
      <vt:lpstr>Pathway by Diagnosis Trust and Year of Diagnosis (West Essex)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Pathway: 2015 update</dc:title>
  <dc:creator>Lucy Young</dc:creator>
  <cp:lastModifiedBy>Lucy Young</cp:lastModifiedBy>
  <cp:revision>170</cp:revision>
  <dcterms:created xsi:type="dcterms:W3CDTF">2017-07-06T13:57:08Z</dcterms:created>
  <dcterms:modified xsi:type="dcterms:W3CDTF">2018-03-23T13:12:31Z</dcterms:modified>
</cp:coreProperties>
</file>