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47"/>
  </p:notesMasterIdLst>
  <p:handoutMasterIdLst>
    <p:handoutMasterId r:id="rId48"/>
  </p:handoutMasterIdLst>
  <p:sldIdLst>
    <p:sldId id="514" r:id="rId3"/>
    <p:sldId id="816" r:id="rId4"/>
    <p:sldId id="898" r:id="rId5"/>
    <p:sldId id="933" r:id="rId6"/>
    <p:sldId id="826" r:id="rId7"/>
    <p:sldId id="917" r:id="rId8"/>
    <p:sldId id="876" r:id="rId9"/>
    <p:sldId id="905" r:id="rId10"/>
    <p:sldId id="924" r:id="rId11"/>
    <p:sldId id="931" r:id="rId12"/>
    <p:sldId id="925" r:id="rId13"/>
    <p:sldId id="922" r:id="rId14"/>
    <p:sldId id="932" r:id="rId15"/>
    <p:sldId id="926" r:id="rId16"/>
    <p:sldId id="929" r:id="rId17"/>
    <p:sldId id="928" r:id="rId18"/>
    <p:sldId id="930" r:id="rId19"/>
    <p:sldId id="923" r:id="rId20"/>
    <p:sldId id="934" r:id="rId21"/>
    <p:sldId id="927" r:id="rId22"/>
    <p:sldId id="935" r:id="rId23"/>
    <p:sldId id="943" r:id="rId24"/>
    <p:sldId id="860" r:id="rId25"/>
    <p:sldId id="944" r:id="rId26"/>
    <p:sldId id="901" r:id="rId27"/>
    <p:sldId id="936" r:id="rId28"/>
    <p:sldId id="937" r:id="rId29"/>
    <p:sldId id="909" r:id="rId30"/>
    <p:sldId id="940" r:id="rId31"/>
    <p:sldId id="941" r:id="rId32"/>
    <p:sldId id="945" r:id="rId33"/>
    <p:sldId id="903" r:id="rId34"/>
    <p:sldId id="946" r:id="rId35"/>
    <p:sldId id="902" r:id="rId36"/>
    <p:sldId id="920" r:id="rId37"/>
    <p:sldId id="948" r:id="rId38"/>
    <p:sldId id="949" r:id="rId39"/>
    <p:sldId id="911" r:id="rId40"/>
    <p:sldId id="912" r:id="rId41"/>
    <p:sldId id="947" r:id="rId42"/>
    <p:sldId id="913" r:id="rId43"/>
    <p:sldId id="914" r:id="rId44"/>
    <p:sldId id="942" r:id="rId45"/>
    <p:sldId id="950"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Shelly" initials="M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2486"/>
    <a:srgbClr val="376092"/>
    <a:srgbClr val="0072C6"/>
    <a:srgbClr val="95B3D7"/>
    <a:srgbClr val="DCE6F2"/>
    <a:srgbClr val="0091C9"/>
    <a:srgbClr val="33BBB1"/>
    <a:srgbClr val="4F81BD"/>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068" autoAdjust="0"/>
    <p:restoredTop sz="92542" autoAdjust="0"/>
  </p:normalViewPr>
  <p:slideViewPr>
    <p:cSldViewPr showGuides="1">
      <p:cViewPr>
        <p:scale>
          <a:sx n="80" d="100"/>
          <a:sy n="80" d="100"/>
        </p:scale>
        <p:origin x="-1470" y="-294"/>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907DA0B-9805-4A86-88B0-32E2CC9365E4}" type="datetimeFigureOut">
              <a:rPr lang="en-GB" smtClean="0"/>
              <a:t>18/12/2018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D3E47C2-F820-43F5-B0F5-7E83CD0ECB0B}" type="slidenum">
              <a:rPr lang="en-GB" smtClean="0"/>
              <a:t>‹#›</a:t>
            </a:fld>
            <a:endParaRPr lang="en-GB"/>
          </a:p>
        </p:txBody>
      </p:sp>
    </p:spTree>
    <p:extLst>
      <p:ext uri="{BB962C8B-B14F-4D97-AF65-F5344CB8AC3E}">
        <p14:creationId xmlns:p14="http://schemas.microsoft.com/office/powerpoint/2010/main" val="2670485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6506" tIns="48254" rIns="96506" bIns="48254" rtlCol="0"/>
          <a:lstStyle>
            <a:lvl1pPr algn="l">
              <a:defRPr sz="13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6506" tIns="48254" rIns="96506" bIns="48254" rtlCol="0"/>
          <a:lstStyle>
            <a:lvl1pPr algn="r">
              <a:defRPr sz="1300"/>
            </a:lvl1pPr>
          </a:lstStyle>
          <a:p>
            <a:fld id="{32B44091-A4D1-4654-AD67-10CC05CE485F}" type="datetimeFigureOut">
              <a:rPr lang="en-GB" smtClean="0"/>
              <a:t>18/12/2018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06" tIns="48254" rIns="96506" bIns="48254"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6506" tIns="48254" rIns="96506" bIns="482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6506" tIns="48254" rIns="96506" bIns="48254"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6506" tIns="48254" rIns="96506" bIns="48254" rtlCol="0" anchor="b"/>
          <a:lstStyle>
            <a:lvl1pPr algn="r">
              <a:defRPr sz="1300"/>
            </a:lvl1pPr>
          </a:lstStyle>
          <a:p>
            <a:fld id="{5EF00A87-77B9-4372-8F89-E17ACE83D287}" type="slidenum">
              <a:rPr lang="en-GB" smtClean="0"/>
              <a:t>‹#›</a:t>
            </a:fld>
            <a:endParaRPr lang="en-GB"/>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a:t>
            </a:fld>
            <a:endParaRPr lang="en-GB" dirty="0"/>
          </a:p>
        </p:txBody>
      </p:sp>
    </p:spTree>
    <p:extLst>
      <p:ext uri="{BB962C8B-B14F-4D97-AF65-F5344CB8AC3E}">
        <p14:creationId xmlns:p14="http://schemas.microsoft.com/office/powerpoint/2010/main" val="117399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35</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36</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37</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38</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39</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41</a:t>
            </a:fld>
            <a:endParaRPr lang="en-GB"/>
          </a:p>
        </p:txBody>
      </p:sp>
    </p:spTree>
    <p:extLst>
      <p:ext uri="{BB962C8B-B14F-4D97-AF65-F5344CB8AC3E}">
        <p14:creationId xmlns:p14="http://schemas.microsoft.com/office/powerpoint/2010/main" val="6567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42</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43</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44</a:t>
            </a:fld>
            <a:endParaRPr lang="en-GB"/>
          </a:p>
        </p:txBody>
      </p:sp>
    </p:spTree>
    <p:extLst>
      <p:ext uri="{BB962C8B-B14F-4D97-AF65-F5344CB8AC3E}">
        <p14:creationId xmlns:p14="http://schemas.microsoft.com/office/powerpoint/2010/main" val="305348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a:t>
            </a:fld>
            <a:endParaRPr lang="en-GB" dirty="0"/>
          </a:p>
        </p:txBody>
      </p:sp>
    </p:spTree>
    <p:extLst>
      <p:ext uri="{BB962C8B-B14F-4D97-AF65-F5344CB8AC3E}">
        <p14:creationId xmlns:p14="http://schemas.microsoft.com/office/powerpoint/2010/main" val="322712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5</a:t>
            </a:fld>
            <a:endParaRPr lang="en-GB"/>
          </a:p>
        </p:txBody>
      </p:sp>
    </p:spTree>
    <p:extLst>
      <p:ext uri="{BB962C8B-B14F-4D97-AF65-F5344CB8AC3E}">
        <p14:creationId xmlns:p14="http://schemas.microsoft.com/office/powerpoint/2010/main" val="65675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23</a:t>
            </a:fld>
            <a:endParaRPr lang="en-GB"/>
          </a:p>
        </p:txBody>
      </p:sp>
    </p:spTree>
    <p:extLst>
      <p:ext uri="{BB962C8B-B14F-4D97-AF65-F5344CB8AC3E}">
        <p14:creationId xmlns:p14="http://schemas.microsoft.com/office/powerpoint/2010/main" val="65675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26</a:t>
            </a:fld>
            <a:endParaRPr lang="en-GB"/>
          </a:p>
        </p:txBody>
      </p:sp>
    </p:spTree>
    <p:extLst>
      <p:ext uri="{BB962C8B-B14F-4D97-AF65-F5344CB8AC3E}">
        <p14:creationId xmlns:p14="http://schemas.microsoft.com/office/powerpoint/2010/main" val="193654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27</a:t>
            </a:fld>
            <a:endParaRPr lang="en-GB"/>
          </a:p>
        </p:txBody>
      </p:sp>
    </p:spTree>
    <p:extLst>
      <p:ext uri="{BB962C8B-B14F-4D97-AF65-F5344CB8AC3E}">
        <p14:creationId xmlns:p14="http://schemas.microsoft.com/office/powerpoint/2010/main" val="193654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KNOW THIS SLIDE IS TOO BUSY – THIS IS JUST FYI!!</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29</a:t>
            </a:fld>
            <a:endParaRPr lang="en-GB"/>
          </a:p>
        </p:txBody>
      </p:sp>
    </p:spTree>
    <p:extLst>
      <p:ext uri="{BB962C8B-B14F-4D97-AF65-F5344CB8AC3E}">
        <p14:creationId xmlns:p14="http://schemas.microsoft.com/office/powerpoint/2010/main" val="193654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32</a:t>
            </a:fld>
            <a:endParaRPr lang="en-GB"/>
          </a:p>
        </p:txBody>
      </p:sp>
    </p:spTree>
    <p:extLst>
      <p:ext uri="{BB962C8B-B14F-4D97-AF65-F5344CB8AC3E}">
        <p14:creationId xmlns:p14="http://schemas.microsoft.com/office/powerpoint/2010/main" val="65675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34</a:t>
            </a:fld>
            <a:endParaRPr lang="en-GB"/>
          </a:p>
        </p:txBody>
      </p:sp>
    </p:spTree>
    <p:extLst>
      <p:ext uri="{BB962C8B-B14F-4D97-AF65-F5344CB8AC3E}">
        <p14:creationId xmlns:p14="http://schemas.microsoft.com/office/powerpoint/2010/main" val="3053481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12"/>
            <a:ext cx="9144000" cy="4244455"/>
          </a:xfrm>
          <a:prstGeom prst="rect">
            <a:avLst/>
          </a:prstGeom>
        </p:spPr>
      </p:pic>
      <p:sp>
        <p:nvSpPr>
          <p:cNvPr id="6" name="Title 5"/>
          <p:cNvSpPr>
            <a:spLocks noGrp="1"/>
          </p:cNvSpPr>
          <p:nvPr>
            <p:ph type="title" hasCustomPrompt="1"/>
          </p:nvPr>
        </p:nvSpPr>
        <p:spPr>
          <a:xfrm>
            <a:off x="251520" y="1124744"/>
            <a:ext cx="8241688" cy="1008112"/>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2204864"/>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297"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E3248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732474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A25BA0"/>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078489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33BBB1"/>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2860845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3893"/>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003893"/>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789665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9"/>
            <a:ext cx="8642350"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252000" y="2276624"/>
            <a:ext cx="87852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4"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9562936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3921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2264266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99851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3408211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44802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154603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38910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a:defRPr>
                <a:solidFill>
                  <a:schemeClr val="bg1"/>
                </a:solidFill>
              </a:defRPr>
            </a:lvl1pPr>
          </a:lstStyle>
          <a:p>
            <a:r>
              <a:rPr lang="en-US" smtClean="0"/>
              <a:t>Click to edit Master title style</a:t>
            </a:r>
            <a:endParaRPr lang="en-GB" dirty="0"/>
          </a:p>
        </p:txBody>
      </p:sp>
      <p:sp>
        <p:nvSpPr>
          <p:cNvPr id="10" name="Text Placeholder 9"/>
          <p:cNvSpPr>
            <a:spLocks noGrp="1"/>
          </p:cNvSpPr>
          <p:nvPr>
            <p:ph type="body" sz="quarter" idx="11"/>
          </p:nvPr>
        </p:nvSpPr>
        <p:spPr>
          <a:xfrm>
            <a:off x="250825" y="1341438"/>
            <a:ext cx="424973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4643438" y="1341438"/>
            <a:ext cx="424973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05905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532545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4"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5"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891510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2852061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746" r:id="rId8"/>
    <p:sldLayoutId id="2147483657" r:id="rId9"/>
    <p:sldLayoutId id="2147483744" r:id="rId10"/>
    <p:sldLayoutId id="2147483658" r:id="rId11"/>
    <p:sldLayoutId id="2147483745" r:id="rId12"/>
    <p:sldLayoutId id="2147483659" r:id="rId13"/>
    <p:sldLayoutId id="2147483747" r:id="rId14"/>
    <p:sldLayoutId id="2147483660" r:id="rId15"/>
    <p:sldLayoutId id="2147483748" r:id="rId16"/>
    <p:sldLayoutId id="2147483661" r:id="rId17"/>
    <p:sldLayoutId id="2147483689" r:id="rId18"/>
    <p:sldLayoutId id="2147483691" r:id="rId19"/>
    <p:sldLayoutId id="2147483737" r:id="rId20"/>
    <p:sldLayoutId id="2147483749" r:id="rId21"/>
  </p:sldLayoutIdLst>
  <p:timing>
    <p:tnLst>
      <p:par>
        <p:cTn id="1" dur="indefinite" restart="never" nodeType="tmRoot"/>
      </p:par>
    </p:tnLst>
  </p:timing>
  <p:hf hd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219049"/>
            <a:ext cx="8241688" cy="1008112"/>
          </a:xfrm>
        </p:spPr>
        <p:txBody>
          <a:bodyPr>
            <a:normAutofit/>
          </a:bodyPr>
          <a:lstStyle/>
          <a:p>
            <a:r>
              <a:rPr lang="en-GB" sz="2800" dirty="0" smtClean="0"/>
              <a:t>Subsequent Primary Cancer Prevalence</a:t>
            </a:r>
            <a:br>
              <a:rPr lang="en-GB" sz="2800" dirty="0" smtClean="0"/>
            </a:br>
            <a:endParaRPr lang="en-GB" sz="2800" dirty="0"/>
          </a:p>
        </p:txBody>
      </p:sp>
      <p:sp>
        <p:nvSpPr>
          <p:cNvPr id="5" name="Text Placeholder 4"/>
          <p:cNvSpPr>
            <a:spLocks noGrp="1"/>
          </p:cNvSpPr>
          <p:nvPr>
            <p:ph type="body" sz="quarter" idx="10"/>
          </p:nvPr>
        </p:nvSpPr>
        <p:spPr>
          <a:xfrm>
            <a:off x="323528" y="1844824"/>
            <a:ext cx="7344815" cy="504825"/>
          </a:xfrm>
        </p:spPr>
        <p:txBody>
          <a:bodyPr>
            <a:noAutofit/>
          </a:bodyPr>
          <a:lstStyle/>
          <a:p>
            <a:pPr>
              <a:spcBef>
                <a:spcPts val="0"/>
              </a:spcBef>
            </a:pPr>
            <a:r>
              <a:rPr lang="en-GB" sz="1600" b="1" dirty="0" smtClean="0"/>
              <a:t>Sophie Jose, Jason Petit &amp; Liz Price</a:t>
            </a:r>
          </a:p>
          <a:p>
            <a:pPr>
              <a:spcBef>
                <a:spcPts val="0"/>
              </a:spcBef>
            </a:pPr>
            <a:r>
              <a:rPr lang="en-GB" sz="1600" b="1" dirty="0" smtClean="0"/>
              <a:t>TCST-NCRAS Partnership</a:t>
            </a:r>
          </a:p>
          <a:p>
            <a:pPr>
              <a:spcBef>
                <a:spcPts val="0"/>
              </a:spcBef>
            </a:pPr>
            <a:r>
              <a:rPr lang="en-GB" sz="1600" b="1" dirty="0" smtClean="0">
                <a:solidFill>
                  <a:schemeClr val="bg1">
                    <a:lumMod val="50000"/>
                  </a:schemeClr>
                </a:solidFill>
              </a:rPr>
              <a:t>December 2018</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2006"/>
            <a:ext cx="1661209" cy="1152128"/>
          </a:xfrm>
          <a:prstGeom prst="rect">
            <a:avLst/>
          </a:prstGeom>
        </p:spPr>
      </p:pic>
    </p:spTree>
    <p:extLst>
      <p:ext uri="{BB962C8B-B14F-4D97-AF65-F5344CB8AC3E}">
        <p14:creationId xmlns:p14="http://schemas.microsoft.com/office/powerpoint/2010/main" val="26040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p:spPr>
        <p:txBody>
          <a:bodyPr/>
          <a:lstStyle/>
          <a:p>
            <a:r>
              <a:rPr lang="en-GB" sz="1800" dirty="0"/>
              <a:t>Subsequent </a:t>
            </a:r>
            <a:r>
              <a:rPr lang="en-GB" sz="1800" dirty="0" smtClean="0"/>
              <a:t>primary prevalence by current age,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10</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229" y="1556792"/>
            <a:ext cx="4450251" cy="324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33" y="1556792"/>
            <a:ext cx="4450267" cy="3240000"/>
          </a:xfrm>
          <a:prstGeom prst="rect">
            <a:avLst/>
          </a:prstGeom>
        </p:spPr>
      </p:pic>
      <p:sp>
        <p:nvSpPr>
          <p:cNvPr id="6" name="TextBox 5"/>
          <p:cNvSpPr txBox="1"/>
          <p:nvPr/>
        </p:nvSpPr>
        <p:spPr>
          <a:xfrm>
            <a:off x="251520" y="5157192"/>
            <a:ext cx="8640960" cy="1154162"/>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GB" sz="1600" dirty="0" smtClean="0">
                <a:solidFill>
                  <a:schemeClr val="accent5"/>
                </a:solidFill>
              </a:rPr>
              <a:t>The prevalence of subsequent primary cancers increased with age for both men and women</a:t>
            </a:r>
            <a:endParaRPr lang="en-GB" sz="1600" dirty="0">
              <a:solidFill>
                <a:schemeClr val="accent5"/>
              </a:solidFill>
            </a:endParaRPr>
          </a:p>
          <a:p>
            <a:pPr marL="285750" indent="-285750">
              <a:spcAft>
                <a:spcPts val="600"/>
              </a:spcAft>
              <a:buFont typeface="Arial" panose="020B0604020202020204" pitchFamily="34" charset="0"/>
              <a:buChar char="•"/>
            </a:pPr>
            <a:r>
              <a:rPr lang="en-GB" sz="1600" dirty="0" smtClean="0">
                <a:solidFill>
                  <a:schemeClr val="accent5"/>
                </a:solidFill>
              </a:rPr>
              <a:t>Amongst men over 75 the crude rate of subsequent primaries was markedly higher than amongst women over 75</a:t>
            </a:r>
            <a:endParaRPr lang="en-GB" sz="1600" baseline="30000" dirty="0">
              <a:solidFill>
                <a:schemeClr val="accent5"/>
              </a:solidFill>
            </a:endParaRPr>
          </a:p>
        </p:txBody>
      </p:sp>
      <p:grpSp>
        <p:nvGrpSpPr>
          <p:cNvPr id="7" name="Group 6"/>
          <p:cNvGrpSpPr/>
          <p:nvPr/>
        </p:nvGrpSpPr>
        <p:grpSpPr>
          <a:xfrm>
            <a:off x="395536" y="1112869"/>
            <a:ext cx="8496944" cy="473540"/>
            <a:chOff x="395536" y="1112869"/>
            <a:chExt cx="8496944" cy="473540"/>
          </a:xfrm>
        </p:grpSpPr>
        <p:sp>
          <p:nvSpPr>
            <p:cNvPr id="8" name="TextBox 7"/>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9" name="TextBox 8"/>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121939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lstStyle/>
          <a:p>
            <a:r>
              <a:rPr lang="en-GB" sz="1800" dirty="0"/>
              <a:t>Subsequent </a:t>
            </a:r>
            <a:r>
              <a:rPr lang="en-GB" sz="1800" dirty="0" smtClean="0"/>
              <a:t>primary prevalence by current age and years since first diagnosis,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11</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84" y="1701168"/>
            <a:ext cx="4450251" cy="324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5" y="1700808"/>
            <a:ext cx="4450267" cy="3240000"/>
          </a:xfrm>
          <a:prstGeom prst="rect">
            <a:avLst/>
          </a:prstGeom>
        </p:spPr>
      </p:pic>
      <p:sp>
        <p:nvSpPr>
          <p:cNvPr id="4" name="TextBox 3"/>
          <p:cNvSpPr txBox="1"/>
          <p:nvPr/>
        </p:nvSpPr>
        <p:spPr>
          <a:xfrm>
            <a:off x="251520" y="5517232"/>
            <a:ext cx="8640960"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On average, older people with subsequent primary cancers had been diagnosed, and therefore survived, with a cancer for longer than younger people. </a:t>
            </a:r>
            <a:endParaRPr lang="en-GB" sz="1600" dirty="0">
              <a:solidFill>
                <a:schemeClr val="accent5"/>
              </a:solidFill>
            </a:endParaRPr>
          </a:p>
        </p:txBody>
      </p:sp>
      <p:grpSp>
        <p:nvGrpSpPr>
          <p:cNvPr id="7" name="Group 6"/>
          <p:cNvGrpSpPr/>
          <p:nvPr/>
        </p:nvGrpSpPr>
        <p:grpSpPr>
          <a:xfrm>
            <a:off x="395536" y="1112869"/>
            <a:ext cx="8496944" cy="473540"/>
            <a:chOff x="395536" y="1112869"/>
            <a:chExt cx="8496944" cy="473540"/>
          </a:xfrm>
        </p:grpSpPr>
        <p:sp>
          <p:nvSpPr>
            <p:cNvPr id="8" name="TextBox 7"/>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9" name="TextBox 8"/>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87044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Subsequent </a:t>
            </a:r>
            <a:r>
              <a:rPr lang="en-GB" sz="2000" dirty="0" smtClean="0"/>
              <a:t>primary prevalence by ethnicity, London 2016</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12</a:t>
            </a:fld>
            <a:endParaRPr lang="en-GB" dirty="0"/>
          </a:p>
        </p:txBody>
      </p:sp>
      <p:sp>
        <p:nvSpPr>
          <p:cNvPr id="3" name="TextBox 2"/>
          <p:cNvSpPr txBox="1"/>
          <p:nvPr/>
        </p:nvSpPr>
        <p:spPr>
          <a:xfrm>
            <a:off x="251520" y="6237312"/>
            <a:ext cx="8631464" cy="430887"/>
          </a:xfrm>
          <a:prstGeom prst="rect">
            <a:avLst/>
          </a:prstGeom>
          <a:noFill/>
        </p:spPr>
        <p:txBody>
          <a:bodyPr wrap="square" rtlCol="0">
            <a:spAutoFit/>
          </a:bodyPr>
          <a:lstStyle/>
          <a:p>
            <a:r>
              <a:rPr lang="en-GB" sz="1100" dirty="0" smtClean="0"/>
              <a:t>NB: Denominator in calculation of crude rate for each ethnicity is whole London population, not the London population of same ethnicity </a:t>
            </a:r>
            <a:r>
              <a:rPr lang="en-GB" sz="1100" dirty="0"/>
              <a:t>. </a:t>
            </a:r>
            <a:endParaRPr lang="en-GB" sz="1100" dirty="0" smtClean="0"/>
          </a:p>
          <a:p>
            <a:r>
              <a:rPr lang="en-GB" sz="1100" dirty="0"/>
              <a:t>D</a:t>
            </a:r>
            <a:r>
              <a:rPr lang="en-GB" sz="1100" dirty="0" smtClean="0"/>
              <a:t>ifferences </a:t>
            </a:r>
            <a:r>
              <a:rPr lang="en-GB" sz="1100" dirty="0"/>
              <a:t>may largely reflect the characteristics of the underlying </a:t>
            </a:r>
            <a:r>
              <a:rPr lang="en-GB" sz="1100" dirty="0" smtClean="0"/>
              <a:t>population.</a:t>
            </a:r>
            <a:endParaRPr lang="en-GB" sz="11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72" y="1341128"/>
            <a:ext cx="4450251" cy="324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099" y="1341128"/>
            <a:ext cx="4450251" cy="3240000"/>
          </a:xfrm>
          <a:prstGeom prst="rect">
            <a:avLst/>
          </a:prstGeom>
        </p:spPr>
      </p:pic>
      <p:sp>
        <p:nvSpPr>
          <p:cNvPr id="9" name="TextBox 8"/>
          <p:cNvSpPr txBox="1"/>
          <p:nvPr/>
        </p:nvSpPr>
        <p:spPr>
          <a:xfrm>
            <a:off x="251520" y="4869160"/>
            <a:ext cx="8631464" cy="1154162"/>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GB" sz="1600" dirty="0" smtClean="0">
                <a:solidFill>
                  <a:schemeClr val="accent5"/>
                </a:solidFill>
              </a:rPr>
              <a:t>Prevalence of subsequent </a:t>
            </a:r>
            <a:r>
              <a:rPr lang="en-GB" sz="1600" dirty="0">
                <a:solidFill>
                  <a:schemeClr val="accent5"/>
                </a:solidFill>
              </a:rPr>
              <a:t>primary </a:t>
            </a:r>
            <a:r>
              <a:rPr lang="en-GB" sz="1600" dirty="0" smtClean="0">
                <a:solidFill>
                  <a:schemeClr val="accent5"/>
                </a:solidFill>
              </a:rPr>
              <a:t>cancers was highest </a:t>
            </a:r>
            <a:r>
              <a:rPr lang="en-GB" sz="1600" dirty="0">
                <a:solidFill>
                  <a:schemeClr val="accent5"/>
                </a:solidFill>
              </a:rPr>
              <a:t>amongst the white ethnic </a:t>
            </a:r>
            <a:r>
              <a:rPr lang="en-GB" sz="1600" dirty="0" smtClean="0">
                <a:solidFill>
                  <a:schemeClr val="accent5"/>
                </a:solidFill>
              </a:rPr>
              <a:t>group LWBC, but differences between ethnicities were small </a:t>
            </a:r>
          </a:p>
          <a:p>
            <a:pPr marL="285750" indent="-285750">
              <a:spcAft>
                <a:spcPts val="600"/>
              </a:spcAft>
              <a:buFont typeface="Arial" panose="020B0604020202020204" pitchFamily="34" charset="0"/>
              <a:buChar char="•"/>
            </a:pPr>
            <a:r>
              <a:rPr lang="en-GB" sz="1600" dirty="0" smtClean="0">
                <a:solidFill>
                  <a:schemeClr val="accent5"/>
                </a:solidFill>
              </a:rPr>
              <a:t>The crude rate of subsequent primary cancers in the general population was highest for white ethnicity, reflecting the underlying population</a:t>
            </a:r>
            <a:endParaRPr lang="en-GB" sz="1600" dirty="0">
              <a:solidFill>
                <a:schemeClr val="accent5"/>
              </a:solidFill>
            </a:endParaRPr>
          </a:p>
        </p:txBody>
      </p:sp>
      <p:grpSp>
        <p:nvGrpSpPr>
          <p:cNvPr id="10" name="Group 9"/>
          <p:cNvGrpSpPr/>
          <p:nvPr/>
        </p:nvGrpSpPr>
        <p:grpSpPr>
          <a:xfrm>
            <a:off x="395536" y="908720"/>
            <a:ext cx="8496944" cy="473540"/>
            <a:chOff x="395536" y="1112869"/>
            <a:chExt cx="8496944" cy="473540"/>
          </a:xfrm>
        </p:grpSpPr>
        <p:sp>
          <p:nvSpPr>
            <p:cNvPr id="11" name="TextBox 10"/>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2" name="TextBox 11"/>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2884189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Subsequent </a:t>
            </a:r>
            <a:r>
              <a:rPr lang="en-GB" sz="2000" dirty="0" smtClean="0"/>
              <a:t>primary prevalence by ethnicity, London 2016</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13</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49" y="1485144"/>
            <a:ext cx="4450251" cy="324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164" y="1484784"/>
            <a:ext cx="4450251" cy="3240000"/>
          </a:xfrm>
          <a:prstGeom prst="rect">
            <a:avLst/>
          </a:prstGeom>
        </p:spPr>
      </p:pic>
      <p:sp>
        <p:nvSpPr>
          <p:cNvPr id="7" name="TextBox 6"/>
          <p:cNvSpPr txBox="1"/>
          <p:nvPr/>
        </p:nvSpPr>
        <p:spPr>
          <a:xfrm>
            <a:off x="92257" y="6237312"/>
            <a:ext cx="8631464" cy="430887"/>
          </a:xfrm>
          <a:prstGeom prst="rect">
            <a:avLst/>
          </a:prstGeom>
          <a:noFill/>
        </p:spPr>
        <p:txBody>
          <a:bodyPr wrap="square" rtlCol="0">
            <a:spAutoFit/>
          </a:bodyPr>
          <a:lstStyle/>
          <a:p>
            <a:r>
              <a:rPr lang="en-GB" sz="1100" dirty="0" smtClean="0"/>
              <a:t>NB: Denominator in calculation of crude rate for each ethnicity is whole London population of females and males , not the London population of same ethnicity </a:t>
            </a:r>
            <a:r>
              <a:rPr lang="en-GB" sz="1100" dirty="0"/>
              <a:t>. </a:t>
            </a:r>
            <a:r>
              <a:rPr lang="en-GB" sz="1100" dirty="0" smtClean="0"/>
              <a:t>Differences may therefore </a:t>
            </a:r>
            <a:r>
              <a:rPr lang="en-GB" sz="1100" dirty="0"/>
              <a:t>largely reflect the characteristics of the underlying </a:t>
            </a:r>
            <a:r>
              <a:rPr lang="en-GB" sz="1100" dirty="0" smtClean="0"/>
              <a:t>population.</a:t>
            </a:r>
            <a:endParaRPr lang="en-GB" sz="1100" dirty="0"/>
          </a:p>
        </p:txBody>
      </p:sp>
      <p:sp>
        <p:nvSpPr>
          <p:cNvPr id="10" name="TextBox 9"/>
          <p:cNvSpPr txBox="1"/>
          <p:nvPr/>
        </p:nvSpPr>
        <p:spPr>
          <a:xfrm>
            <a:off x="251520" y="5373216"/>
            <a:ext cx="8631464"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Similar prevalence patterns by ethnicity were seen for men and women</a:t>
            </a:r>
            <a:endParaRPr lang="en-GB" sz="1600" dirty="0">
              <a:solidFill>
                <a:schemeClr val="accent5"/>
              </a:solidFill>
            </a:endParaRPr>
          </a:p>
        </p:txBody>
      </p:sp>
      <p:grpSp>
        <p:nvGrpSpPr>
          <p:cNvPr id="9" name="Group 8"/>
          <p:cNvGrpSpPr/>
          <p:nvPr/>
        </p:nvGrpSpPr>
        <p:grpSpPr>
          <a:xfrm>
            <a:off x="395536" y="1112869"/>
            <a:ext cx="8496944" cy="473540"/>
            <a:chOff x="395536" y="1112869"/>
            <a:chExt cx="8496944" cy="473540"/>
          </a:xfrm>
        </p:grpSpPr>
        <p:sp>
          <p:nvSpPr>
            <p:cNvPr id="11" name="TextBox 10"/>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2" name="TextBox 11"/>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150218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75791"/>
          </a:xfrm>
        </p:spPr>
        <p:txBody>
          <a:bodyPr/>
          <a:lstStyle/>
          <a:p>
            <a:r>
              <a:rPr lang="en-GB" sz="1800" dirty="0"/>
              <a:t>Subsequent </a:t>
            </a:r>
            <a:r>
              <a:rPr lang="en-GB" sz="1800" dirty="0" smtClean="0"/>
              <a:t>primary prevalence by ethnicity and age,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14</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6" y="1485144"/>
            <a:ext cx="4450267" cy="324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879" y="1485144"/>
            <a:ext cx="4450267" cy="3240000"/>
          </a:xfrm>
          <a:prstGeom prst="rect">
            <a:avLst/>
          </a:prstGeom>
        </p:spPr>
      </p:pic>
      <p:sp>
        <p:nvSpPr>
          <p:cNvPr id="7" name="TextBox 6"/>
          <p:cNvSpPr txBox="1"/>
          <p:nvPr/>
        </p:nvSpPr>
        <p:spPr>
          <a:xfrm>
            <a:off x="261016" y="6237312"/>
            <a:ext cx="8631464" cy="430887"/>
          </a:xfrm>
          <a:prstGeom prst="rect">
            <a:avLst/>
          </a:prstGeom>
          <a:noFill/>
        </p:spPr>
        <p:txBody>
          <a:bodyPr wrap="square" rtlCol="0">
            <a:spAutoFit/>
          </a:bodyPr>
          <a:lstStyle/>
          <a:p>
            <a:r>
              <a:rPr lang="en-GB" sz="1100" dirty="0" smtClean="0"/>
              <a:t>NB: Denominator in calculation of crude rate for each ethnicity is whole London population of females and males , not the London population of same ethnicity </a:t>
            </a:r>
            <a:r>
              <a:rPr lang="en-GB" sz="1100" dirty="0"/>
              <a:t>. </a:t>
            </a:r>
            <a:r>
              <a:rPr lang="en-GB" sz="1100" dirty="0" smtClean="0"/>
              <a:t>Differences may therefore </a:t>
            </a:r>
            <a:r>
              <a:rPr lang="en-GB" sz="1100" dirty="0"/>
              <a:t>largely reflect the characteristics of the underlying </a:t>
            </a:r>
            <a:r>
              <a:rPr lang="en-GB" sz="1100" dirty="0" smtClean="0"/>
              <a:t>population.</a:t>
            </a:r>
            <a:endParaRPr lang="en-GB" sz="1100" dirty="0"/>
          </a:p>
        </p:txBody>
      </p:sp>
      <p:sp>
        <p:nvSpPr>
          <p:cNvPr id="6" name="TextBox 5"/>
          <p:cNvSpPr txBox="1"/>
          <p:nvPr/>
        </p:nvSpPr>
        <p:spPr>
          <a:xfrm>
            <a:off x="251520" y="5220489"/>
            <a:ext cx="8634626"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The white ethnic group with subsequent primary cancers were older than the non-white ethnic groups with subsequent primary cancers</a:t>
            </a:r>
            <a:endParaRPr lang="en-GB" sz="1600" dirty="0">
              <a:solidFill>
                <a:schemeClr val="accent5"/>
              </a:solidFill>
            </a:endParaRPr>
          </a:p>
        </p:txBody>
      </p:sp>
      <p:grpSp>
        <p:nvGrpSpPr>
          <p:cNvPr id="8" name="Group 7"/>
          <p:cNvGrpSpPr/>
          <p:nvPr/>
        </p:nvGrpSpPr>
        <p:grpSpPr>
          <a:xfrm>
            <a:off x="395536" y="1112869"/>
            <a:ext cx="8496944" cy="473540"/>
            <a:chOff x="395536" y="1112869"/>
            <a:chExt cx="8496944" cy="473540"/>
          </a:xfrm>
        </p:grpSpPr>
        <p:sp>
          <p:nvSpPr>
            <p:cNvPr id="9" name="TextBox 8"/>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0" name="TextBox 9"/>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3705254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75791"/>
          </a:xfrm>
        </p:spPr>
        <p:txBody>
          <a:bodyPr/>
          <a:lstStyle/>
          <a:p>
            <a:r>
              <a:rPr lang="en-GB" sz="1800" dirty="0" smtClean="0"/>
              <a:t>Age breakdown of those with a subsequent primary cancer  by ethnicity,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5" y="1124744"/>
            <a:ext cx="7268746" cy="5292000"/>
          </a:xfrm>
          <a:prstGeom prst="rect">
            <a:avLst/>
          </a:prstGeom>
        </p:spPr>
      </p:pic>
    </p:spTree>
    <p:extLst>
      <p:ext uri="{BB962C8B-B14F-4D97-AF65-F5344CB8AC3E}">
        <p14:creationId xmlns:p14="http://schemas.microsoft.com/office/powerpoint/2010/main" val="3856590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75791"/>
          </a:xfrm>
        </p:spPr>
        <p:txBody>
          <a:bodyPr/>
          <a:lstStyle/>
          <a:p>
            <a:r>
              <a:rPr lang="en-GB" sz="1800" dirty="0"/>
              <a:t>Subsequent </a:t>
            </a:r>
            <a:r>
              <a:rPr lang="en-GB" sz="1800" dirty="0" smtClean="0"/>
              <a:t>primary prevalence by ethnicity and deprivation,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16</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8" y="1485144"/>
            <a:ext cx="4450267" cy="324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944" y="1485144"/>
            <a:ext cx="4450267" cy="3240000"/>
          </a:xfrm>
          <a:prstGeom prst="rect">
            <a:avLst/>
          </a:prstGeom>
        </p:spPr>
      </p:pic>
      <p:sp>
        <p:nvSpPr>
          <p:cNvPr id="7" name="TextBox 6"/>
          <p:cNvSpPr txBox="1"/>
          <p:nvPr/>
        </p:nvSpPr>
        <p:spPr>
          <a:xfrm>
            <a:off x="261016" y="6237312"/>
            <a:ext cx="8631464" cy="430887"/>
          </a:xfrm>
          <a:prstGeom prst="rect">
            <a:avLst/>
          </a:prstGeom>
          <a:noFill/>
        </p:spPr>
        <p:txBody>
          <a:bodyPr wrap="square" rtlCol="0">
            <a:spAutoFit/>
          </a:bodyPr>
          <a:lstStyle/>
          <a:p>
            <a:r>
              <a:rPr lang="en-GB" sz="1100" dirty="0" smtClean="0"/>
              <a:t>NB: Denominator in calculation of crude rate for each ethnicity is whole London population of females and males , not the London population of same ethnicity </a:t>
            </a:r>
            <a:r>
              <a:rPr lang="en-GB" sz="1100" dirty="0"/>
              <a:t>. </a:t>
            </a:r>
            <a:r>
              <a:rPr lang="en-GB" sz="1100" dirty="0" smtClean="0"/>
              <a:t>Differences may therefore </a:t>
            </a:r>
            <a:r>
              <a:rPr lang="en-GB" sz="1100" dirty="0"/>
              <a:t>largely reflect the characteristics of the underlying </a:t>
            </a:r>
            <a:r>
              <a:rPr lang="en-GB" sz="1100" dirty="0" smtClean="0"/>
              <a:t>population.</a:t>
            </a:r>
            <a:endParaRPr lang="en-GB" sz="1100" dirty="0"/>
          </a:p>
        </p:txBody>
      </p:sp>
      <p:sp>
        <p:nvSpPr>
          <p:cNvPr id="9" name="TextBox 8"/>
          <p:cNvSpPr txBox="1"/>
          <p:nvPr/>
        </p:nvSpPr>
        <p:spPr>
          <a:xfrm>
            <a:off x="251520" y="5301208"/>
            <a:ext cx="8634626"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The white ethnic group with subsequent primary cancers had lower deprivation scores than the non-white groups with subsequent primary cancers</a:t>
            </a:r>
            <a:endParaRPr lang="en-GB" sz="1600" dirty="0">
              <a:solidFill>
                <a:schemeClr val="accent5"/>
              </a:solidFill>
            </a:endParaRPr>
          </a:p>
        </p:txBody>
      </p:sp>
      <p:grpSp>
        <p:nvGrpSpPr>
          <p:cNvPr id="10" name="Group 9"/>
          <p:cNvGrpSpPr/>
          <p:nvPr/>
        </p:nvGrpSpPr>
        <p:grpSpPr>
          <a:xfrm>
            <a:off x="395536" y="1112869"/>
            <a:ext cx="8496944" cy="473540"/>
            <a:chOff x="395536" y="1112869"/>
            <a:chExt cx="8496944" cy="473540"/>
          </a:xfrm>
        </p:grpSpPr>
        <p:sp>
          <p:nvSpPr>
            <p:cNvPr id="11" name="TextBox 10"/>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2" name="TextBox 11"/>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1900100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75791"/>
          </a:xfrm>
        </p:spPr>
        <p:txBody>
          <a:bodyPr/>
          <a:lstStyle/>
          <a:p>
            <a:r>
              <a:rPr lang="en-GB" sz="1800" dirty="0" smtClean="0"/>
              <a:t>Deprivation breakdown of those with a subsequent primary cancer  by ethnicity,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17</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52736"/>
            <a:ext cx="7169852" cy="5220000"/>
          </a:xfrm>
          <a:prstGeom prst="rect">
            <a:avLst/>
          </a:prstGeom>
        </p:spPr>
      </p:pic>
    </p:spTree>
    <p:extLst>
      <p:ext uri="{BB962C8B-B14F-4D97-AF65-F5344CB8AC3E}">
        <p14:creationId xmlns:p14="http://schemas.microsoft.com/office/powerpoint/2010/main" val="359378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Subsequent </a:t>
            </a:r>
            <a:r>
              <a:rPr lang="en-GB" sz="1800" dirty="0" smtClean="0"/>
              <a:t>primary prevalence by deprivation,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18</a:t>
            </a:fld>
            <a:endParaRPr lang="en-GB" dirty="0"/>
          </a:p>
        </p:txBody>
      </p:sp>
      <p:sp>
        <p:nvSpPr>
          <p:cNvPr id="6" name="TextBox 5"/>
          <p:cNvSpPr txBox="1"/>
          <p:nvPr/>
        </p:nvSpPr>
        <p:spPr>
          <a:xfrm>
            <a:off x="303747" y="6237312"/>
            <a:ext cx="8631464" cy="430887"/>
          </a:xfrm>
          <a:prstGeom prst="rect">
            <a:avLst/>
          </a:prstGeom>
          <a:noFill/>
        </p:spPr>
        <p:txBody>
          <a:bodyPr wrap="square" rtlCol="0">
            <a:spAutoFit/>
          </a:bodyPr>
          <a:lstStyle/>
          <a:p>
            <a:r>
              <a:rPr lang="en-GB" sz="1100" dirty="0" smtClean="0"/>
              <a:t>NB: Denominator in calculation of crude rate for each deprivation quintile is whole London population, not the London population of same deprivation status</a:t>
            </a:r>
            <a:r>
              <a:rPr lang="en-GB" sz="1100" dirty="0"/>
              <a:t>. Differences may therefore largely reflect the characteristics of the underlying population</a:t>
            </a:r>
            <a:r>
              <a:rPr lang="en-GB" sz="1100" dirty="0" smtClean="0"/>
              <a:t>.</a:t>
            </a:r>
            <a:endParaRPr lang="en-GB" sz="1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68760"/>
            <a:ext cx="4450267" cy="324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944" y="1268760"/>
            <a:ext cx="4450267" cy="3240000"/>
          </a:xfrm>
          <a:prstGeom prst="rect">
            <a:avLst/>
          </a:prstGeom>
        </p:spPr>
      </p:pic>
      <p:sp>
        <p:nvSpPr>
          <p:cNvPr id="7" name="TextBox 6"/>
          <p:cNvSpPr txBox="1"/>
          <p:nvPr/>
        </p:nvSpPr>
        <p:spPr>
          <a:xfrm>
            <a:off x="251520" y="4797152"/>
            <a:ext cx="8634626" cy="1154162"/>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GB" sz="1600" dirty="0">
                <a:solidFill>
                  <a:schemeClr val="accent5"/>
                </a:solidFill>
              </a:rPr>
              <a:t>There was little difference in the prevalence of subsequent primary cancers by </a:t>
            </a:r>
            <a:r>
              <a:rPr lang="en-GB" sz="1600" dirty="0" smtClean="0">
                <a:solidFill>
                  <a:schemeClr val="accent5"/>
                </a:solidFill>
              </a:rPr>
              <a:t>deprivation amongst </a:t>
            </a:r>
            <a:r>
              <a:rPr lang="en-GB" sz="1600" dirty="0">
                <a:solidFill>
                  <a:schemeClr val="accent5"/>
                </a:solidFill>
              </a:rPr>
              <a:t>those </a:t>
            </a:r>
            <a:r>
              <a:rPr lang="en-GB" sz="1600" dirty="0" smtClean="0">
                <a:solidFill>
                  <a:schemeClr val="accent5"/>
                </a:solidFill>
              </a:rPr>
              <a:t>LWBC</a:t>
            </a:r>
          </a:p>
          <a:p>
            <a:pPr marL="285750" indent="-285750">
              <a:spcAft>
                <a:spcPts val="600"/>
              </a:spcAft>
              <a:buFont typeface="Arial" panose="020B0604020202020204" pitchFamily="34" charset="0"/>
              <a:buChar char="•"/>
            </a:pPr>
            <a:r>
              <a:rPr lang="en-GB" sz="1600" dirty="0" smtClean="0">
                <a:solidFill>
                  <a:schemeClr val="accent5"/>
                </a:solidFill>
              </a:rPr>
              <a:t>The crude rate of subsequent primary cancers in the general population was higher with higher deprivation scores, reflecting the demographics of the underlying population</a:t>
            </a:r>
          </a:p>
        </p:txBody>
      </p:sp>
      <p:grpSp>
        <p:nvGrpSpPr>
          <p:cNvPr id="8" name="Group 7"/>
          <p:cNvGrpSpPr/>
          <p:nvPr/>
        </p:nvGrpSpPr>
        <p:grpSpPr>
          <a:xfrm>
            <a:off x="395536" y="980728"/>
            <a:ext cx="8496944" cy="473540"/>
            <a:chOff x="395536" y="1112869"/>
            <a:chExt cx="8496944" cy="473540"/>
          </a:xfrm>
        </p:grpSpPr>
        <p:sp>
          <p:nvSpPr>
            <p:cNvPr id="9" name="TextBox 8"/>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0" name="TextBox 9"/>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583307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Subsequent </a:t>
            </a:r>
            <a:r>
              <a:rPr lang="en-GB" sz="1800" dirty="0" smtClean="0"/>
              <a:t>primary prevalence by deprivation,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19</a:t>
            </a:fld>
            <a:endParaRPr lang="en-GB" dirty="0"/>
          </a:p>
        </p:txBody>
      </p:sp>
      <p:sp>
        <p:nvSpPr>
          <p:cNvPr id="6" name="TextBox 5"/>
          <p:cNvSpPr txBox="1"/>
          <p:nvPr/>
        </p:nvSpPr>
        <p:spPr>
          <a:xfrm>
            <a:off x="303747" y="6237312"/>
            <a:ext cx="8631464" cy="600164"/>
          </a:xfrm>
          <a:prstGeom prst="rect">
            <a:avLst/>
          </a:prstGeom>
          <a:noFill/>
        </p:spPr>
        <p:txBody>
          <a:bodyPr wrap="square" rtlCol="0">
            <a:spAutoFit/>
          </a:bodyPr>
          <a:lstStyle/>
          <a:p>
            <a:r>
              <a:rPr lang="en-GB" sz="1100" dirty="0" smtClean="0"/>
              <a:t>NB: Denominator in calculation of crude rate for each deprivation quintile is whole London population of females and males, not the London population of same deprivation </a:t>
            </a:r>
            <a:r>
              <a:rPr lang="en-GB" sz="1100" dirty="0"/>
              <a:t>status. Differences may therefore largely reflect the characteristics of the underlying population.</a:t>
            </a:r>
          </a:p>
          <a:p>
            <a:endParaRPr lang="en-GB" sz="1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2" y="1413136"/>
            <a:ext cx="4450267" cy="3240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944" y="1412776"/>
            <a:ext cx="4450267" cy="3240000"/>
          </a:xfrm>
          <a:prstGeom prst="rect">
            <a:avLst/>
          </a:prstGeom>
        </p:spPr>
      </p:pic>
      <p:sp>
        <p:nvSpPr>
          <p:cNvPr id="7" name="TextBox 6"/>
          <p:cNvSpPr txBox="1"/>
          <p:nvPr/>
        </p:nvSpPr>
        <p:spPr>
          <a:xfrm>
            <a:off x="251520" y="5220489"/>
            <a:ext cx="8634626"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Women LWBC had a lower prevalence of subsequent primary cancers than men for all deprivation scores, but differences were small </a:t>
            </a:r>
          </a:p>
        </p:txBody>
      </p:sp>
      <p:grpSp>
        <p:nvGrpSpPr>
          <p:cNvPr id="8" name="Group 7"/>
          <p:cNvGrpSpPr/>
          <p:nvPr/>
        </p:nvGrpSpPr>
        <p:grpSpPr>
          <a:xfrm>
            <a:off x="395536" y="980728"/>
            <a:ext cx="8496944" cy="473540"/>
            <a:chOff x="395536" y="1112869"/>
            <a:chExt cx="8496944" cy="473540"/>
          </a:xfrm>
        </p:grpSpPr>
        <p:sp>
          <p:nvSpPr>
            <p:cNvPr id="10" name="TextBox 9"/>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1" name="TextBox 10"/>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188149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Plan</a:t>
            </a:r>
            <a:endParaRPr lang="en-GB" dirty="0"/>
          </a:p>
        </p:txBody>
      </p:sp>
      <p:sp>
        <p:nvSpPr>
          <p:cNvPr id="3" name="Text Placeholder 2"/>
          <p:cNvSpPr>
            <a:spLocks noGrp="1"/>
          </p:cNvSpPr>
          <p:nvPr>
            <p:ph type="body" sz="quarter" idx="12"/>
          </p:nvPr>
        </p:nvSpPr>
        <p:spPr/>
        <p:txBody>
          <a:bodyPr/>
          <a:lstStyle/>
          <a:p>
            <a:r>
              <a:rPr lang="en-GB" dirty="0" smtClean="0"/>
              <a:t> </a:t>
            </a:r>
            <a:endParaRPr lang="en-GB" dirty="0"/>
          </a:p>
          <a:p>
            <a:endParaRPr lang="en-GB" dirty="0"/>
          </a:p>
        </p:txBody>
      </p:sp>
      <p:sp>
        <p:nvSpPr>
          <p:cNvPr id="4" name="Text Placeholder 3"/>
          <p:cNvSpPr>
            <a:spLocks noGrp="1"/>
          </p:cNvSpPr>
          <p:nvPr>
            <p:ph type="body" sz="quarter" idx="13"/>
          </p:nvPr>
        </p:nvSpPr>
        <p:spPr>
          <a:xfrm>
            <a:off x="250825" y="908720"/>
            <a:ext cx="8642350" cy="5472609"/>
          </a:xfrm>
        </p:spPr>
        <p:txBody>
          <a:bodyPr>
            <a:normAutofit lnSpcReduction="10000"/>
          </a:bodyPr>
          <a:lstStyle/>
          <a:p>
            <a:r>
              <a:rPr lang="en-GB" b="1" u="sng" dirty="0" smtClean="0">
                <a:solidFill>
                  <a:srgbClr val="000000"/>
                </a:solidFill>
              </a:rPr>
              <a:t>Background</a:t>
            </a:r>
          </a:p>
          <a:p>
            <a:r>
              <a:rPr lang="en-GB" dirty="0">
                <a:solidFill>
                  <a:srgbClr val="000000"/>
                </a:solidFill>
              </a:rPr>
              <a:t>Around half of those diagnosed with cancer today will live for at least 10 </a:t>
            </a:r>
            <a:r>
              <a:rPr lang="en-GB" dirty="0" smtClean="0">
                <a:solidFill>
                  <a:srgbClr val="000000"/>
                </a:solidFill>
              </a:rPr>
              <a:t>years. This means a large number will live to experience the potential after effects of a cancer diagnosis, such as comorbidities and other consequences of treatment and cancer itself, recurrence and second primary diagnosis.</a:t>
            </a:r>
          </a:p>
          <a:p>
            <a:r>
              <a:rPr lang="en-GB" dirty="0" smtClean="0">
                <a:solidFill>
                  <a:srgbClr val="000000"/>
                </a:solidFill>
              </a:rPr>
              <a:t>Prior </a:t>
            </a:r>
            <a:r>
              <a:rPr lang="en-GB" dirty="0">
                <a:solidFill>
                  <a:srgbClr val="000000"/>
                </a:solidFill>
              </a:rPr>
              <a:t>cancers increase the risk of subsequent tumours. </a:t>
            </a:r>
            <a:endParaRPr lang="en-GB" dirty="0" smtClean="0">
              <a:solidFill>
                <a:srgbClr val="000000"/>
              </a:solidFill>
            </a:endParaRPr>
          </a:p>
          <a:p>
            <a:r>
              <a:rPr lang="en-GB" dirty="0" smtClean="0">
                <a:solidFill>
                  <a:srgbClr val="000000"/>
                </a:solidFill>
              </a:rPr>
              <a:t>Those </a:t>
            </a:r>
            <a:r>
              <a:rPr lang="en-GB" dirty="0">
                <a:solidFill>
                  <a:srgbClr val="000000"/>
                </a:solidFill>
              </a:rPr>
              <a:t>who experience subsequent primary cancers will likely undergo multiple rounds of treatment for cancer and have more complex care needs.</a:t>
            </a:r>
            <a:endParaRPr lang="en-GB" b="1" u="sng" dirty="0" smtClean="0">
              <a:solidFill>
                <a:srgbClr val="000000"/>
              </a:solidFill>
            </a:endParaRPr>
          </a:p>
          <a:p>
            <a:r>
              <a:rPr lang="en-GB" b="1" u="sng" dirty="0" smtClean="0">
                <a:solidFill>
                  <a:srgbClr val="000000"/>
                </a:solidFill>
              </a:rPr>
              <a:t>Aim</a:t>
            </a:r>
          </a:p>
          <a:p>
            <a:r>
              <a:rPr lang="en-GB" dirty="0" smtClean="0">
                <a:solidFill>
                  <a:srgbClr val="000000"/>
                </a:solidFill>
              </a:rPr>
              <a:t>To assess burden of subsequent primary cancers amongst people living with and beyond cancer (LWBC) in London, segmented by sub-geography, to assist with primary care planning </a:t>
            </a:r>
          </a:p>
          <a:p>
            <a:r>
              <a:rPr lang="en-GB" b="1" u="sng" dirty="0" smtClean="0">
                <a:solidFill>
                  <a:srgbClr val="000000"/>
                </a:solidFill>
              </a:rPr>
              <a:t>Objectives</a:t>
            </a:r>
            <a:endParaRPr lang="en-GB" b="1" u="sng" dirty="0">
              <a:solidFill>
                <a:srgbClr val="000000"/>
              </a:solidFill>
            </a:endParaRPr>
          </a:p>
          <a:p>
            <a:pPr marL="285750" lvl="0" indent="-285750">
              <a:buFont typeface="Arial" panose="020B0604020202020204" pitchFamily="34" charset="0"/>
              <a:buChar char="•"/>
            </a:pPr>
            <a:r>
              <a:rPr lang="en-GB" dirty="0">
                <a:solidFill>
                  <a:srgbClr val="000000"/>
                </a:solidFill>
              </a:rPr>
              <a:t>To </a:t>
            </a:r>
            <a:r>
              <a:rPr lang="en-GB" dirty="0" smtClean="0">
                <a:solidFill>
                  <a:srgbClr val="000000"/>
                </a:solidFill>
              </a:rPr>
              <a:t>evaluate 22 year prevalence of subsequent primary cancers (1995-2016)</a:t>
            </a:r>
          </a:p>
          <a:p>
            <a:pPr marL="285750" lvl="0" indent="-285750">
              <a:buFont typeface="Arial" panose="020B0604020202020204" pitchFamily="34" charset="0"/>
              <a:buChar char="•"/>
            </a:pPr>
            <a:r>
              <a:rPr lang="en-GB" dirty="0" smtClean="0">
                <a:solidFill>
                  <a:srgbClr val="000000"/>
                </a:solidFill>
              </a:rPr>
              <a:t>To describe patterns of tumour site of the first and subsequent tumours</a:t>
            </a:r>
          </a:p>
          <a:p>
            <a:pPr marL="285750" lvl="0" indent="-285750">
              <a:buFont typeface="Arial" panose="020B0604020202020204" pitchFamily="34" charset="0"/>
              <a:buChar char="•"/>
            </a:pPr>
            <a:r>
              <a:rPr lang="en-GB" dirty="0" smtClean="0">
                <a:solidFill>
                  <a:srgbClr val="000000"/>
                </a:solidFill>
              </a:rPr>
              <a:t>To describe average time between diagnosis of a first and subsequent tumour </a:t>
            </a:r>
          </a:p>
        </p:txBody>
      </p:sp>
      <p:sp>
        <p:nvSpPr>
          <p:cNvPr id="5" name="Slide Number Placeholder 4"/>
          <p:cNvSpPr>
            <a:spLocks noGrp="1"/>
          </p:cNvSpPr>
          <p:nvPr>
            <p:ph type="sldNum" sz="quarter" idx="14"/>
          </p:nvPr>
        </p:nvSpPr>
        <p:spPr/>
        <p:txBody>
          <a:bodyPr/>
          <a:lstStyle/>
          <a:p>
            <a:fld id="{8FC524A1-7B6A-464D-B8BC-8FE2E057339E}" type="slidenum">
              <a:rPr lang="en-GB" smtClean="0"/>
              <a:pPr/>
              <a:t>2</a:t>
            </a:fld>
            <a:endParaRPr lang="en-GB" dirty="0"/>
          </a:p>
        </p:txBody>
      </p:sp>
    </p:spTree>
    <p:extLst>
      <p:ext uri="{BB962C8B-B14F-4D97-AF65-F5344CB8AC3E}">
        <p14:creationId xmlns:p14="http://schemas.microsoft.com/office/powerpoint/2010/main" val="347669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lstStyle/>
          <a:p>
            <a:r>
              <a:rPr lang="en-GB" sz="1800" dirty="0"/>
              <a:t>Subsequent </a:t>
            </a:r>
            <a:r>
              <a:rPr lang="en-GB" sz="1800" dirty="0" smtClean="0"/>
              <a:t>primary prevalence by deprivation and time since first diagnosis,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28" y="1412776"/>
            <a:ext cx="4450267" cy="324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221" y="1412776"/>
            <a:ext cx="4450267" cy="3240000"/>
          </a:xfrm>
          <a:prstGeom prst="rect">
            <a:avLst/>
          </a:prstGeom>
        </p:spPr>
      </p:pic>
      <p:sp>
        <p:nvSpPr>
          <p:cNvPr id="7" name="TextBox 6"/>
          <p:cNvSpPr txBox="1"/>
          <p:nvPr/>
        </p:nvSpPr>
        <p:spPr>
          <a:xfrm>
            <a:off x="303747" y="6237312"/>
            <a:ext cx="8631464" cy="430887"/>
          </a:xfrm>
          <a:prstGeom prst="rect">
            <a:avLst/>
          </a:prstGeom>
          <a:noFill/>
        </p:spPr>
        <p:txBody>
          <a:bodyPr wrap="square" rtlCol="0">
            <a:spAutoFit/>
          </a:bodyPr>
          <a:lstStyle/>
          <a:p>
            <a:r>
              <a:rPr lang="en-GB" sz="1100" dirty="0" smtClean="0"/>
              <a:t>NB: Denominator in calculation of crude rate for each deprivation quintile is whole London population, not the London population of same deprivation status</a:t>
            </a:r>
            <a:endParaRPr lang="en-GB" sz="1100" dirty="0"/>
          </a:p>
        </p:txBody>
      </p:sp>
      <p:sp>
        <p:nvSpPr>
          <p:cNvPr id="8" name="TextBox 7"/>
          <p:cNvSpPr txBox="1"/>
          <p:nvPr/>
        </p:nvSpPr>
        <p:spPr>
          <a:xfrm>
            <a:off x="251520" y="5148481"/>
            <a:ext cx="8634626"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The least deprived group with subsequent primary cancers had not been living longer with a cancer diagnosis than the most deprived group</a:t>
            </a:r>
          </a:p>
        </p:txBody>
      </p:sp>
      <p:grpSp>
        <p:nvGrpSpPr>
          <p:cNvPr id="9" name="Group 8"/>
          <p:cNvGrpSpPr/>
          <p:nvPr/>
        </p:nvGrpSpPr>
        <p:grpSpPr>
          <a:xfrm>
            <a:off x="395536" y="1112869"/>
            <a:ext cx="8496944" cy="473540"/>
            <a:chOff x="395536" y="1112869"/>
            <a:chExt cx="8496944" cy="473540"/>
          </a:xfrm>
        </p:grpSpPr>
        <p:sp>
          <p:nvSpPr>
            <p:cNvPr id="10" name="TextBox 9"/>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11" name="TextBox 10"/>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3093830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lstStyle/>
          <a:p>
            <a:r>
              <a:rPr lang="en-GB" sz="1800" dirty="0" smtClean="0"/>
              <a:t>Years since first diagnosis for those with a subsequent primary cancer by deprivation score,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21</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0728"/>
            <a:ext cx="7810500" cy="5686425"/>
          </a:xfrm>
          <a:prstGeom prst="rect">
            <a:avLst/>
          </a:prstGeom>
        </p:spPr>
      </p:pic>
    </p:spTree>
    <p:extLst>
      <p:ext uri="{BB962C8B-B14F-4D97-AF65-F5344CB8AC3E}">
        <p14:creationId xmlns:p14="http://schemas.microsoft.com/office/powerpoint/2010/main" val="1659738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lstStyle/>
          <a:p>
            <a:r>
              <a:rPr lang="en-GB" sz="2000" dirty="0" smtClean="0"/>
              <a:t>Subsequent primary cancer prevalence in London: Summary</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22</a:t>
            </a:fld>
            <a:endParaRPr lang="en-GB" dirty="0"/>
          </a:p>
        </p:txBody>
      </p:sp>
      <p:sp>
        <p:nvSpPr>
          <p:cNvPr id="4" name="TextBox 3"/>
          <p:cNvSpPr txBox="1"/>
          <p:nvPr/>
        </p:nvSpPr>
        <p:spPr>
          <a:xfrm>
            <a:off x="323528" y="1052736"/>
            <a:ext cx="8568952" cy="3416320"/>
          </a:xfrm>
          <a:prstGeom prst="rect">
            <a:avLst/>
          </a:prstGeom>
          <a:noFill/>
          <a:ln>
            <a:noFill/>
          </a:ln>
        </p:spPr>
        <p:txBody>
          <a:bodyPr wrap="square" rtlCol="0">
            <a:spAutoFit/>
          </a:bodyPr>
          <a:lstStyle/>
          <a:p>
            <a:pPr marL="285750" indent="-285750">
              <a:buFont typeface="Arial" panose="020B0604020202020204" pitchFamily="34" charset="0"/>
              <a:buChar char="•"/>
            </a:pPr>
            <a:r>
              <a:rPr lang="en-GB" dirty="0" smtClean="0">
                <a:solidFill>
                  <a:srgbClr val="000000"/>
                </a:solidFill>
              </a:rPr>
              <a:t>4% of people LWBC at the end of 2016 have received more than 1 primary cancer diagnosis.</a:t>
            </a:r>
          </a:p>
          <a:p>
            <a:pPr marL="285750" indent="-285750">
              <a:buFont typeface="Arial" panose="020B0604020202020204" pitchFamily="34" charset="0"/>
              <a:buChar char="•"/>
            </a:pPr>
            <a:endParaRPr lang="en-GB" dirty="0" smtClean="0">
              <a:solidFill>
                <a:srgbClr val="000000"/>
              </a:solidFill>
            </a:endParaRPr>
          </a:p>
          <a:p>
            <a:pPr marL="285750" indent="-285750">
              <a:buFont typeface="Arial" panose="020B0604020202020204" pitchFamily="34" charset="0"/>
              <a:buChar char="•"/>
            </a:pPr>
            <a:r>
              <a:rPr lang="en-GB" dirty="0" smtClean="0">
                <a:solidFill>
                  <a:srgbClr val="000000"/>
                </a:solidFill>
              </a:rPr>
              <a:t>Close to 7% of people </a:t>
            </a:r>
            <a:r>
              <a:rPr lang="en-GB" dirty="0">
                <a:solidFill>
                  <a:srgbClr val="000000"/>
                </a:solidFill>
              </a:rPr>
              <a:t>LWBC </a:t>
            </a:r>
            <a:r>
              <a:rPr lang="en-GB" dirty="0" smtClean="0">
                <a:solidFill>
                  <a:srgbClr val="000000"/>
                </a:solidFill>
              </a:rPr>
              <a:t>aged 75+ in 2016 were living with </a:t>
            </a:r>
            <a:r>
              <a:rPr lang="en-GB" dirty="0">
                <a:solidFill>
                  <a:srgbClr val="000000"/>
                </a:solidFill>
              </a:rPr>
              <a:t>the consequences of more than 1 primary </a:t>
            </a:r>
            <a:r>
              <a:rPr lang="en-GB" dirty="0" smtClean="0">
                <a:solidFill>
                  <a:srgbClr val="000000"/>
                </a:solidFill>
              </a:rPr>
              <a:t>cancer, compared to &lt;1% of those below 44.</a:t>
            </a:r>
          </a:p>
          <a:p>
            <a:pPr marL="285750" indent="-285750">
              <a:buFont typeface="Arial" panose="020B0604020202020204" pitchFamily="34" charset="0"/>
              <a:buChar char="•"/>
            </a:pPr>
            <a:endParaRPr lang="en-GB" dirty="0">
              <a:solidFill>
                <a:srgbClr val="000000"/>
              </a:solidFill>
            </a:endParaRPr>
          </a:p>
          <a:p>
            <a:pPr marL="285750" indent="-285750">
              <a:buFont typeface="Arial" panose="020B0604020202020204" pitchFamily="34" charset="0"/>
              <a:buChar char="•"/>
            </a:pPr>
            <a:r>
              <a:rPr lang="en-GB" dirty="0" smtClean="0">
                <a:solidFill>
                  <a:srgbClr val="000000"/>
                </a:solidFill>
              </a:rPr>
              <a:t>As a proportion of people living with a cancer diagnosis, there was little difference in subsequent primary cancer burden by sex, ethnicity, and deprivation score.</a:t>
            </a:r>
          </a:p>
          <a:p>
            <a:pPr marL="285750" indent="-285750">
              <a:buFont typeface="Arial" panose="020B0604020202020204" pitchFamily="34" charset="0"/>
              <a:buChar char="•"/>
            </a:pPr>
            <a:endParaRPr lang="en-GB" dirty="0" smtClean="0">
              <a:solidFill>
                <a:srgbClr val="000000"/>
              </a:solidFill>
            </a:endParaRPr>
          </a:p>
          <a:p>
            <a:pPr marL="285750" indent="-285750">
              <a:buFont typeface="Arial" panose="020B0604020202020204" pitchFamily="34" charset="0"/>
              <a:buChar char="•"/>
            </a:pPr>
            <a:endParaRPr lang="en-GB" dirty="0">
              <a:solidFill>
                <a:srgbClr val="000000"/>
              </a:solidFill>
            </a:endParaRPr>
          </a:p>
        </p:txBody>
      </p:sp>
    </p:spTree>
    <p:extLst>
      <p:ext uri="{BB962C8B-B14F-4D97-AF65-F5344CB8AC3E}">
        <p14:creationId xmlns:p14="http://schemas.microsoft.com/office/powerpoint/2010/main" val="433989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b="1" dirty="0" smtClean="0">
                <a:latin typeface="Arial Black" pitchFamily="34" charset="0"/>
              </a:rPr>
              <a:t>Tumour site</a:t>
            </a:r>
            <a:endParaRPr lang="en-GB" b="1" dirty="0">
              <a:latin typeface="Arial Black" pitchFamily="34" charset="0"/>
            </a:endParaRPr>
          </a:p>
        </p:txBody>
      </p:sp>
      <p:sp>
        <p:nvSpPr>
          <p:cNvPr id="5" name="Slide Number Placeholder 4"/>
          <p:cNvSpPr>
            <a:spLocks noGrp="1"/>
          </p:cNvSpPr>
          <p:nvPr>
            <p:ph type="sldNum" sz="quarter" idx="11"/>
          </p:nvPr>
        </p:nvSpPr>
        <p:spPr/>
        <p:txBody>
          <a:bodyPr/>
          <a:lstStyle/>
          <a:p>
            <a:fld id="{8FC524A1-7B6A-464D-B8BC-8FE2E057339E}" type="slidenum">
              <a:rPr lang="en-GB" smtClean="0"/>
              <a:pPr/>
              <a:t>23</a:t>
            </a:fld>
            <a:endParaRPr lang="en-GB" dirty="0"/>
          </a:p>
        </p:txBody>
      </p:sp>
      <p:sp>
        <p:nvSpPr>
          <p:cNvPr id="4" name="Text Placeholder 5"/>
          <p:cNvSpPr txBox="1">
            <a:spLocks/>
          </p:cNvSpPr>
          <p:nvPr/>
        </p:nvSpPr>
        <p:spPr>
          <a:xfrm>
            <a:off x="179512" y="188640"/>
            <a:ext cx="3312368" cy="1080120"/>
          </a:xfrm>
          <a:prstGeom prst="rect">
            <a:avLst/>
          </a:prstGeom>
          <a:solidFill>
            <a:srgbClr val="0091C9"/>
          </a:solid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600" kern="1200" baseline="0">
                <a:solidFill>
                  <a:schemeClr val="bg1"/>
                </a:solidFill>
                <a:latin typeface="+mj-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800" b="1" dirty="0" smtClean="0">
                <a:latin typeface="Arial Black" pitchFamily="34" charset="0"/>
              </a:rPr>
              <a:t>02</a:t>
            </a:r>
            <a:endParaRPr lang="en-GB" sz="8800" b="1" dirty="0">
              <a:latin typeface="Arial Black" pitchFamily="34" charset="0"/>
            </a:endParaRPr>
          </a:p>
        </p:txBody>
      </p:sp>
    </p:spTree>
    <p:extLst>
      <p:ext uri="{BB962C8B-B14F-4D97-AF65-F5344CB8AC3E}">
        <p14:creationId xmlns:p14="http://schemas.microsoft.com/office/powerpoint/2010/main" val="3632505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Text Placeholder 3"/>
          <p:cNvSpPr>
            <a:spLocks noGrp="1"/>
          </p:cNvSpPr>
          <p:nvPr>
            <p:ph type="body" sz="quarter" idx="13"/>
          </p:nvPr>
        </p:nvSpPr>
        <p:spPr>
          <a:xfrm>
            <a:off x="250825" y="836712"/>
            <a:ext cx="8642350" cy="5687913"/>
          </a:xfrm>
        </p:spPr>
        <p:txBody>
          <a:bodyPr/>
          <a:lstStyle/>
          <a:p>
            <a:pPr marL="285750" indent="-285750">
              <a:buFont typeface="Arial" panose="020B0604020202020204" pitchFamily="34" charset="0"/>
              <a:buChar char="•"/>
            </a:pPr>
            <a:r>
              <a:rPr lang="en-GB" dirty="0" smtClean="0">
                <a:solidFill>
                  <a:srgbClr val="000000"/>
                </a:solidFill>
              </a:rPr>
              <a:t>Previous studies have shown an increased risk of particular subsequent tumour sites after a first cancer diagnosis</a:t>
            </a:r>
            <a:r>
              <a:rPr lang="en-GB" baseline="30000" dirty="0" smtClean="0">
                <a:solidFill>
                  <a:srgbClr val="000000"/>
                </a:solidFill>
              </a:rPr>
              <a:t>(1,2)</a:t>
            </a:r>
            <a:r>
              <a:rPr lang="en-GB" dirty="0" smtClean="0">
                <a:solidFill>
                  <a:srgbClr val="000000"/>
                </a:solidFill>
              </a:rPr>
              <a:t>.</a:t>
            </a:r>
          </a:p>
          <a:p>
            <a:pPr marL="285750" indent="-285750">
              <a:buFont typeface="Arial" panose="020B0604020202020204" pitchFamily="34" charset="0"/>
              <a:buChar char="•"/>
            </a:pPr>
            <a:r>
              <a:rPr lang="en-GB" dirty="0" smtClean="0">
                <a:solidFill>
                  <a:srgbClr val="000000"/>
                </a:solidFill>
              </a:rPr>
              <a:t>With many different cancer sites having similar </a:t>
            </a:r>
            <a:r>
              <a:rPr lang="en-GB" dirty="0" err="1" smtClean="0">
                <a:solidFill>
                  <a:srgbClr val="000000"/>
                </a:solidFill>
              </a:rPr>
              <a:t>aetiologic</a:t>
            </a:r>
            <a:r>
              <a:rPr lang="en-GB" dirty="0" smtClean="0">
                <a:solidFill>
                  <a:srgbClr val="000000"/>
                </a:solidFill>
              </a:rPr>
              <a:t> factors we were interested to see what relationships might be observed between the first and subsequent tumour sites.</a:t>
            </a:r>
          </a:p>
          <a:p>
            <a:pPr marL="285750" indent="-285750">
              <a:buFont typeface="Arial" panose="020B0604020202020204" pitchFamily="34" charset="0"/>
              <a:buChar char="•"/>
            </a:pPr>
            <a:r>
              <a:rPr lang="en-GB" dirty="0" smtClean="0">
                <a:solidFill>
                  <a:srgbClr val="000000"/>
                </a:solidFill>
              </a:rPr>
              <a:t>This section describes the patterns between first and most recent tumour site  illustrated through a series of </a:t>
            </a:r>
            <a:r>
              <a:rPr lang="en-GB" dirty="0" err="1" smtClean="0">
                <a:solidFill>
                  <a:srgbClr val="000000"/>
                </a:solidFill>
              </a:rPr>
              <a:t>sankey</a:t>
            </a:r>
            <a:r>
              <a:rPr lang="en-GB" dirty="0" smtClean="0">
                <a:solidFill>
                  <a:srgbClr val="000000"/>
                </a:solidFill>
              </a:rPr>
              <a:t> diagrams broken down by </a:t>
            </a:r>
          </a:p>
          <a:p>
            <a:pPr marL="628650" indent="-285750">
              <a:spcBef>
                <a:spcPts val="0"/>
              </a:spcBef>
              <a:spcAft>
                <a:spcPts val="0"/>
              </a:spcAft>
              <a:buFont typeface="Symbol" panose="05050102010706020507" pitchFamily="18" charset="2"/>
              <a:buChar char="-"/>
            </a:pPr>
            <a:r>
              <a:rPr lang="en-GB" dirty="0" smtClean="0">
                <a:solidFill>
                  <a:srgbClr val="000000"/>
                </a:solidFill>
              </a:rPr>
              <a:t>Sex</a:t>
            </a:r>
          </a:p>
          <a:p>
            <a:pPr marL="628650" indent="-285750">
              <a:spcBef>
                <a:spcPts val="0"/>
              </a:spcBef>
              <a:spcAft>
                <a:spcPts val="0"/>
              </a:spcAft>
              <a:buFont typeface="Symbol" panose="05050102010706020507" pitchFamily="18" charset="2"/>
              <a:buChar char="-"/>
            </a:pPr>
            <a:r>
              <a:rPr lang="en-GB" dirty="0" smtClean="0">
                <a:solidFill>
                  <a:srgbClr val="000000"/>
                </a:solidFill>
              </a:rPr>
              <a:t>Age in 2016</a:t>
            </a:r>
          </a:p>
          <a:p>
            <a:pPr marL="628650" indent="-285750">
              <a:spcBef>
                <a:spcPts val="0"/>
              </a:spcBef>
              <a:buFont typeface="Symbol" panose="05050102010706020507" pitchFamily="18" charset="2"/>
              <a:buChar char="-"/>
            </a:pPr>
            <a:r>
              <a:rPr lang="en-GB" dirty="0" smtClean="0">
                <a:solidFill>
                  <a:srgbClr val="000000"/>
                </a:solidFill>
              </a:rPr>
              <a:t>Ethnicity</a:t>
            </a:r>
          </a:p>
          <a:p>
            <a:pPr marL="285750" indent="-285750">
              <a:buFont typeface="Arial" panose="020B0604020202020204" pitchFamily="34" charset="0"/>
              <a:buChar char="•"/>
            </a:pPr>
            <a:r>
              <a:rPr lang="en-GB" dirty="0">
                <a:solidFill>
                  <a:srgbClr val="000000"/>
                </a:solidFill>
              </a:rPr>
              <a:t>These analyses include only those individuals who experienced a subsequent primary cancer and who were still living at the end of 2016  (n=9,072</a:t>
            </a:r>
            <a:r>
              <a:rPr lang="en-GB" dirty="0" smtClean="0">
                <a:solidFill>
                  <a:srgbClr val="000000"/>
                </a:solidFill>
              </a:rPr>
              <a:t>), </a:t>
            </a:r>
            <a:r>
              <a:rPr lang="en-GB" dirty="0">
                <a:solidFill>
                  <a:srgbClr val="000000"/>
                </a:solidFill>
              </a:rPr>
              <a:t>not all incident subsequent primary </a:t>
            </a:r>
            <a:r>
              <a:rPr lang="en-GB" dirty="0" smtClean="0">
                <a:solidFill>
                  <a:srgbClr val="000000"/>
                </a:solidFill>
              </a:rPr>
              <a:t>cancers.</a:t>
            </a:r>
            <a:endParaRPr lang="en-GB" dirty="0">
              <a:solidFill>
                <a:srgbClr val="000000"/>
              </a:solidFill>
            </a:endParaRPr>
          </a:p>
          <a:p>
            <a:pPr marL="285750" indent="-285750">
              <a:buFont typeface="Arial" panose="020B0604020202020204" pitchFamily="34" charset="0"/>
              <a:buChar char="•"/>
            </a:pPr>
            <a:endParaRPr lang="en-GB" dirty="0">
              <a:solidFill>
                <a:srgbClr val="000000"/>
              </a:solidFill>
            </a:endParaRPr>
          </a:p>
        </p:txBody>
      </p:sp>
      <p:sp>
        <p:nvSpPr>
          <p:cNvPr id="5" name="Slide Number Placeholder 4"/>
          <p:cNvSpPr>
            <a:spLocks noGrp="1"/>
          </p:cNvSpPr>
          <p:nvPr>
            <p:ph type="sldNum" sz="quarter" idx="14"/>
          </p:nvPr>
        </p:nvSpPr>
        <p:spPr/>
        <p:txBody>
          <a:bodyPr/>
          <a:lstStyle/>
          <a:p>
            <a:fld id="{8FC524A1-7B6A-464D-B8BC-8FE2E057339E}" type="slidenum">
              <a:rPr lang="en-GB" smtClean="0"/>
              <a:pPr/>
              <a:t>24</a:t>
            </a:fld>
            <a:endParaRPr lang="en-GB" dirty="0"/>
          </a:p>
        </p:txBody>
      </p:sp>
      <p:sp>
        <p:nvSpPr>
          <p:cNvPr id="3" name="TextBox 2"/>
          <p:cNvSpPr txBox="1"/>
          <p:nvPr/>
        </p:nvSpPr>
        <p:spPr>
          <a:xfrm>
            <a:off x="179512" y="6309320"/>
            <a:ext cx="8064896" cy="600164"/>
          </a:xfrm>
          <a:prstGeom prst="rect">
            <a:avLst/>
          </a:prstGeom>
          <a:noFill/>
        </p:spPr>
        <p:txBody>
          <a:bodyPr wrap="square" rtlCol="0">
            <a:spAutoFit/>
          </a:bodyPr>
          <a:lstStyle/>
          <a:p>
            <a:pPr marL="228600" indent="-228600">
              <a:buAutoNum type="arabicPeriod"/>
            </a:pPr>
            <a:r>
              <a:rPr lang="en-GB" sz="1100" dirty="0" err="1" smtClean="0">
                <a:solidFill>
                  <a:schemeClr val="accent5"/>
                </a:solidFill>
              </a:rPr>
              <a:t>Braisch</a:t>
            </a:r>
            <a:r>
              <a:rPr lang="en-GB" sz="1100" dirty="0" smtClean="0">
                <a:solidFill>
                  <a:schemeClr val="accent5"/>
                </a:solidFill>
              </a:rPr>
              <a:t> et al. (2012), Risk of subsequent primary cancer among prostate cancer patients in Germany</a:t>
            </a:r>
          </a:p>
          <a:p>
            <a:pPr marL="228600" indent="-228600">
              <a:buAutoNum type="arabicPeriod"/>
            </a:pPr>
            <a:r>
              <a:rPr lang="en-GB" sz="1100" dirty="0" err="1" smtClean="0">
                <a:solidFill>
                  <a:schemeClr val="accent5"/>
                </a:solidFill>
              </a:rPr>
              <a:t>Strodtbeck</a:t>
            </a:r>
            <a:r>
              <a:rPr lang="en-GB" sz="1100" dirty="0" smtClean="0">
                <a:solidFill>
                  <a:schemeClr val="accent5"/>
                </a:solidFill>
              </a:rPr>
              <a:t> et al. (2013), Risk of subsequent cancer following a primary CNS tumour</a:t>
            </a:r>
          </a:p>
          <a:p>
            <a:pPr marL="228600" indent="-228600">
              <a:buAutoNum type="arabicPeriod"/>
            </a:pPr>
            <a:endParaRPr lang="en-GB" sz="1100" dirty="0"/>
          </a:p>
        </p:txBody>
      </p:sp>
    </p:spTree>
    <p:extLst>
      <p:ext uri="{BB962C8B-B14F-4D97-AF65-F5344CB8AC3E}">
        <p14:creationId xmlns:p14="http://schemas.microsoft.com/office/powerpoint/2010/main" val="246457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of first and most recent tumour - females</a:t>
            </a:r>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4762500" cy="4953000"/>
          </a:xfrm>
          <a:prstGeom prst="rect">
            <a:avLst/>
          </a:prstGeom>
        </p:spPr>
      </p:pic>
      <p:sp>
        <p:nvSpPr>
          <p:cNvPr id="3" name="TextBox 2"/>
          <p:cNvSpPr txBox="1"/>
          <p:nvPr/>
        </p:nvSpPr>
        <p:spPr>
          <a:xfrm>
            <a:off x="5364088" y="1124744"/>
            <a:ext cx="3456384" cy="5016758"/>
          </a:xfrm>
          <a:prstGeom prst="rect">
            <a:avLst/>
          </a:prstGeom>
          <a:noFill/>
        </p:spPr>
        <p:txBody>
          <a:bodyPr wrap="square" rtlCol="0">
            <a:spAutoFit/>
          </a:bodyPr>
          <a:lstStyle/>
          <a:p>
            <a:pPr algn="just"/>
            <a:r>
              <a:rPr lang="en-GB" sz="1600" dirty="0" smtClean="0">
                <a:solidFill>
                  <a:srgbClr val="000000"/>
                </a:solidFill>
              </a:rPr>
              <a:t>The width of the bands shows the proportion of first (left) and subsequent (right) tumours at each site.</a:t>
            </a:r>
          </a:p>
          <a:p>
            <a:pPr algn="just"/>
            <a:endParaRPr lang="en-GB" sz="1600" dirty="0" smtClean="0">
              <a:solidFill>
                <a:srgbClr val="000000"/>
              </a:solidFill>
            </a:endParaRPr>
          </a:p>
          <a:p>
            <a:pPr algn="just"/>
            <a:r>
              <a:rPr lang="en-GB" sz="1600" dirty="0" smtClean="0">
                <a:solidFill>
                  <a:srgbClr val="000000"/>
                </a:solidFill>
              </a:rPr>
              <a:t>Amongst females with subsequent primary cancers in London, breast tumours were the most common site of both first and subsequent tumours.</a:t>
            </a:r>
          </a:p>
          <a:p>
            <a:pPr algn="just"/>
            <a:endParaRPr lang="en-GB" sz="1600" dirty="0">
              <a:solidFill>
                <a:srgbClr val="000000"/>
              </a:solidFill>
            </a:endParaRPr>
          </a:p>
          <a:p>
            <a:pPr algn="just"/>
            <a:r>
              <a:rPr lang="en-GB" sz="1600" dirty="0" smtClean="0">
                <a:solidFill>
                  <a:srgbClr val="000000"/>
                </a:solidFill>
              </a:rPr>
              <a:t>Lung, trachea and bronchus tumours were more common amongst subsequent tumours than amongst first tumours.</a:t>
            </a:r>
          </a:p>
          <a:p>
            <a:pPr algn="just"/>
            <a:endParaRPr lang="en-GB" sz="1600" dirty="0">
              <a:solidFill>
                <a:srgbClr val="000000"/>
              </a:solidFill>
            </a:endParaRPr>
          </a:p>
          <a:p>
            <a:pPr algn="just"/>
            <a:r>
              <a:rPr lang="en-GB" sz="1600" dirty="0">
                <a:solidFill>
                  <a:srgbClr val="000000"/>
                </a:solidFill>
              </a:rPr>
              <a:t>Subsequent tumours were not obviously linked to a first tumour of similar locality or risk factors. </a:t>
            </a:r>
          </a:p>
          <a:p>
            <a:pPr algn="just"/>
            <a:endParaRPr lang="en-GB" sz="1600" dirty="0">
              <a:solidFill>
                <a:srgbClr val="000000"/>
              </a:solidFill>
            </a:endParaRPr>
          </a:p>
        </p:txBody>
      </p:sp>
    </p:spTree>
    <p:extLst>
      <p:ext uri="{BB962C8B-B14F-4D97-AF65-F5344CB8AC3E}">
        <p14:creationId xmlns:p14="http://schemas.microsoft.com/office/powerpoint/2010/main" val="1459563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Site of first and most recent tumour by age in 2016 (females)</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26</a:t>
            </a:fld>
            <a:endParaRPr lang="en-GB" dirty="0"/>
          </a:p>
        </p:txBody>
      </p:sp>
      <p:sp>
        <p:nvSpPr>
          <p:cNvPr id="9" name="TextBox 8"/>
          <p:cNvSpPr txBox="1"/>
          <p:nvPr/>
        </p:nvSpPr>
        <p:spPr>
          <a:xfrm>
            <a:off x="179512" y="1628648"/>
            <a:ext cx="1440160" cy="584775"/>
          </a:xfrm>
          <a:prstGeom prst="rect">
            <a:avLst/>
          </a:prstGeom>
          <a:noFill/>
        </p:spPr>
        <p:txBody>
          <a:bodyPr wrap="square" rtlCol="0">
            <a:spAutoFit/>
          </a:bodyPr>
          <a:lstStyle/>
          <a:p>
            <a:r>
              <a:rPr lang="en-GB" dirty="0" smtClean="0"/>
              <a:t>Age &lt;55</a:t>
            </a:r>
            <a:br>
              <a:rPr lang="en-GB" dirty="0" smtClean="0"/>
            </a:br>
            <a:r>
              <a:rPr lang="en-GB" sz="1400" dirty="0" smtClean="0"/>
              <a:t>(n=460)</a:t>
            </a:r>
            <a:endParaRPr lang="en-GB" sz="1400" dirty="0"/>
          </a:p>
        </p:txBody>
      </p:sp>
      <p:sp>
        <p:nvSpPr>
          <p:cNvPr id="10" name="TextBox 9"/>
          <p:cNvSpPr txBox="1"/>
          <p:nvPr/>
        </p:nvSpPr>
        <p:spPr>
          <a:xfrm>
            <a:off x="7452320" y="1772816"/>
            <a:ext cx="1440160" cy="584775"/>
          </a:xfrm>
          <a:prstGeom prst="rect">
            <a:avLst/>
          </a:prstGeom>
          <a:noFill/>
        </p:spPr>
        <p:txBody>
          <a:bodyPr wrap="square" rtlCol="0">
            <a:spAutoFit/>
          </a:bodyPr>
          <a:lstStyle/>
          <a:p>
            <a:pPr algn="r"/>
            <a:r>
              <a:rPr lang="en-GB" dirty="0" smtClean="0"/>
              <a:t>Age 55-74</a:t>
            </a:r>
          </a:p>
          <a:p>
            <a:pPr algn="r"/>
            <a:r>
              <a:rPr lang="en-GB" sz="1400" dirty="0" smtClean="0"/>
              <a:t>(n=2072)</a:t>
            </a:r>
            <a:endParaRPr lang="en-GB" sz="1400" dirty="0"/>
          </a:p>
        </p:txBody>
      </p:sp>
      <p:sp>
        <p:nvSpPr>
          <p:cNvPr id="11" name="TextBox 10"/>
          <p:cNvSpPr txBox="1"/>
          <p:nvPr/>
        </p:nvSpPr>
        <p:spPr>
          <a:xfrm>
            <a:off x="179512" y="4581128"/>
            <a:ext cx="1440160" cy="584775"/>
          </a:xfrm>
          <a:prstGeom prst="rect">
            <a:avLst/>
          </a:prstGeom>
          <a:noFill/>
        </p:spPr>
        <p:txBody>
          <a:bodyPr wrap="square" rtlCol="0">
            <a:spAutoFit/>
          </a:bodyPr>
          <a:lstStyle/>
          <a:p>
            <a:r>
              <a:rPr lang="en-GB" dirty="0" smtClean="0"/>
              <a:t>Age 75-84</a:t>
            </a:r>
          </a:p>
          <a:p>
            <a:r>
              <a:rPr lang="en-GB" sz="1400" dirty="0" smtClean="0"/>
              <a:t>(n=1254)</a:t>
            </a:r>
            <a:endParaRPr lang="en-GB" sz="1400" dirty="0"/>
          </a:p>
        </p:txBody>
      </p:sp>
      <p:sp>
        <p:nvSpPr>
          <p:cNvPr id="12" name="TextBox 11"/>
          <p:cNvSpPr txBox="1"/>
          <p:nvPr/>
        </p:nvSpPr>
        <p:spPr>
          <a:xfrm>
            <a:off x="7348565" y="4581128"/>
            <a:ext cx="1440160" cy="584775"/>
          </a:xfrm>
          <a:prstGeom prst="rect">
            <a:avLst/>
          </a:prstGeom>
          <a:noFill/>
        </p:spPr>
        <p:txBody>
          <a:bodyPr wrap="square" rtlCol="0">
            <a:spAutoFit/>
          </a:bodyPr>
          <a:lstStyle/>
          <a:p>
            <a:pPr algn="r"/>
            <a:r>
              <a:rPr lang="en-GB" dirty="0" smtClean="0"/>
              <a:t>Age 85+</a:t>
            </a:r>
          </a:p>
          <a:p>
            <a:pPr algn="r"/>
            <a:r>
              <a:rPr lang="en-GB" sz="1400" dirty="0" smtClean="0"/>
              <a:t>(n=594)</a:t>
            </a:r>
            <a:endParaRPr lang="en-GB" sz="1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697109"/>
            <a:ext cx="2838461" cy="2952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507" y="697109"/>
            <a:ext cx="2838461" cy="2952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507" y="3703058"/>
            <a:ext cx="2838461" cy="29520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867" y="3688113"/>
            <a:ext cx="2838461" cy="2952000"/>
          </a:xfrm>
          <a:prstGeom prst="rect">
            <a:avLst/>
          </a:prstGeom>
        </p:spPr>
      </p:pic>
    </p:spTree>
    <p:extLst>
      <p:ext uri="{BB962C8B-B14F-4D97-AF65-F5344CB8AC3E}">
        <p14:creationId xmlns:p14="http://schemas.microsoft.com/office/powerpoint/2010/main" val="670935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Site of first and most recent tumour by ethnicity (females)</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27</a:t>
            </a:fld>
            <a:endParaRPr lang="en-GB" dirty="0"/>
          </a:p>
        </p:txBody>
      </p:sp>
      <p:sp>
        <p:nvSpPr>
          <p:cNvPr id="9" name="TextBox 8"/>
          <p:cNvSpPr txBox="1"/>
          <p:nvPr/>
        </p:nvSpPr>
        <p:spPr>
          <a:xfrm>
            <a:off x="1619672" y="916858"/>
            <a:ext cx="1440160" cy="584775"/>
          </a:xfrm>
          <a:prstGeom prst="rect">
            <a:avLst/>
          </a:prstGeom>
          <a:noFill/>
        </p:spPr>
        <p:txBody>
          <a:bodyPr wrap="square" rtlCol="0">
            <a:spAutoFit/>
          </a:bodyPr>
          <a:lstStyle/>
          <a:p>
            <a:pPr algn="ctr"/>
            <a:r>
              <a:rPr lang="en-GB" dirty="0" smtClean="0"/>
              <a:t>Non-white </a:t>
            </a:r>
            <a:r>
              <a:rPr lang="en-GB" sz="1400" dirty="0" smtClean="0"/>
              <a:t>(n=466)</a:t>
            </a:r>
            <a:endParaRPr lang="en-GB" sz="1400" dirty="0"/>
          </a:p>
        </p:txBody>
      </p:sp>
      <p:sp>
        <p:nvSpPr>
          <p:cNvPr id="10" name="TextBox 9"/>
          <p:cNvSpPr txBox="1"/>
          <p:nvPr/>
        </p:nvSpPr>
        <p:spPr>
          <a:xfrm>
            <a:off x="6300192" y="940986"/>
            <a:ext cx="1440160" cy="584775"/>
          </a:xfrm>
          <a:prstGeom prst="rect">
            <a:avLst/>
          </a:prstGeom>
          <a:noFill/>
        </p:spPr>
        <p:txBody>
          <a:bodyPr wrap="square" rtlCol="0">
            <a:spAutoFit/>
          </a:bodyPr>
          <a:lstStyle/>
          <a:p>
            <a:pPr algn="ctr"/>
            <a:r>
              <a:rPr lang="en-GB" dirty="0" smtClean="0"/>
              <a:t>White</a:t>
            </a:r>
          </a:p>
          <a:p>
            <a:pPr algn="ctr"/>
            <a:r>
              <a:rPr lang="en-GB" sz="1400" dirty="0" smtClean="0"/>
              <a:t>(n=1862)</a:t>
            </a:r>
            <a:endParaRPr lang="en-GB"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8" y="1405088"/>
            <a:ext cx="4188468" cy="435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321" y="1412776"/>
            <a:ext cx="4153853" cy="4320000"/>
          </a:xfrm>
          <a:prstGeom prst="rect">
            <a:avLst/>
          </a:prstGeom>
        </p:spPr>
      </p:pic>
    </p:spTree>
    <p:extLst>
      <p:ext uri="{BB962C8B-B14F-4D97-AF65-F5344CB8AC3E}">
        <p14:creationId xmlns:p14="http://schemas.microsoft.com/office/powerpoint/2010/main" val="1267945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of first and most recent tumour - males</a:t>
            </a:r>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28</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52500"/>
            <a:ext cx="4762500" cy="4953000"/>
          </a:xfrm>
          <a:prstGeom prst="rect">
            <a:avLst/>
          </a:prstGeom>
        </p:spPr>
      </p:pic>
      <p:sp>
        <p:nvSpPr>
          <p:cNvPr id="6" name="TextBox 5"/>
          <p:cNvSpPr txBox="1"/>
          <p:nvPr/>
        </p:nvSpPr>
        <p:spPr>
          <a:xfrm>
            <a:off x="5364088" y="1124744"/>
            <a:ext cx="3456384" cy="5016758"/>
          </a:xfrm>
          <a:prstGeom prst="rect">
            <a:avLst/>
          </a:prstGeom>
          <a:noFill/>
        </p:spPr>
        <p:txBody>
          <a:bodyPr wrap="square" rtlCol="0">
            <a:spAutoFit/>
          </a:bodyPr>
          <a:lstStyle/>
          <a:p>
            <a:pPr algn="just"/>
            <a:r>
              <a:rPr lang="en-GB" sz="1600" dirty="0" smtClean="0">
                <a:solidFill>
                  <a:srgbClr val="000000"/>
                </a:solidFill>
              </a:rPr>
              <a:t>The width of the bands shows the proportion of first (left) and subsequent (right) tumours at each site.</a:t>
            </a:r>
          </a:p>
          <a:p>
            <a:pPr algn="just"/>
            <a:endParaRPr lang="en-GB" sz="1600" dirty="0" smtClean="0">
              <a:solidFill>
                <a:srgbClr val="000000"/>
              </a:solidFill>
            </a:endParaRPr>
          </a:p>
          <a:p>
            <a:pPr algn="just"/>
            <a:r>
              <a:rPr lang="en-GB" sz="1600" dirty="0" smtClean="0">
                <a:solidFill>
                  <a:srgbClr val="000000"/>
                </a:solidFill>
              </a:rPr>
              <a:t>Amongst males with subsequent primary cancers in London, prostate tumours were the most common site of both first and subsequent tumours.</a:t>
            </a:r>
          </a:p>
          <a:p>
            <a:pPr algn="just"/>
            <a:endParaRPr lang="en-GB" sz="1600" dirty="0">
              <a:solidFill>
                <a:srgbClr val="000000"/>
              </a:solidFill>
            </a:endParaRPr>
          </a:p>
          <a:p>
            <a:pPr algn="just"/>
            <a:r>
              <a:rPr lang="en-GB" sz="1600" dirty="0" smtClean="0">
                <a:solidFill>
                  <a:srgbClr val="000000"/>
                </a:solidFill>
              </a:rPr>
              <a:t>Lung</a:t>
            </a:r>
            <a:r>
              <a:rPr lang="en-GB" sz="1600" dirty="0">
                <a:solidFill>
                  <a:srgbClr val="000000"/>
                </a:solidFill>
              </a:rPr>
              <a:t>, trachea and bronchus tumours were more common amongst subsequent tumours than amongst first tumours.</a:t>
            </a:r>
          </a:p>
          <a:p>
            <a:pPr algn="just"/>
            <a:endParaRPr lang="en-GB" sz="1600" dirty="0" smtClean="0">
              <a:solidFill>
                <a:srgbClr val="000000"/>
              </a:solidFill>
            </a:endParaRPr>
          </a:p>
          <a:p>
            <a:pPr algn="just"/>
            <a:r>
              <a:rPr lang="en-GB" sz="1600" dirty="0" smtClean="0">
                <a:solidFill>
                  <a:srgbClr val="000000"/>
                </a:solidFill>
              </a:rPr>
              <a:t>Subsequent tumours were not obviously linked to a first tumour of similar locality or risk factors. </a:t>
            </a:r>
            <a:endParaRPr lang="en-GB" sz="1600" dirty="0">
              <a:solidFill>
                <a:srgbClr val="000000"/>
              </a:solidFill>
            </a:endParaRPr>
          </a:p>
          <a:p>
            <a:pPr algn="just"/>
            <a:endParaRPr lang="en-GB" sz="1600" dirty="0">
              <a:solidFill>
                <a:srgbClr val="000000"/>
              </a:solidFill>
            </a:endParaRPr>
          </a:p>
        </p:txBody>
      </p:sp>
    </p:spTree>
    <p:extLst>
      <p:ext uri="{BB962C8B-B14F-4D97-AF65-F5344CB8AC3E}">
        <p14:creationId xmlns:p14="http://schemas.microsoft.com/office/powerpoint/2010/main" val="1189901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Site of first and most recent tumour by age in 2016 (males)</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29</a:t>
            </a:fld>
            <a:endParaRPr lang="en-GB" dirty="0"/>
          </a:p>
        </p:txBody>
      </p:sp>
      <p:sp>
        <p:nvSpPr>
          <p:cNvPr id="9" name="TextBox 8"/>
          <p:cNvSpPr txBox="1"/>
          <p:nvPr/>
        </p:nvSpPr>
        <p:spPr>
          <a:xfrm>
            <a:off x="271429" y="1817595"/>
            <a:ext cx="1440160" cy="584775"/>
          </a:xfrm>
          <a:prstGeom prst="rect">
            <a:avLst/>
          </a:prstGeom>
          <a:noFill/>
        </p:spPr>
        <p:txBody>
          <a:bodyPr wrap="square" rtlCol="0">
            <a:spAutoFit/>
          </a:bodyPr>
          <a:lstStyle/>
          <a:p>
            <a:r>
              <a:rPr lang="en-GB" dirty="0" smtClean="0"/>
              <a:t>Age &lt;55</a:t>
            </a:r>
          </a:p>
          <a:p>
            <a:r>
              <a:rPr lang="en-GB" sz="1400" dirty="0" smtClean="0"/>
              <a:t>(n=260) </a:t>
            </a:r>
            <a:endParaRPr lang="en-GB" sz="1400" dirty="0"/>
          </a:p>
        </p:txBody>
      </p:sp>
      <p:sp>
        <p:nvSpPr>
          <p:cNvPr id="10" name="TextBox 9"/>
          <p:cNvSpPr txBox="1"/>
          <p:nvPr/>
        </p:nvSpPr>
        <p:spPr>
          <a:xfrm>
            <a:off x="7348565" y="1916832"/>
            <a:ext cx="1440160" cy="584775"/>
          </a:xfrm>
          <a:prstGeom prst="rect">
            <a:avLst/>
          </a:prstGeom>
          <a:noFill/>
        </p:spPr>
        <p:txBody>
          <a:bodyPr wrap="square" rtlCol="0">
            <a:spAutoFit/>
          </a:bodyPr>
          <a:lstStyle/>
          <a:p>
            <a:pPr algn="r"/>
            <a:r>
              <a:rPr lang="en-GB" dirty="0" smtClean="0"/>
              <a:t>Age 55-74</a:t>
            </a:r>
          </a:p>
          <a:p>
            <a:pPr algn="r"/>
            <a:r>
              <a:rPr lang="en-GB" sz="1400" dirty="0" smtClean="0"/>
              <a:t>(n=1976)</a:t>
            </a:r>
            <a:endParaRPr lang="en-GB" sz="1400" dirty="0"/>
          </a:p>
        </p:txBody>
      </p:sp>
      <p:sp>
        <p:nvSpPr>
          <p:cNvPr id="11" name="TextBox 10"/>
          <p:cNvSpPr txBox="1"/>
          <p:nvPr/>
        </p:nvSpPr>
        <p:spPr>
          <a:xfrm>
            <a:off x="251520" y="4581128"/>
            <a:ext cx="1440160" cy="584775"/>
          </a:xfrm>
          <a:prstGeom prst="rect">
            <a:avLst/>
          </a:prstGeom>
          <a:noFill/>
        </p:spPr>
        <p:txBody>
          <a:bodyPr wrap="square" rtlCol="0">
            <a:spAutoFit/>
          </a:bodyPr>
          <a:lstStyle/>
          <a:p>
            <a:r>
              <a:rPr lang="en-GB" dirty="0" smtClean="0"/>
              <a:t>Age 75-84</a:t>
            </a:r>
          </a:p>
          <a:p>
            <a:r>
              <a:rPr lang="en-GB" sz="1400" dirty="0" smtClean="0"/>
              <a:t>(n=1787) </a:t>
            </a:r>
            <a:endParaRPr lang="en-GB" sz="1400" dirty="0"/>
          </a:p>
        </p:txBody>
      </p:sp>
      <p:sp>
        <p:nvSpPr>
          <p:cNvPr id="12" name="TextBox 11"/>
          <p:cNvSpPr txBox="1"/>
          <p:nvPr/>
        </p:nvSpPr>
        <p:spPr>
          <a:xfrm>
            <a:off x="7348565" y="4581128"/>
            <a:ext cx="1440160" cy="584775"/>
          </a:xfrm>
          <a:prstGeom prst="rect">
            <a:avLst/>
          </a:prstGeom>
          <a:noFill/>
        </p:spPr>
        <p:txBody>
          <a:bodyPr wrap="square" rtlCol="0">
            <a:spAutoFit/>
          </a:bodyPr>
          <a:lstStyle/>
          <a:p>
            <a:pPr algn="r"/>
            <a:r>
              <a:rPr lang="en-GB" dirty="0" smtClean="0"/>
              <a:t>Age 85+</a:t>
            </a:r>
          </a:p>
          <a:p>
            <a:pPr algn="r"/>
            <a:r>
              <a:rPr lang="en-GB" sz="1400" dirty="0" smtClean="0"/>
              <a:t>(n=669)</a:t>
            </a:r>
            <a:endParaRPr lang="en-GB"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05" y="701775"/>
            <a:ext cx="2838471" cy="295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716509"/>
            <a:ext cx="2838471" cy="295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505" y="3778295"/>
            <a:ext cx="2838471" cy="2952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3741416"/>
            <a:ext cx="2838896" cy="2952452"/>
          </a:xfrm>
          <a:prstGeom prst="rect">
            <a:avLst/>
          </a:prstGeom>
        </p:spPr>
      </p:pic>
    </p:spTree>
    <p:extLst>
      <p:ext uri="{BB962C8B-B14F-4D97-AF65-F5344CB8AC3E}">
        <p14:creationId xmlns:p14="http://schemas.microsoft.com/office/powerpoint/2010/main" val="246255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4" name="Text Placeholder 3"/>
          <p:cNvSpPr>
            <a:spLocks noGrp="1"/>
          </p:cNvSpPr>
          <p:nvPr>
            <p:ph type="body" sz="quarter" idx="13"/>
          </p:nvPr>
        </p:nvSpPr>
        <p:spPr>
          <a:xfrm>
            <a:off x="250825" y="836711"/>
            <a:ext cx="8642350" cy="5616625"/>
          </a:xfrm>
        </p:spPr>
        <p:txBody>
          <a:bodyPr/>
          <a:lstStyle/>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Data </a:t>
            </a:r>
            <a:r>
              <a:rPr lang="en-GB" dirty="0">
                <a:solidFill>
                  <a:srgbClr val="000000"/>
                </a:solidFill>
                <a:cs typeface="Arial" panose="020B0604020202020204" pitchFamily="34" charset="0"/>
              </a:rPr>
              <a:t>on people in London diagnosed with </a:t>
            </a:r>
            <a:r>
              <a:rPr lang="en-GB" dirty="0" smtClean="0">
                <a:solidFill>
                  <a:srgbClr val="000000"/>
                </a:solidFill>
                <a:cs typeface="Arial" panose="020B0604020202020204" pitchFamily="34" charset="0"/>
              </a:rPr>
              <a:t>at least one </a:t>
            </a:r>
            <a:r>
              <a:rPr lang="en-GB" dirty="0">
                <a:solidFill>
                  <a:srgbClr val="000000"/>
                </a:solidFill>
                <a:cs typeface="Arial" panose="020B0604020202020204" pitchFamily="34" charset="0"/>
              </a:rPr>
              <a:t>primary cancer (ICD-10 C00-C97 excluding C44) from </a:t>
            </a:r>
            <a:r>
              <a:rPr lang="en-GB" dirty="0" smtClean="0">
                <a:solidFill>
                  <a:srgbClr val="000000"/>
                </a:solidFill>
                <a:cs typeface="Arial" panose="020B0604020202020204" pitchFamily="34" charset="0"/>
              </a:rPr>
              <a:t>1995-2016, </a:t>
            </a:r>
            <a:r>
              <a:rPr lang="en-GB" dirty="0">
                <a:solidFill>
                  <a:srgbClr val="000000"/>
                </a:solidFill>
                <a:cs typeface="Arial" panose="020B0604020202020204" pitchFamily="34" charset="0"/>
              </a:rPr>
              <a:t>alive on </a:t>
            </a:r>
            <a:r>
              <a:rPr lang="en-GB" dirty="0" smtClean="0">
                <a:solidFill>
                  <a:srgbClr val="000000"/>
                </a:solidFill>
                <a:cs typeface="Arial" panose="020B0604020202020204" pitchFamily="34" charset="0"/>
              </a:rPr>
              <a:t>31/12/16, </a:t>
            </a:r>
            <a:r>
              <a:rPr lang="en-GB" dirty="0">
                <a:solidFill>
                  <a:srgbClr val="000000"/>
                </a:solidFill>
                <a:cs typeface="Arial" panose="020B0604020202020204" pitchFamily="34" charset="0"/>
              </a:rPr>
              <a:t>was extracted from Public Health England’s cancer </a:t>
            </a:r>
            <a:r>
              <a:rPr lang="en-GB" dirty="0" smtClean="0">
                <a:solidFill>
                  <a:srgbClr val="000000"/>
                </a:solidFill>
                <a:cs typeface="Arial" panose="020B0604020202020204" pitchFamily="34" charset="0"/>
              </a:rPr>
              <a:t>registry.</a:t>
            </a:r>
            <a:endParaRPr lang="en-GB" dirty="0">
              <a:solidFill>
                <a:srgbClr val="000000"/>
              </a:solidFill>
              <a:cs typeface="Arial" panose="020B0604020202020204" pitchFamily="34" charset="0"/>
            </a:endParaRP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Subsequent primary diagnoses were defined where an individual had more than one tumour diagnosed at different </a:t>
            </a:r>
            <a:r>
              <a:rPr lang="en-GB" dirty="0">
                <a:solidFill>
                  <a:srgbClr val="000000"/>
                </a:solidFill>
                <a:cs typeface="Arial" panose="020B0604020202020204" pitchFamily="34" charset="0"/>
              </a:rPr>
              <a:t>sites (ICD-10 C00-C97 excluding C44</a:t>
            </a:r>
            <a:r>
              <a:rPr lang="en-GB" dirty="0" smtClean="0">
                <a:solidFill>
                  <a:srgbClr val="000000"/>
                </a:solidFill>
                <a:cs typeface="Arial" panose="020B0604020202020204" pitchFamily="34" charset="0"/>
              </a:rPr>
              <a:t>) and </a:t>
            </a:r>
            <a:r>
              <a:rPr lang="en-GB" dirty="0">
                <a:solidFill>
                  <a:srgbClr val="000000"/>
                </a:solidFill>
                <a:cs typeface="Arial" panose="020B0604020202020204" pitchFamily="34" charset="0"/>
              </a:rPr>
              <a:t>&gt;</a:t>
            </a:r>
            <a:r>
              <a:rPr lang="en-GB" dirty="0" smtClean="0">
                <a:solidFill>
                  <a:srgbClr val="000000"/>
                </a:solidFill>
                <a:cs typeface="Arial" panose="020B0604020202020204" pitchFamily="34" charset="0"/>
              </a:rPr>
              <a:t>30 days apart.</a:t>
            </a:r>
          </a:p>
          <a:p>
            <a:pPr marL="100076" indent="-100076">
              <a:spcAft>
                <a:spcPts val="200"/>
              </a:spcAft>
              <a:buFont typeface="Arial" panose="020B0604020202020204" pitchFamily="34" charset="0"/>
              <a:buChar char="•"/>
              <a:defRPr/>
            </a:pPr>
            <a:endParaRPr lang="en-GB" dirty="0" smtClean="0">
              <a:solidFill>
                <a:srgbClr val="000000"/>
              </a:solidFill>
              <a:cs typeface="Arial" panose="020B0604020202020204" pitchFamily="34" charset="0"/>
            </a:endParaRPr>
          </a:p>
          <a:p>
            <a:pPr>
              <a:spcAft>
                <a:spcPts val="200"/>
              </a:spcAft>
              <a:defRPr/>
            </a:pPr>
            <a:r>
              <a:rPr lang="en-GB" u="sng" dirty="0" smtClean="0">
                <a:solidFill>
                  <a:srgbClr val="000000"/>
                </a:solidFill>
                <a:cs typeface="Arial" panose="020B0604020202020204" pitchFamily="34" charset="0"/>
              </a:rPr>
              <a:t>Measures assessed</a:t>
            </a:r>
            <a:endParaRPr lang="en-GB" u="sng" dirty="0">
              <a:solidFill>
                <a:srgbClr val="000000"/>
              </a:solidFill>
              <a:cs typeface="Arial" panose="020B0604020202020204" pitchFamily="34" charset="0"/>
            </a:endParaRP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Crude prevalence rate per 100,000 population. </a:t>
            </a: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Proportion amongst those LWBC that have a subsequent primary tumour. </a:t>
            </a: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Patterns of first and </a:t>
            </a:r>
            <a:r>
              <a:rPr lang="en-GB" dirty="0">
                <a:solidFill>
                  <a:srgbClr val="000000"/>
                </a:solidFill>
                <a:cs typeface="Arial" panose="020B0604020202020204" pitchFamily="34" charset="0"/>
              </a:rPr>
              <a:t>most recent </a:t>
            </a:r>
            <a:r>
              <a:rPr lang="en-GB" dirty="0" smtClean="0">
                <a:solidFill>
                  <a:srgbClr val="000000"/>
                </a:solidFill>
                <a:cs typeface="Arial" panose="020B0604020202020204" pitchFamily="34" charset="0"/>
              </a:rPr>
              <a:t>tumour site. </a:t>
            </a: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Time between earliest and next occurring diagnosis.</a:t>
            </a:r>
          </a:p>
          <a:p>
            <a:pPr marL="100076" indent="-100076">
              <a:spcAft>
                <a:spcPts val="200"/>
              </a:spcAft>
              <a:buFont typeface="Arial" panose="020B0604020202020204" pitchFamily="34" charset="0"/>
              <a:buChar char="•"/>
              <a:defRPr/>
            </a:pPr>
            <a:r>
              <a:rPr lang="en-GB" dirty="0" smtClean="0">
                <a:solidFill>
                  <a:srgbClr val="000000"/>
                </a:solidFill>
                <a:cs typeface="Arial" panose="020B0604020202020204" pitchFamily="34" charset="0"/>
              </a:rPr>
              <a:t>Where possible, results were segmented by</a:t>
            </a:r>
          </a:p>
          <a:p>
            <a:pPr marL="571500" lvl="1">
              <a:spcAft>
                <a:spcPts val="200"/>
              </a:spcAft>
              <a:buFontTx/>
              <a:buChar char="-"/>
              <a:defRPr/>
            </a:pPr>
            <a:r>
              <a:rPr lang="en-GB" dirty="0" smtClean="0">
                <a:solidFill>
                  <a:srgbClr val="000000"/>
                </a:solidFill>
                <a:cs typeface="Arial" panose="020B0604020202020204" pitchFamily="34" charset="0"/>
              </a:rPr>
              <a:t>Age</a:t>
            </a:r>
          </a:p>
          <a:p>
            <a:pPr marL="536575" indent="-285750">
              <a:spcBef>
                <a:spcPts val="0"/>
              </a:spcBef>
              <a:spcAft>
                <a:spcPts val="0"/>
              </a:spcAft>
              <a:buFont typeface="Symbol" panose="05050102010706020507" pitchFamily="18" charset="2"/>
              <a:buChar char=""/>
              <a:defRPr/>
            </a:pPr>
            <a:r>
              <a:rPr lang="en-GB" dirty="0" smtClean="0">
                <a:solidFill>
                  <a:srgbClr val="000000"/>
                </a:solidFill>
                <a:cs typeface="Arial" panose="020B0604020202020204" pitchFamily="34" charset="0"/>
              </a:rPr>
              <a:t>Sex</a:t>
            </a:r>
          </a:p>
          <a:p>
            <a:pPr marL="536575" indent="-285750">
              <a:spcBef>
                <a:spcPts val="0"/>
              </a:spcBef>
              <a:spcAft>
                <a:spcPts val="0"/>
              </a:spcAft>
              <a:buFont typeface="Symbol" panose="05050102010706020507" pitchFamily="18" charset="2"/>
              <a:buChar char=""/>
              <a:defRPr/>
            </a:pPr>
            <a:r>
              <a:rPr lang="en-GB" dirty="0" smtClean="0">
                <a:solidFill>
                  <a:srgbClr val="000000"/>
                </a:solidFill>
                <a:cs typeface="Arial" panose="020B0604020202020204" pitchFamily="34" charset="0"/>
              </a:rPr>
              <a:t>Ethnicity</a:t>
            </a:r>
          </a:p>
          <a:p>
            <a:pPr marL="536575" indent="-285750">
              <a:spcBef>
                <a:spcPts val="0"/>
              </a:spcBef>
              <a:spcAft>
                <a:spcPts val="0"/>
              </a:spcAft>
              <a:buFont typeface="Symbol" panose="05050102010706020507" pitchFamily="18" charset="2"/>
              <a:buChar char=""/>
              <a:defRPr/>
            </a:pPr>
            <a:r>
              <a:rPr lang="en-GB" dirty="0" smtClean="0">
                <a:solidFill>
                  <a:srgbClr val="000000"/>
                </a:solidFill>
                <a:cs typeface="Arial" panose="020B0604020202020204" pitchFamily="34" charset="0"/>
              </a:rPr>
              <a:t>Deprivation</a:t>
            </a:r>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3</a:t>
            </a:fld>
            <a:endParaRPr lang="en-GB" dirty="0"/>
          </a:p>
        </p:txBody>
      </p:sp>
    </p:spTree>
    <p:extLst>
      <p:ext uri="{BB962C8B-B14F-4D97-AF65-F5344CB8AC3E}">
        <p14:creationId xmlns:p14="http://schemas.microsoft.com/office/powerpoint/2010/main" val="420887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Site of first and most recent tumour by ethnicity (males)</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30</a:t>
            </a:fld>
            <a:endParaRPr lang="en-GB" dirty="0"/>
          </a:p>
        </p:txBody>
      </p:sp>
      <p:sp>
        <p:nvSpPr>
          <p:cNvPr id="6" name="TextBox 5"/>
          <p:cNvSpPr txBox="1"/>
          <p:nvPr/>
        </p:nvSpPr>
        <p:spPr>
          <a:xfrm>
            <a:off x="1187624" y="916858"/>
            <a:ext cx="2160240" cy="584775"/>
          </a:xfrm>
          <a:prstGeom prst="rect">
            <a:avLst/>
          </a:prstGeom>
          <a:noFill/>
        </p:spPr>
        <p:txBody>
          <a:bodyPr wrap="square" rtlCol="0">
            <a:spAutoFit/>
          </a:bodyPr>
          <a:lstStyle/>
          <a:p>
            <a:pPr algn="ctr"/>
            <a:r>
              <a:rPr lang="en-GB" dirty="0" smtClean="0"/>
              <a:t>Non-white</a:t>
            </a:r>
          </a:p>
          <a:p>
            <a:pPr algn="ctr"/>
            <a:r>
              <a:rPr lang="en-GB" sz="1400" dirty="0" smtClean="0"/>
              <a:t>(n=601)</a:t>
            </a:r>
            <a:endParaRPr lang="en-GB" sz="1400" dirty="0"/>
          </a:p>
        </p:txBody>
      </p:sp>
      <p:sp>
        <p:nvSpPr>
          <p:cNvPr id="7" name="TextBox 6"/>
          <p:cNvSpPr txBox="1"/>
          <p:nvPr/>
        </p:nvSpPr>
        <p:spPr>
          <a:xfrm>
            <a:off x="5796136" y="940986"/>
            <a:ext cx="1944216" cy="584775"/>
          </a:xfrm>
          <a:prstGeom prst="rect">
            <a:avLst/>
          </a:prstGeom>
          <a:noFill/>
        </p:spPr>
        <p:txBody>
          <a:bodyPr wrap="square" rtlCol="0">
            <a:spAutoFit/>
          </a:bodyPr>
          <a:lstStyle/>
          <a:p>
            <a:pPr algn="ctr"/>
            <a:r>
              <a:rPr lang="en-GB" dirty="0" smtClean="0"/>
              <a:t>White</a:t>
            </a:r>
          </a:p>
          <a:p>
            <a:pPr algn="ctr"/>
            <a:r>
              <a:rPr lang="en-GB" sz="1400" dirty="0" smtClean="0"/>
              <a:t>(n=2392)</a:t>
            </a:r>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24" y="1449264"/>
            <a:ext cx="4188468" cy="435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004" y="1449264"/>
            <a:ext cx="4188468" cy="4356000"/>
          </a:xfrm>
          <a:prstGeom prst="rect">
            <a:avLst/>
          </a:prstGeom>
        </p:spPr>
      </p:pic>
    </p:spTree>
    <p:extLst>
      <p:ext uri="{BB962C8B-B14F-4D97-AF65-F5344CB8AC3E}">
        <p14:creationId xmlns:p14="http://schemas.microsoft.com/office/powerpoint/2010/main" val="368174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Tumour site analysis summary</a:t>
            </a:r>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31</a:t>
            </a:fld>
            <a:endParaRPr lang="en-GB" dirty="0"/>
          </a:p>
        </p:txBody>
      </p:sp>
      <p:sp>
        <p:nvSpPr>
          <p:cNvPr id="4" name="TextBox 3"/>
          <p:cNvSpPr txBox="1"/>
          <p:nvPr/>
        </p:nvSpPr>
        <p:spPr>
          <a:xfrm>
            <a:off x="251520" y="836712"/>
            <a:ext cx="8640960" cy="4462760"/>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GB" dirty="0" smtClean="0">
                <a:solidFill>
                  <a:srgbClr val="000000"/>
                </a:solidFill>
              </a:rPr>
              <a:t>We hypothesised that patterns would be observed between first and subsequent tumour sites, with subsequent tumours likely to have similar aetiology or risk factors to the first tumour. However, no obvious patterns emerged.</a:t>
            </a:r>
          </a:p>
          <a:p>
            <a:pPr marL="285750" indent="-285750">
              <a:spcBef>
                <a:spcPts val="1200"/>
              </a:spcBef>
              <a:spcAft>
                <a:spcPts val="600"/>
              </a:spcAft>
              <a:buFont typeface="Arial" panose="020B0604020202020204" pitchFamily="34" charset="0"/>
              <a:buChar char="•"/>
            </a:pPr>
            <a:r>
              <a:rPr lang="en-GB" dirty="0" smtClean="0">
                <a:solidFill>
                  <a:srgbClr val="000000"/>
                </a:solidFill>
              </a:rPr>
              <a:t>The pattern of subsequent tumours largely followed that of first tumours. Exceptions to this included:</a:t>
            </a:r>
          </a:p>
          <a:p>
            <a:pPr marL="628650" indent="-285750">
              <a:spcBef>
                <a:spcPts val="600"/>
              </a:spcBef>
              <a:buFont typeface="Symbol" panose="05050102010706020507" pitchFamily="18" charset="2"/>
              <a:buChar char="-"/>
            </a:pPr>
            <a:r>
              <a:rPr lang="en-GB" dirty="0" smtClean="0">
                <a:solidFill>
                  <a:srgbClr val="000000"/>
                </a:solidFill>
              </a:rPr>
              <a:t>a higher proportion of subsequent lung, trachea and bronchus tumours amongst subsequent tumours than amongst first</a:t>
            </a:r>
          </a:p>
          <a:p>
            <a:pPr marL="628650" indent="-285750">
              <a:spcBef>
                <a:spcPts val="600"/>
              </a:spcBef>
              <a:spcAft>
                <a:spcPts val="600"/>
              </a:spcAft>
              <a:buFont typeface="Symbol" panose="05050102010706020507" pitchFamily="18" charset="2"/>
              <a:buChar char="-"/>
            </a:pPr>
            <a:r>
              <a:rPr lang="en-GB" dirty="0" smtClean="0">
                <a:solidFill>
                  <a:srgbClr val="000000"/>
                </a:solidFill>
              </a:rPr>
              <a:t>a higher proportion of subsequent colorectal tumours with older age in men</a:t>
            </a:r>
          </a:p>
          <a:p>
            <a:pPr marL="342900">
              <a:spcBef>
                <a:spcPts val="600"/>
              </a:spcBef>
              <a:spcAft>
                <a:spcPts val="600"/>
              </a:spcAft>
            </a:pPr>
            <a:endParaRPr lang="en-GB" dirty="0" smtClean="0">
              <a:solidFill>
                <a:srgbClr val="000000"/>
              </a:solidFill>
            </a:endParaRPr>
          </a:p>
          <a:p>
            <a:pPr marL="285750" indent="-285750">
              <a:spcBef>
                <a:spcPts val="600"/>
              </a:spcBef>
              <a:spcAft>
                <a:spcPts val="600"/>
              </a:spcAft>
              <a:buFont typeface="Arial" panose="020B0604020202020204" pitchFamily="34" charset="0"/>
              <a:buChar char="•"/>
            </a:pPr>
            <a:r>
              <a:rPr lang="en-GB" dirty="0" smtClean="0">
                <a:solidFill>
                  <a:srgbClr val="000000"/>
                </a:solidFill>
              </a:rPr>
              <a:t>As an analysis of prevalence, these results only show primary and subsequent tumour sites of those living at the end of 2016. It is possible that different patterns would be observed if subsequent cancers of those who were not living were also included.</a:t>
            </a:r>
            <a:endParaRPr lang="en-GB" dirty="0">
              <a:solidFill>
                <a:srgbClr val="000000"/>
              </a:solidFill>
            </a:endParaRPr>
          </a:p>
        </p:txBody>
      </p:sp>
    </p:spTree>
    <p:extLst>
      <p:ext uri="{BB962C8B-B14F-4D97-AF65-F5344CB8AC3E}">
        <p14:creationId xmlns:p14="http://schemas.microsoft.com/office/powerpoint/2010/main" val="3500841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b="1" dirty="0" smtClean="0">
                <a:latin typeface="Arial Black" pitchFamily="34" charset="0"/>
              </a:rPr>
              <a:t>Time between diagnoses</a:t>
            </a:r>
            <a:endParaRPr lang="en-GB" b="1" dirty="0">
              <a:latin typeface="Arial Black" pitchFamily="34" charset="0"/>
            </a:endParaRPr>
          </a:p>
        </p:txBody>
      </p:sp>
      <p:sp>
        <p:nvSpPr>
          <p:cNvPr id="5" name="Slide Number Placeholder 4"/>
          <p:cNvSpPr>
            <a:spLocks noGrp="1"/>
          </p:cNvSpPr>
          <p:nvPr>
            <p:ph type="sldNum" sz="quarter" idx="11"/>
          </p:nvPr>
        </p:nvSpPr>
        <p:spPr/>
        <p:txBody>
          <a:bodyPr/>
          <a:lstStyle/>
          <a:p>
            <a:fld id="{8FC524A1-7B6A-464D-B8BC-8FE2E057339E}" type="slidenum">
              <a:rPr lang="en-GB" smtClean="0"/>
              <a:pPr/>
              <a:t>32</a:t>
            </a:fld>
            <a:endParaRPr lang="en-GB" dirty="0"/>
          </a:p>
        </p:txBody>
      </p:sp>
      <p:sp>
        <p:nvSpPr>
          <p:cNvPr id="4" name="Text Placeholder 5"/>
          <p:cNvSpPr txBox="1">
            <a:spLocks/>
          </p:cNvSpPr>
          <p:nvPr/>
        </p:nvSpPr>
        <p:spPr>
          <a:xfrm>
            <a:off x="179512" y="188640"/>
            <a:ext cx="3312368" cy="1080120"/>
          </a:xfrm>
          <a:prstGeom prst="rect">
            <a:avLst/>
          </a:prstGeom>
          <a:solidFill>
            <a:srgbClr val="0091C9"/>
          </a:solid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600" kern="1200" baseline="0">
                <a:solidFill>
                  <a:schemeClr val="bg1"/>
                </a:solidFill>
                <a:latin typeface="+mj-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800" b="1" dirty="0" smtClean="0">
                <a:latin typeface="Arial Black" pitchFamily="34" charset="0"/>
              </a:rPr>
              <a:t>03</a:t>
            </a:r>
            <a:endParaRPr lang="en-GB" sz="8800" b="1" dirty="0">
              <a:latin typeface="Arial Black" pitchFamily="34" charset="0"/>
            </a:endParaRPr>
          </a:p>
        </p:txBody>
      </p:sp>
    </p:spTree>
    <p:extLst>
      <p:ext uri="{BB962C8B-B14F-4D97-AF65-F5344CB8AC3E}">
        <p14:creationId xmlns:p14="http://schemas.microsoft.com/office/powerpoint/2010/main" val="536517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Text Placeholder 3"/>
          <p:cNvSpPr>
            <a:spLocks noGrp="1"/>
          </p:cNvSpPr>
          <p:nvPr>
            <p:ph type="body" sz="quarter" idx="13"/>
          </p:nvPr>
        </p:nvSpPr>
        <p:spPr>
          <a:xfrm>
            <a:off x="251520" y="836712"/>
            <a:ext cx="8641654" cy="5687913"/>
          </a:xfrm>
        </p:spPr>
        <p:txBody>
          <a:bodyPr/>
          <a:lstStyle/>
          <a:p>
            <a:pPr marL="285750" indent="-285750">
              <a:buFont typeface="Arial" panose="020B0604020202020204" pitchFamily="34" charset="0"/>
              <a:buChar char="•"/>
            </a:pPr>
            <a:r>
              <a:rPr lang="en-GB" dirty="0">
                <a:solidFill>
                  <a:srgbClr val="000000"/>
                </a:solidFill>
              </a:rPr>
              <a:t>This section describes the </a:t>
            </a:r>
            <a:r>
              <a:rPr lang="en-GB" dirty="0" smtClean="0">
                <a:solidFill>
                  <a:srgbClr val="000000"/>
                </a:solidFill>
              </a:rPr>
              <a:t>time </a:t>
            </a:r>
            <a:r>
              <a:rPr lang="en-GB" dirty="0">
                <a:solidFill>
                  <a:srgbClr val="000000"/>
                </a:solidFill>
              </a:rPr>
              <a:t>between first and </a:t>
            </a:r>
            <a:r>
              <a:rPr lang="en-GB" dirty="0" smtClean="0">
                <a:solidFill>
                  <a:srgbClr val="000000"/>
                </a:solidFill>
              </a:rPr>
              <a:t>next occurring primary tumour diagnosis, </a:t>
            </a:r>
            <a:r>
              <a:rPr lang="en-GB" dirty="0">
                <a:solidFill>
                  <a:srgbClr val="000000"/>
                </a:solidFill>
              </a:rPr>
              <a:t>broken down by </a:t>
            </a:r>
          </a:p>
          <a:p>
            <a:pPr marL="628650" indent="-285750">
              <a:spcBef>
                <a:spcPts val="0"/>
              </a:spcBef>
              <a:spcAft>
                <a:spcPts val="0"/>
              </a:spcAft>
              <a:buFont typeface="Symbol" panose="05050102010706020507" pitchFamily="18" charset="2"/>
              <a:buChar char="-"/>
            </a:pPr>
            <a:r>
              <a:rPr lang="en-GB" dirty="0" smtClean="0">
                <a:solidFill>
                  <a:srgbClr val="000000"/>
                </a:solidFill>
              </a:rPr>
              <a:t>Sex</a:t>
            </a:r>
          </a:p>
          <a:p>
            <a:pPr marL="628650" indent="-285750">
              <a:spcBef>
                <a:spcPts val="0"/>
              </a:spcBef>
              <a:spcAft>
                <a:spcPts val="0"/>
              </a:spcAft>
              <a:buFont typeface="Symbol" panose="05050102010706020507" pitchFamily="18" charset="2"/>
              <a:buChar char="-"/>
            </a:pPr>
            <a:r>
              <a:rPr lang="en-GB" dirty="0" smtClean="0">
                <a:solidFill>
                  <a:srgbClr val="000000"/>
                </a:solidFill>
              </a:rPr>
              <a:t>Ethnicity</a:t>
            </a:r>
            <a:endParaRPr lang="en-GB" dirty="0">
              <a:solidFill>
                <a:srgbClr val="000000"/>
              </a:solidFill>
            </a:endParaRPr>
          </a:p>
          <a:p>
            <a:pPr marL="628650" indent="-285750">
              <a:spcBef>
                <a:spcPts val="0"/>
              </a:spcBef>
              <a:spcAft>
                <a:spcPts val="0"/>
              </a:spcAft>
              <a:buFont typeface="Symbol" panose="05050102010706020507" pitchFamily="18" charset="2"/>
              <a:buChar char="-"/>
            </a:pPr>
            <a:r>
              <a:rPr lang="en-GB" dirty="0" smtClean="0">
                <a:solidFill>
                  <a:srgbClr val="000000"/>
                </a:solidFill>
              </a:rPr>
              <a:t>First tumour site</a:t>
            </a:r>
          </a:p>
          <a:p>
            <a:pPr marL="342900">
              <a:spcBef>
                <a:spcPts val="0"/>
              </a:spcBef>
              <a:spcAft>
                <a:spcPts val="0"/>
              </a:spcAft>
            </a:pPr>
            <a:endParaRPr lang="en-GB" dirty="0">
              <a:solidFill>
                <a:srgbClr val="000000"/>
              </a:solidFill>
            </a:endParaRPr>
          </a:p>
          <a:p>
            <a:pPr marL="285750" indent="-285750">
              <a:buFont typeface="Arial" panose="020B0604020202020204" pitchFamily="34" charset="0"/>
              <a:buChar char="•"/>
            </a:pPr>
            <a:r>
              <a:rPr lang="en-GB" dirty="0" smtClean="0">
                <a:solidFill>
                  <a:srgbClr val="000000"/>
                </a:solidFill>
              </a:rPr>
              <a:t>These </a:t>
            </a:r>
            <a:r>
              <a:rPr lang="en-GB" dirty="0">
                <a:solidFill>
                  <a:srgbClr val="000000"/>
                </a:solidFill>
              </a:rPr>
              <a:t>analyses include only those individuals </a:t>
            </a:r>
            <a:r>
              <a:rPr lang="en-GB" dirty="0" smtClean="0">
                <a:solidFill>
                  <a:srgbClr val="000000"/>
                </a:solidFill>
              </a:rPr>
              <a:t>who experienced a </a:t>
            </a:r>
            <a:r>
              <a:rPr lang="en-GB" dirty="0">
                <a:solidFill>
                  <a:srgbClr val="000000"/>
                </a:solidFill>
              </a:rPr>
              <a:t>subsequent primary cancer </a:t>
            </a:r>
            <a:r>
              <a:rPr lang="en-GB" dirty="0" smtClean="0">
                <a:solidFill>
                  <a:srgbClr val="000000"/>
                </a:solidFill>
              </a:rPr>
              <a:t>and who were still living at </a:t>
            </a:r>
            <a:r>
              <a:rPr lang="en-GB" dirty="0">
                <a:solidFill>
                  <a:srgbClr val="000000"/>
                </a:solidFill>
              </a:rPr>
              <a:t>the end of 2016  (n=9,072</a:t>
            </a:r>
            <a:r>
              <a:rPr lang="en-GB" dirty="0" smtClean="0">
                <a:solidFill>
                  <a:srgbClr val="000000"/>
                </a:solidFill>
              </a:rPr>
              <a:t>), not all incident subsequent cancers.</a:t>
            </a:r>
            <a:endParaRPr lang="en-GB" dirty="0">
              <a:solidFill>
                <a:srgbClr val="000000"/>
              </a:solidFill>
            </a:endParaRPr>
          </a:p>
        </p:txBody>
      </p:sp>
      <p:sp>
        <p:nvSpPr>
          <p:cNvPr id="5" name="Slide Number Placeholder 4"/>
          <p:cNvSpPr>
            <a:spLocks noGrp="1"/>
          </p:cNvSpPr>
          <p:nvPr>
            <p:ph type="sldNum" sz="quarter" idx="14"/>
          </p:nvPr>
        </p:nvSpPr>
        <p:spPr/>
        <p:txBody>
          <a:bodyPr/>
          <a:lstStyle/>
          <a:p>
            <a:fld id="{8FC524A1-7B6A-464D-B8BC-8FE2E057339E}" type="slidenum">
              <a:rPr lang="en-GB" smtClean="0"/>
              <a:pPr/>
              <a:t>33</a:t>
            </a:fld>
            <a:endParaRPr lang="en-GB" dirty="0"/>
          </a:p>
        </p:txBody>
      </p:sp>
    </p:spTree>
    <p:extLst>
      <p:ext uri="{BB962C8B-B14F-4D97-AF65-F5344CB8AC3E}">
        <p14:creationId xmlns:p14="http://schemas.microsoft.com/office/powerpoint/2010/main" val="282819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616441"/>
          </a:xfrm>
        </p:spPr>
        <p:txBody>
          <a:bodyPr/>
          <a:lstStyle/>
          <a:p>
            <a:r>
              <a:rPr lang="en-GB" sz="1800" dirty="0" smtClean="0"/>
              <a:t>Time between first and next occurring subsequent primary tumour</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34</a:t>
            </a:fld>
            <a:endParaRPr lang="en-GB"/>
          </a:p>
        </p:txBody>
      </p:sp>
      <p:sp>
        <p:nvSpPr>
          <p:cNvPr id="2" name="TextBox 1"/>
          <p:cNvSpPr txBox="1"/>
          <p:nvPr/>
        </p:nvSpPr>
        <p:spPr>
          <a:xfrm>
            <a:off x="251520" y="5550331"/>
            <a:ext cx="8568952" cy="830997"/>
          </a:xfrm>
          <a:prstGeom prst="rect">
            <a:avLst/>
          </a:prstGeom>
          <a:noFill/>
        </p:spPr>
        <p:txBody>
          <a:bodyPr wrap="square" rtlCol="0">
            <a:spAutoFit/>
          </a:bodyPr>
          <a:lstStyle/>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smtClean="0">
                <a:solidFill>
                  <a:srgbClr val="000000"/>
                </a:solidFill>
              </a:rPr>
              <a:t>Amongst those living, with a subsequent primary tumour, 20% (n=1838) had a subsequent diagnosis within a year of their first diagnosis</a:t>
            </a:r>
            <a:endParaRPr lang="en-GB" sz="1600" dirty="0">
              <a:solidFill>
                <a:srgbClr val="0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124744"/>
            <a:ext cx="584118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78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616441"/>
          </a:xfrm>
        </p:spPr>
        <p:txBody>
          <a:bodyPr/>
          <a:lstStyle/>
          <a:p>
            <a:r>
              <a:rPr lang="en-GB" sz="1800" dirty="0" smtClean="0"/>
              <a:t>Proportion of subsequent primary tumours occurring within 1 year</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35</a:t>
            </a:fld>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980728"/>
            <a:ext cx="6480720" cy="471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5589240"/>
            <a:ext cx="8640960" cy="830997"/>
          </a:xfrm>
          <a:prstGeom prst="rect">
            <a:avLst/>
          </a:prstGeom>
          <a:noFill/>
        </p:spPr>
        <p:txBody>
          <a:bodyPr wrap="square" rtlCol="0">
            <a:spAutoFit/>
          </a:bodyPr>
          <a:lstStyle/>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smtClean="0">
                <a:solidFill>
                  <a:srgbClr val="000000"/>
                </a:solidFill>
              </a:rPr>
              <a:t>5% (n=433) of those with a subsequent primary tumour had a subsequent diagnosis within 2 months of their first diagnosis</a:t>
            </a:r>
            <a:endParaRPr lang="en-GB" sz="1600" dirty="0">
              <a:solidFill>
                <a:srgbClr val="000000"/>
              </a:solidFill>
            </a:endParaRPr>
          </a:p>
        </p:txBody>
      </p:sp>
    </p:spTree>
    <p:extLst>
      <p:ext uri="{BB962C8B-B14F-4D97-AF65-F5344CB8AC3E}">
        <p14:creationId xmlns:p14="http://schemas.microsoft.com/office/powerpoint/2010/main" val="97141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616441"/>
          </a:xfrm>
        </p:spPr>
        <p:txBody>
          <a:bodyPr/>
          <a:lstStyle/>
          <a:p>
            <a:r>
              <a:rPr lang="en-GB" sz="1800" dirty="0" smtClean="0"/>
              <a:t>Time between first and next occurring subsequent primary tumour by sex</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36</a:t>
            </a:fld>
            <a:endParaRPr lang="en-GB"/>
          </a:p>
        </p:txBody>
      </p:sp>
      <p:sp>
        <p:nvSpPr>
          <p:cNvPr id="2" name="TextBox 1"/>
          <p:cNvSpPr txBox="1"/>
          <p:nvPr/>
        </p:nvSpPr>
        <p:spPr>
          <a:xfrm>
            <a:off x="251520" y="5445224"/>
            <a:ext cx="8568952"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solidFill>
                  <a:srgbClr val="000000"/>
                </a:solidFill>
              </a:rPr>
              <a:t>Amongst women with a subsequent primary tumour, 18% (n=774) had a subsequent diagnosis within a year of their first diagnosis</a:t>
            </a:r>
          </a:p>
          <a:p>
            <a:pPr marL="285750" indent="-285750">
              <a:spcAft>
                <a:spcPts val="600"/>
              </a:spcAft>
              <a:buFont typeface="Arial" panose="020B0604020202020204" pitchFamily="34" charset="0"/>
              <a:buChar char="•"/>
            </a:pPr>
            <a:r>
              <a:rPr lang="en-GB" sz="1600" dirty="0" smtClean="0">
                <a:solidFill>
                  <a:srgbClr val="000000"/>
                </a:solidFill>
              </a:rPr>
              <a:t>Amongst men with a subsequent primary tumour, 23% (n=1064</a:t>
            </a:r>
            <a:r>
              <a:rPr lang="en-GB" sz="1600" dirty="0">
                <a:solidFill>
                  <a:srgbClr val="000000"/>
                </a:solidFill>
              </a:rPr>
              <a:t>) had a subsequent diagnosis within </a:t>
            </a:r>
            <a:r>
              <a:rPr lang="en-GB" sz="1600" dirty="0" smtClean="0">
                <a:solidFill>
                  <a:srgbClr val="000000"/>
                </a:solidFill>
              </a:rPr>
              <a:t>a </a:t>
            </a:r>
            <a:r>
              <a:rPr lang="en-GB" sz="1600" dirty="0">
                <a:solidFill>
                  <a:srgbClr val="000000"/>
                </a:solidFill>
              </a:rPr>
              <a:t>year of their first </a:t>
            </a:r>
            <a:r>
              <a:rPr lang="en-GB" sz="1600" dirty="0" smtClean="0">
                <a:solidFill>
                  <a:srgbClr val="000000"/>
                </a:solidFill>
              </a:rPr>
              <a:t>diagnosis</a:t>
            </a:r>
            <a:endParaRPr lang="en-GB" sz="1600"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836712"/>
            <a:ext cx="65527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83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616441"/>
          </a:xfrm>
        </p:spPr>
        <p:txBody>
          <a:bodyPr/>
          <a:lstStyle/>
          <a:p>
            <a:r>
              <a:rPr lang="en-GB" sz="1800" dirty="0" smtClean="0"/>
              <a:t>Time between first and next occurring subsequent primary tumour by ethnicity</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37</a:t>
            </a:fld>
            <a:endParaRPr lang="en-GB"/>
          </a:p>
        </p:txBody>
      </p:sp>
      <p:sp>
        <p:nvSpPr>
          <p:cNvPr id="2" name="TextBox 1"/>
          <p:cNvSpPr txBox="1"/>
          <p:nvPr/>
        </p:nvSpPr>
        <p:spPr>
          <a:xfrm>
            <a:off x="251520" y="5445224"/>
            <a:ext cx="8568952"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solidFill>
                  <a:srgbClr val="000000"/>
                </a:solidFill>
              </a:rPr>
              <a:t>Amongst non-white groups with a subsequent primary tumour, 21% (n=349) had a subsequent diagnosis within a year of their first diagnosis</a:t>
            </a:r>
          </a:p>
          <a:p>
            <a:pPr marL="285750" indent="-285750">
              <a:spcAft>
                <a:spcPts val="600"/>
              </a:spcAft>
              <a:buFont typeface="Arial" panose="020B0604020202020204" pitchFamily="34" charset="0"/>
              <a:buChar char="•"/>
            </a:pPr>
            <a:r>
              <a:rPr lang="en-GB" sz="1600" dirty="0" smtClean="0">
                <a:solidFill>
                  <a:srgbClr val="000000"/>
                </a:solidFill>
              </a:rPr>
              <a:t>Amongst the white group with a subsequent primary tumour, 20% (n=1377) </a:t>
            </a:r>
            <a:r>
              <a:rPr lang="en-GB" sz="1600" dirty="0">
                <a:solidFill>
                  <a:srgbClr val="000000"/>
                </a:solidFill>
              </a:rPr>
              <a:t>had a subsequent diagnosis within </a:t>
            </a:r>
            <a:r>
              <a:rPr lang="en-GB" sz="1600" dirty="0" smtClean="0">
                <a:solidFill>
                  <a:srgbClr val="000000"/>
                </a:solidFill>
              </a:rPr>
              <a:t>a </a:t>
            </a:r>
            <a:r>
              <a:rPr lang="en-GB" sz="1600" dirty="0">
                <a:solidFill>
                  <a:srgbClr val="000000"/>
                </a:solidFill>
              </a:rPr>
              <a:t>year of their first </a:t>
            </a:r>
            <a:r>
              <a:rPr lang="en-GB" sz="1600" dirty="0" smtClean="0">
                <a:solidFill>
                  <a:srgbClr val="000000"/>
                </a:solidFill>
              </a:rPr>
              <a:t>diagnosis</a:t>
            </a:r>
            <a:endParaRPr lang="en-GB" sz="1600" dirty="0">
              <a:solidFill>
                <a:srgbClr val="0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836712"/>
            <a:ext cx="6560088"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7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733200"/>
            <a:ext cx="7176933"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250825" y="188913"/>
            <a:ext cx="8642350" cy="616441"/>
          </a:xfrm>
        </p:spPr>
        <p:txBody>
          <a:bodyPr/>
          <a:lstStyle/>
          <a:p>
            <a:r>
              <a:rPr lang="en-GB" sz="1800" dirty="0" smtClean="0"/>
              <a:t>Time between first and next occurring subsequent primary tumour according to first tumour site (females)</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38</a:t>
            </a:fld>
            <a:endParaRPr lang="en-GB"/>
          </a:p>
        </p:txBody>
      </p:sp>
      <p:sp>
        <p:nvSpPr>
          <p:cNvPr id="2" name="TextBox 1"/>
          <p:cNvSpPr txBox="1"/>
          <p:nvPr/>
        </p:nvSpPr>
        <p:spPr>
          <a:xfrm>
            <a:off x="251520" y="5877272"/>
            <a:ext cx="864096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0000"/>
                </a:solidFill>
              </a:rPr>
              <a:t>29% (n=25) </a:t>
            </a:r>
            <a:r>
              <a:rPr lang="en-GB" sz="1600" dirty="0">
                <a:solidFill>
                  <a:srgbClr val="000000"/>
                </a:solidFill>
              </a:rPr>
              <a:t>of </a:t>
            </a:r>
            <a:r>
              <a:rPr lang="en-GB" sz="1600" dirty="0" smtClean="0">
                <a:solidFill>
                  <a:srgbClr val="000000"/>
                </a:solidFill>
              </a:rPr>
              <a:t>women with a first lung tumour and </a:t>
            </a:r>
            <a:r>
              <a:rPr lang="en-GB" sz="1600" dirty="0">
                <a:solidFill>
                  <a:srgbClr val="000000"/>
                </a:solidFill>
              </a:rPr>
              <a:t>subsequent primary </a:t>
            </a:r>
            <a:r>
              <a:rPr lang="en-GB" sz="1600" dirty="0" smtClean="0">
                <a:solidFill>
                  <a:srgbClr val="000000"/>
                </a:solidFill>
              </a:rPr>
              <a:t>cancer were diagnosed </a:t>
            </a:r>
            <a:r>
              <a:rPr lang="en-GB" sz="1600" dirty="0">
                <a:solidFill>
                  <a:srgbClr val="000000"/>
                </a:solidFill>
              </a:rPr>
              <a:t>within </a:t>
            </a:r>
            <a:r>
              <a:rPr lang="en-GB" sz="1600" dirty="0" smtClean="0">
                <a:solidFill>
                  <a:srgbClr val="000000"/>
                </a:solidFill>
              </a:rPr>
              <a:t>a </a:t>
            </a:r>
            <a:r>
              <a:rPr lang="en-GB" sz="1600" dirty="0">
                <a:solidFill>
                  <a:srgbClr val="000000"/>
                </a:solidFill>
              </a:rPr>
              <a:t>year of their first </a:t>
            </a:r>
            <a:r>
              <a:rPr lang="en-GB" sz="1600" dirty="0" smtClean="0">
                <a:solidFill>
                  <a:srgbClr val="000000"/>
                </a:solidFill>
              </a:rPr>
              <a:t>diagnosis, compared to 11% (n=187) of women with a first breast tumour</a:t>
            </a:r>
            <a:endParaRPr lang="en-GB" sz="1600" dirty="0">
              <a:solidFill>
                <a:srgbClr val="000000"/>
              </a:solidFill>
            </a:endParaRPr>
          </a:p>
        </p:txBody>
      </p:sp>
    </p:spTree>
    <p:extLst>
      <p:ext uri="{BB962C8B-B14F-4D97-AF65-F5344CB8AC3E}">
        <p14:creationId xmlns:p14="http://schemas.microsoft.com/office/powerpoint/2010/main" val="329519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517" y="729280"/>
            <a:ext cx="7176934"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250825" y="188913"/>
            <a:ext cx="8642350" cy="616441"/>
          </a:xfrm>
        </p:spPr>
        <p:txBody>
          <a:bodyPr/>
          <a:lstStyle/>
          <a:p>
            <a:r>
              <a:rPr lang="en-GB" sz="1800" dirty="0" smtClean="0"/>
              <a:t>Time between first and next occurring subsequent primary tumour according to first tumour site (males)</a:t>
            </a:r>
            <a:endParaRPr lang="en-GB" sz="1800"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39</a:t>
            </a:fld>
            <a:endParaRPr lang="en-GB"/>
          </a:p>
        </p:txBody>
      </p:sp>
      <p:sp>
        <p:nvSpPr>
          <p:cNvPr id="2" name="TextBox 1"/>
          <p:cNvSpPr txBox="1"/>
          <p:nvPr/>
        </p:nvSpPr>
        <p:spPr>
          <a:xfrm>
            <a:off x="107504" y="796114"/>
            <a:ext cx="8640960" cy="646331"/>
          </a:xfrm>
          <a:prstGeom prst="rect">
            <a:avLst/>
          </a:prstGeom>
          <a:noFill/>
        </p:spPr>
        <p:txBody>
          <a:bodyPr wrap="square" rtlCol="0">
            <a:spAutoFit/>
          </a:bodyPr>
          <a:lstStyle/>
          <a:p>
            <a:endParaRPr lang="en-GB" dirty="0">
              <a:solidFill>
                <a:srgbClr val="000000"/>
              </a:solidFill>
            </a:endParaRPr>
          </a:p>
          <a:p>
            <a:endParaRPr lang="en-GB" dirty="0">
              <a:solidFill>
                <a:srgbClr val="000000"/>
              </a:solidFill>
            </a:endParaRPr>
          </a:p>
        </p:txBody>
      </p:sp>
      <p:sp>
        <p:nvSpPr>
          <p:cNvPr id="8" name="TextBox 7"/>
          <p:cNvSpPr txBox="1"/>
          <p:nvPr/>
        </p:nvSpPr>
        <p:spPr>
          <a:xfrm>
            <a:off x="251520" y="5877272"/>
            <a:ext cx="864096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0000"/>
                </a:solidFill>
              </a:rPr>
              <a:t>51% (n=262) </a:t>
            </a:r>
            <a:r>
              <a:rPr lang="en-GB" sz="1600" dirty="0">
                <a:solidFill>
                  <a:srgbClr val="000000"/>
                </a:solidFill>
              </a:rPr>
              <a:t>of </a:t>
            </a:r>
            <a:r>
              <a:rPr lang="en-GB" sz="1600" dirty="0" smtClean="0">
                <a:solidFill>
                  <a:srgbClr val="000000"/>
                </a:solidFill>
              </a:rPr>
              <a:t>men with a first bladder tumour and </a:t>
            </a:r>
            <a:r>
              <a:rPr lang="en-GB" sz="1600" dirty="0">
                <a:solidFill>
                  <a:srgbClr val="000000"/>
                </a:solidFill>
              </a:rPr>
              <a:t>subsequent primary </a:t>
            </a:r>
            <a:r>
              <a:rPr lang="en-GB" sz="1600" dirty="0" smtClean="0">
                <a:solidFill>
                  <a:srgbClr val="000000"/>
                </a:solidFill>
              </a:rPr>
              <a:t>cancer were diagnosed </a:t>
            </a:r>
            <a:r>
              <a:rPr lang="en-GB" sz="1600" dirty="0">
                <a:solidFill>
                  <a:srgbClr val="000000"/>
                </a:solidFill>
              </a:rPr>
              <a:t>within </a:t>
            </a:r>
            <a:r>
              <a:rPr lang="en-GB" sz="1600" dirty="0" smtClean="0">
                <a:solidFill>
                  <a:srgbClr val="000000"/>
                </a:solidFill>
              </a:rPr>
              <a:t>a </a:t>
            </a:r>
            <a:r>
              <a:rPr lang="en-GB" sz="1600" dirty="0">
                <a:solidFill>
                  <a:srgbClr val="000000"/>
                </a:solidFill>
              </a:rPr>
              <a:t>year of their first </a:t>
            </a:r>
            <a:r>
              <a:rPr lang="en-GB" sz="1600" dirty="0" smtClean="0">
                <a:solidFill>
                  <a:srgbClr val="000000"/>
                </a:solidFill>
              </a:rPr>
              <a:t>diagnosis, compared to 17% (n=250) of men with a first prostate tumour</a:t>
            </a:r>
            <a:endParaRPr lang="en-GB" sz="1600" dirty="0">
              <a:solidFill>
                <a:srgbClr val="000000"/>
              </a:solidFill>
            </a:endParaRPr>
          </a:p>
        </p:txBody>
      </p:sp>
    </p:spTree>
    <p:extLst>
      <p:ext uri="{BB962C8B-B14F-4D97-AF65-F5344CB8AC3E}">
        <p14:creationId xmlns:p14="http://schemas.microsoft.com/office/powerpoint/2010/main" val="196903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notes</a:t>
            </a:r>
            <a:endParaRPr lang="en-GB" dirty="0"/>
          </a:p>
        </p:txBody>
      </p:sp>
      <p:sp>
        <p:nvSpPr>
          <p:cNvPr id="4" name="Text Placeholder 3"/>
          <p:cNvSpPr>
            <a:spLocks noGrp="1"/>
          </p:cNvSpPr>
          <p:nvPr>
            <p:ph type="body" sz="quarter" idx="13"/>
          </p:nvPr>
        </p:nvSpPr>
        <p:spPr>
          <a:xfrm>
            <a:off x="323527" y="836711"/>
            <a:ext cx="8569647" cy="5616625"/>
          </a:xfrm>
        </p:spPr>
        <p:txBody>
          <a:bodyPr/>
          <a:lstStyle/>
          <a:p>
            <a:pPr marL="100076" indent="-100076">
              <a:spcAft>
                <a:spcPts val="200"/>
              </a:spcAft>
              <a:buFont typeface="Arial" panose="020B0604020202020204" pitchFamily="34" charset="0"/>
              <a:buChar char="•"/>
              <a:defRPr/>
            </a:pPr>
            <a:r>
              <a:rPr lang="en-GB" dirty="0" smtClean="0">
                <a:solidFill>
                  <a:srgbClr val="000000"/>
                </a:solidFill>
              </a:rPr>
              <a:t>Region is that of most recent tumour diagnosed.</a:t>
            </a:r>
          </a:p>
          <a:p>
            <a:pPr marL="100076" indent="-100076">
              <a:spcAft>
                <a:spcPts val="200"/>
              </a:spcAft>
              <a:buFont typeface="Arial" panose="020B0604020202020204" pitchFamily="34" charset="0"/>
              <a:buChar char="•"/>
              <a:defRPr/>
            </a:pPr>
            <a:r>
              <a:rPr lang="en-GB" dirty="0" smtClean="0">
                <a:solidFill>
                  <a:srgbClr val="000000"/>
                </a:solidFill>
              </a:rPr>
              <a:t>Subsequent primary prevalence by ethnicity is based on cancer diagnoses from 2006 onwards due to quality of ethnicity data.</a:t>
            </a:r>
          </a:p>
          <a:p>
            <a:pPr marL="100076" indent="-100076">
              <a:spcAft>
                <a:spcPts val="200"/>
              </a:spcAft>
              <a:buFont typeface="Arial" panose="020B0604020202020204" pitchFamily="34" charset="0"/>
              <a:buChar char="•"/>
              <a:defRPr/>
            </a:pPr>
            <a:r>
              <a:rPr lang="en-GB" dirty="0" smtClean="0">
                <a:solidFill>
                  <a:srgbClr val="000000"/>
                </a:solidFill>
              </a:rPr>
              <a:t>ONS mid-year 2016 population estimates used as denominator for crude prevalence rates. </a:t>
            </a:r>
          </a:p>
          <a:p>
            <a:pPr marL="571500" lvl="1">
              <a:spcAft>
                <a:spcPts val="200"/>
              </a:spcAft>
              <a:buFont typeface="Symbol" panose="05050102010706020507" pitchFamily="18" charset="2"/>
              <a:buChar char="-"/>
              <a:defRPr/>
            </a:pPr>
            <a:r>
              <a:rPr lang="en-GB" dirty="0" smtClean="0">
                <a:solidFill>
                  <a:srgbClr val="000000"/>
                </a:solidFill>
              </a:rPr>
              <a:t>Available with age and sex breakdown only.</a:t>
            </a:r>
          </a:p>
          <a:p>
            <a:pPr marL="571500" lvl="1">
              <a:spcAft>
                <a:spcPts val="200"/>
              </a:spcAft>
              <a:buFont typeface="Symbol" panose="05050102010706020507" pitchFamily="18" charset="2"/>
              <a:buChar char="-"/>
              <a:defRPr/>
            </a:pPr>
            <a:r>
              <a:rPr lang="en-GB" dirty="0" smtClean="0">
                <a:solidFill>
                  <a:srgbClr val="000000"/>
                </a:solidFill>
              </a:rPr>
              <a:t>For ethnicity and deprivation crude rates, denominator is whole region population and any differences may largely reflect the characteristics of the underlying population.</a:t>
            </a:r>
          </a:p>
          <a:p>
            <a:pPr marL="571500" lvl="1">
              <a:spcAft>
                <a:spcPts val="200"/>
              </a:spcAft>
              <a:buFont typeface="Symbol" panose="05050102010706020507" pitchFamily="18" charset="2"/>
              <a:buChar char="-"/>
              <a:defRPr/>
            </a:pPr>
            <a:endParaRPr lang="en-GB" dirty="0">
              <a:solidFill>
                <a:srgbClr val="000000"/>
              </a:solidFill>
            </a:endParaRPr>
          </a:p>
          <a:p>
            <a:pPr lvl="1" indent="0">
              <a:spcAft>
                <a:spcPts val="200"/>
              </a:spcAft>
              <a:buNone/>
              <a:defRPr/>
            </a:pPr>
            <a:endParaRPr lang="en-GB" dirty="0" smtClean="0">
              <a:solidFill>
                <a:srgbClr val="000000"/>
              </a:solidFill>
            </a:endParaRPr>
          </a:p>
        </p:txBody>
      </p:sp>
      <p:sp>
        <p:nvSpPr>
          <p:cNvPr id="5" name="Slide Number Placeholder 4"/>
          <p:cNvSpPr>
            <a:spLocks noGrp="1"/>
          </p:cNvSpPr>
          <p:nvPr>
            <p:ph type="sldNum" sz="quarter" idx="14"/>
          </p:nvPr>
        </p:nvSpPr>
        <p:spPr/>
        <p:txBody>
          <a:bodyPr/>
          <a:lstStyle/>
          <a:p>
            <a:fld id="{8FC524A1-7B6A-464D-B8BC-8FE2E057339E}" type="slidenum">
              <a:rPr lang="en-GB" smtClean="0"/>
              <a:pPr/>
              <a:t>4</a:t>
            </a:fld>
            <a:endParaRPr lang="en-GB" dirty="0"/>
          </a:p>
        </p:txBody>
      </p:sp>
      <p:sp>
        <p:nvSpPr>
          <p:cNvPr id="3" name="TextBox 2"/>
          <p:cNvSpPr txBox="1"/>
          <p:nvPr/>
        </p:nvSpPr>
        <p:spPr>
          <a:xfrm>
            <a:off x="239110" y="4211796"/>
            <a:ext cx="8581362" cy="2082621"/>
          </a:xfrm>
          <a:prstGeom prst="rect">
            <a:avLst/>
          </a:prstGeom>
          <a:noFill/>
          <a:ln>
            <a:noFill/>
          </a:ln>
        </p:spPr>
        <p:txBody>
          <a:bodyPr wrap="square" rtlCol="0">
            <a:spAutoFit/>
          </a:bodyPr>
          <a:lstStyle/>
          <a:p>
            <a:pPr marL="0" lvl="1" indent="0">
              <a:spcAft>
                <a:spcPts val="200"/>
              </a:spcAft>
              <a:buNone/>
              <a:defRPr/>
            </a:pPr>
            <a:r>
              <a:rPr lang="en-GB" dirty="0">
                <a:solidFill>
                  <a:srgbClr val="E32486"/>
                </a:solidFill>
              </a:rPr>
              <a:t>These findings present the </a:t>
            </a:r>
            <a:r>
              <a:rPr lang="en-GB" dirty="0" smtClean="0">
                <a:solidFill>
                  <a:srgbClr val="E32486"/>
                </a:solidFill>
              </a:rPr>
              <a:t>prevalence of subsequent </a:t>
            </a:r>
            <a:r>
              <a:rPr lang="en-GB" dirty="0">
                <a:solidFill>
                  <a:srgbClr val="E32486"/>
                </a:solidFill>
              </a:rPr>
              <a:t>primary cancers </a:t>
            </a:r>
            <a:r>
              <a:rPr lang="en-GB" dirty="0" smtClean="0">
                <a:solidFill>
                  <a:srgbClr val="E32486"/>
                </a:solidFill>
              </a:rPr>
              <a:t>in </a:t>
            </a:r>
            <a:r>
              <a:rPr lang="en-GB" dirty="0">
                <a:solidFill>
                  <a:srgbClr val="E32486"/>
                </a:solidFill>
              </a:rPr>
              <a:t>the general population </a:t>
            </a:r>
            <a:r>
              <a:rPr lang="en-GB" dirty="0" smtClean="0">
                <a:solidFill>
                  <a:srgbClr val="E32486"/>
                </a:solidFill>
              </a:rPr>
              <a:t>and amongst those </a:t>
            </a:r>
            <a:r>
              <a:rPr lang="en-GB" dirty="0">
                <a:solidFill>
                  <a:srgbClr val="E32486"/>
                </a:solidFill>
              </a:rPr>
              <a:t>living with </a:t>
            </a:r>
            <a:r>
              <a:rPr lang="en-GB" dirty="0" smtClean="0">
                <a:solidFill>
                  <a:srgbClr val="E32486"/>
                </a:solidFill>
              </a:rPr>
              <a:t>and beyond cancer </a:t>
            </a:r>
            <a:r>
              <a:rPr lang="en-GB" dirty="0">
                <a:solidFill>
                  <a:srgbClr val="E32486"/>
                </a:solidFill>
              </a:rPr>
              <a:t>in London at the end of </a:t>
            </a:r>
            <a:r>
              <a:rPr lang="en-GB" dirty="0" smtClean="0">
                <a:solidFill>
                  <a:srgbClr val="E32486"/>
                </a:solidFill>
              </a:rPr>
              <a:t>2016. </a:t>
            </a:r>
          </a:p>
          <a:p>
            <a:pPr marL="285750" lvl="1" indent="-285750">
              <a:spcAft>
                <a:spcPts val="200"/>
              </a:spcAft>
              <a:buFont typeface="Symbol" panose="05050102010706020507" pitchFamily="18" charset="2"/>
              <a:buChar char="-"/>
              <a:defRPr/>
            </a:pPr>
            <a:r>
              <a:rPr lang="en-GB" i="1" dirty="0" smtClean="0">
                <a:solidFill>
                  <a:srgbClr val="E32486"/>
                </a:solidFill>
              </a:rPr>
              <a:t>They </a:t>
            </a:r>
            <a:r>
              <a:rPr lang="en-GB" i="1" dirty="0">
                <a:solidFill>
                  <a:srgbClr val="E32486"/>
                </a:solidFill>
              </a:rPr>
              <a:t>do not represent the risk to an individual of developing a subsequent primary cancer following a first cancer diagnosis</a:t>
            </a:r>
            <a:r>
              <a:rPr lang="en-GB" i="1" dirty="0" smtClean="0">
                <a:solidFill>
                  <a:srgbClr val="E32486"/>
                </a:solidFill>
              </a:rPr>
              <a:t>.</a:t>
            </a:r>
          </a:p>
          <a:p>
            <a:pPr marL="285750" lvl="1" indent="-285750">
              <a:spcAft>
                <a:spcPts val="200"/>
              </a:spcAft>
              <a:buFont typeface="Symbol" panose="05050102010706020507" pitchFamily="18" charset="2"/>
              <a:buChar char="-"/>
              <a:defRPr/>
            </a:pPr>
            <a:r>
              <a:rPr lang="en-GB" i="1" dirty="0" smtClean="0">
                <a:solidFill>
                  <a:srgbClr val="E32486"/>
                </a:solidFill>
              </a:rPr>
              <a:t>Further, individuals who experienced subsequent primary cancers but did not survive to 2016 are not considered in these analyses.</a:t>
            </a:r>
            <a:endParaRPr lang="en-GB" i="1" dirty="0">
              <a:solidFill>
                <a:srgbClr val="E32486"/>
              </a:solidFill>
            </a:endParaRPr>
          </a:p>
        </p:txBody>
      </p:sp>
    </p:spTree>
    <p:extLst>
      <p:ext uri="{BB962C8B-B14F-4D97-AF65-F5344CB8AC3E}">
        <p14:creationId xmlns:p14="http://schemas.microsoft.com/office/powerpoint/2010/main" val="3371071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subsequent primary diagnosis: Summary</a:t>
            </a:r>
            <a:endParaRPr lang="en-GB" dirty="0"/>
          </a:p>
        </p:txBody>
      </p:sp>
      <p:sp>
        <p:nvSpPr>
          <p:cNvPr id="4" name="Text Placeholder 3"/>
          <p:cNvSpPr>
            <a:spLocks noGrp="1"/>
          </p:cNvSpPr>
          <p:nvPr>
            <p:ph type="body" sz="quarter" idx="13"/>
          </p:nvPr>
        </p:nvSpPr>
        <p:spPr>
          <a:xfrm>
            <a:off x="323527" y="836712"/>
            <a:ext cx="8496945" cy="5687913"/>
          </a:xfrm>
        </p:spPr>
        <p:txBody>
          <a:bodyPr/>
          <a:lstStyle/>
          <a:p>
            <a:pPr lvl="1"/>
            <a:r>
              <a:rPr lang="en-GB" dirty="0" smtClean="0">
                <a:solidFill>
                  <a:srgbClr val="000000"/>
                </a:solidFill>
              </a:rPr>
              <a:t>The time between cancer diagnoses ranged from 1 month to over 20 years.</a:t>
            </a:r>
          </a:p>
          <a:p>
            <a:pPr lvl="1"/>
            <a:r>
              <a:rPr lang="en-GB" dirty="0" smtClean="0">
                <a:solidFill>
                  <a:srgbClr val="000000"/>
                </a:solidFill>
              </a:rPr>
              <a:t>The </a:t>
            </a:r>
            <a:r>
              <a:rPr lang="en-GB" dirty="0">
                <a:solidFill>
                  <a:srgbClr val="000000"/>
                </a:solidFill>
              </a:rPr>
              <a:t>time between first and subsequent tumour diagnosis varied </a:t>
            </a:r>
            <a:r>
              <a:rPr lang="en-GB" dirty="0" smtClean="0">
                <a:solidFill>
                  <a:srgbClr val="000000"/>
                </a:solidFill>
              </a:rPr>
              <a:t>by </a:t>
            </a:r>
            <a:r>
              <a:rPr lang="en-GB" dirty="0">
                <a:solidFill>
                  <a:srgbClr val="000000"/>
                </a:solidFill>
              </a:rPr>
              <a:t>site of first tumour. </a:t>
            </a:r>
          </a:p>
          <a:p>
            <a:pPr marL="285750" indent="-285750">
              <a:buFont typeface="Arial" panose="020B0604020202020204" pitchFamily="34" charset="0"/>
              <a:buChar char="•"/>
            </a:pPr>
            <a:r>
              <a:rPr lang="en-GB" dirty="0" smtClean="0">
                <a:solidFill>
                  <a:srgbClr val="000000"/>
                </a:solidFill>
              </a:rPr>
              <a:t>Amongst </a:t>
            </a:r>
            <a:r>
              <a:rPr lang="en-GB" dirty="0">
                <a:solidFill>
                  <a:srgbClr val="000000"/>
                </a:solidFill>
              </a:rPr>
              <a:t>those living with subsequent primary cancers, 20% had been diagnosed with a subsequent tumour within a year of their first diagnosis. However</a:t>
            </a:r>
            <a:r>
              <a:rPr lang="en-GB" dirty="0" smtClean="0">
                <a:solidFill>
                  <a:srgbClr val="000000"/>
                </a:solidFill>
              </a:rPr>
              <a:t>,</a:t>
            </a:r>
            <a:r>
              <a:rPr lang="en-GB" dirty="0">
                <a:solidFill>
                  <a:srgbClr val="000000"/>
                </a:solidFill>
              </a:rPr>
              <a:t> </a:t>
            </a:r>
            <a:r>
              <a:rPr lang="en-GB" dirty="0" smtClean="0">
                <a:solidFill>
                  <a:srgbClr val="000000"/>
                </a:solidFill>
              </a:rPr>
              <a:t>when </a:t>
            </a:r>
            <a:r>
              <a:rPr lang="en-GB" dirty="0">
                <a:solidFill>
                  <a:srgbClr val="000000"/>
                </a:solidFill>
              </a:rPr>
              <a:t>interpreting these findings we must consider </a:t>
            </a:r>
            <a:r>
              <a:rPr lang="en-GB" dirty="0" smtClean="0">
                <a:solidFill>
                  <a:srgbClr val="000000"/>
                </a:solidFill>
              </a:rPr>
              <a:t>that:</a:t>
            </a:r>
          </a:p>
          <a:p>
            <a:pPr marL="534988" indent="-285750">
              <a:buFont typeface="Symbol" panose="05050102010706020507" pitchFamily="18" charset="2"/>
              <a:buChar char="-"/>
            </a:pPr>
            <a:r>
              <a:rPr lang="en-GB" dirty="0" smtClean="0">
                <a:solidFill>
                  <a:srgbClr val="000000"/>
                </a:solidFill>
              </a:rPr>
              <a:t>the </a:t>
            </a:r>
            <a:r>
              <a:rPr lang="en-GB" dirty="0">
                <a:solidFill>
                  <a:srgbClr val="000000"/>
                </a:solidFill>
              </a:rPr>
              <a:t>length of time that people </a:t>
            </a:r>
            <a:r>
              <a:rPr lang="en-GB" dirty="0" smtClean="0">
                <a:solidFill>
                  <a:srgbClr val="000000"/>
                </a:solidFill>
              </a:rPr>
              <a:t>had </a:t>
            </a:r>
            <a:r>
              <a:rPr lang="en-GB" dirty="0">
                <a:solidFill>
                  <a:srgbClr val="000000"/>
                </a:solidFill>
              </a:rPr>
              <a:t>been </a:t>
            </a:r>
            <a:r>
              <a:rPr lang="en-GB" dirty="0" smtClean="0">
                <a:solidFill>
                  <a:srgbClr val="000000"/>
                </a:solidFill>
              </a:rPr>
              <a:t>diagnosed with a cancer by </a:t>
            </a:r>
            <a:r>
              <a:rPr lang="en-GB" dirty="0">
                <a:solidFill>
                  <a:srgbClr val="000000"/>
                </a:solidFill>
              </a:rPr>
              <a:t>the end of 2016 will influence the spread of time between </a:t>
            </a:r>
            <a:r>
              <a:rPr lang="en-GB" dirty="0" smtClean="0">
                <a:solidFill>
                  <a:srgbClr val="000000"/>
                </a:solidFill>
              </a:rPr>
              <a:t>diagnoses </a:t>
            </a:r>
          </a:p>
          <a:p>
            <a:pPr marL="534988" lvl="1">
              <a:buFont typeface="Symbol" panose="05050102010706020507" pitchFamily="18" charset="2"/>
              <a:buChar char="-"/>
            </a:pPr>
            <a:r>
              <a:rPr lang="en-GB" dirty="0" smtClean="0">
                <a:solidFill>
                  <a:srgbClr val="000000"/>
                </a:solidFill>
              </a:rPr>
              <a:t>only </a:t>
            </a:r>
            <a:r>
              <a:rPr lang="en-GB" dirty="0">
                <a:solidFill>
                  <a:srgbClr val="000000"/>
                </a:solidFill>
              </a:rPr>
              <a:t>those with subsequent primary cancers who have survived to 2016 are </a:t>
            </a:r>
            <a:r>
              <a:rPr lang="en-GB" dirty="0" smtClean="0">
                <a:solidFill>
                  <a:srgbClr val="000000"/>
                </a:solidFill>
              </a:rPr>
              <a:t>included; </a:t>
            </a:r>
            <a:r>
              <a:rPr lang="en-GB" dirty="0">
                <a:solidFill>
                  <a:srgbClr val="000000"/>
                </a:solidFill>
              </a:rPr>
              <a:t>These findings don’t apply to all people with a cancer </a:t>
            </a:r>
            <a:r>
              <a:rPr lang="en-GB" dirty="0" smtClean="0">
                <a:solidFill>
                  <a:srgbClr val="000000"/>
                </a:solidFill>
              </a:rPr>
              <a:t>diagnosis </a:t>
            </a:r>
          </a:p>
          <a:p>
            <a:endParaRPr lang="en-GB" dirty="0" smtClean="0">
              <a:solidFill>
                <a:srgbClr val="000000"/>
              </a:solidFill>
            </a:endParaRPr>
          </a:p>
          <a:p>
            <a:endParaRPr lang="en-GB" dirty="0"/>
          </a:p>
          <a:p>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40</a:t>
            </a:fld>
            <a:endParaRPr lang="en-GB" dirty="0"/>
          </a:p>
        </p:txBody>
      </p:sp>
    </p:spTree>
    <p:extLst>
      <p:ext uri="{BB962C8B-B14F-4D97-AF65-F5344CB8AC3E}">
        <p14:creationId xmlns:p14="http://schemas.microsoft.com/office/powerpoint/2010/main" val="1264529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b="1" dirty="0" smtClean="0">
                <a:latin typeface="Arial Black" pitchFamily="34" charset="0"/>
              </a:rPr>
              <a:t>Discussion</a:t>
            </a:r>
            <a:endParaRPr lang="en-GB" b="1" dirty="0">
              <a:latin typeface="Arial Black" pitchFamily="34" charset="0"/>
            </a:endParaRPr>
          </a:p>
        </p:txBody>
      </p:sp>
      <p:sp>
        <p:nvSpPr>
          <p:cNvPr id="5" name="Slide Number Placeholder 4"/>
          <p:cNvSpPr>
            <a:spLocks noGrp="1"/>
          </p:cNvSpPr>
          <p:nvPr>
            <p:ph type="sldNum" sz="quarter" idx="11"/>
          </p:nvPr>
        </p:nvSpPr>
        <p:spPr/>
        <p:txBody>
          <a:bodyPr/>
          <a:lstStyle/>
          <a:p>
            <a:fld id="{8FC524A1-7B6A-464D-B8BC-8FE2E057339E}" type="slidenum">
              <a:rPr lang="en-GB" smtClean="0"/>
              <a:pPr/>
              <a:t>41</a:t>
            </a:fld>
            <a:endParaRPr lang="en-GB" dirty="0"/>
          </a:p>
        </p:txBody>
      </p:sp>
      <p:sp>
        <p:nvSpPr>
          <p:cNvPr id="4" name="Text Placeholder 5"/>
          <p:cNvSpPr txBox="1">
            <a:spLocks/>
          </p:cNvSpPr>
          <p:nvPr/>
        </p:nvSpPr>
        <p:spPr>
          <a:xfrm>
            <a:off x="179512" y="188640"/>
            <a:ext cx="3312368" cy="1080120"/>
          </a:xfrm>
          <a:prstGeom prst="rect">
            <a:avLst/>
          </a:prstGeom>
          <a:solidFill>
            <a:srgbClr val="0091C9"/>
          </a:solid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600" kern="1200" baseline="0">
                <a:solidFill>
                  <a:schemeClr val="bg1"/>
                </a:solidFill>
                <a:latin typeface="+mj-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800" b="1" dirty="0" smtClean="0">
                <a:latin typeface="Arial Black" pitchFamily="34" charset="0"/>
              </a:rPr>
              <a:t>04</a:t>
            </a:r>
            <a:endParaRPr lang="en-GB" sz="8800" b="1" dirty="0">
              <a:latin typeface="Arial Black" pitchFamily="34" charset="0"/>
            </a:endParaRPr>
          </a:p>
        </p:txBody>
      </p:sp>
    </p:spTree>
    <p:extLst>
      <p:ext uri="{BB962C8B-B14F-4D97-AF65-F5344CB8AC3E}">
        <p14:creationId xmlns:p14="http://schemas.microsoft.com/office/powerpoint/2010/main" val="1962426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431775"/>
          </a:xfrm>
        </p:spPr>
        <p:txBody>
          <a:bodyPr/>
          <a:lstStyle/>
          <a:p>
            <a:r>
              <a:rPr lang="en-GB" dirty="0" smtClean="0"/>
              <a:t>Summary</a:t>
            </a:r>
            <a:endParaRPr lang="en-GB"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42</a:t>
            </a:fld>
            <a:endParaRPr lang="en-GB"/>
          </a:p>
        </p:txBody>
      </p:sp>
      <p:sp>
        <p:nvSpPr>
          <p:cNvPr id="2" name="TextBox 1"/>
          <p:cNvSpPr txBox="1"/>
          <p:nvPr/>
        </p:nvSpPr>
        <p:spPr>
          <a:xfrm>
            <a:off x="251520" y="805354"/>
            <a:ext cx="8640960" cy="646331"/>
          </a:xfrm>
          <a:prstGeom prst="rect">
            <a:avLst/>
          </a:prstGeom>
          <a:noFill/>
        </p:spPr>
        <p:txBody>
          <a:bodyPr wrap="square" rtlCol="0">
            <a:spAutoFit/>
          </a:bodyPr>
          <a:lstStyle/>
          <a:p>
            <a:endParaRPr lang="en-GB" dirty="0">
              <a:solidFill>
                <a:srgbClr val="000000"/>
              </a:solidFill>
            </a:endParaRPr>
          </a:p>
          <a:p>
            <a:endParaRPr lang="en-GB" dirty="0">
              <a:solidFill>
                <a:srgbClr val="000000"/>
              </a:solidFill>
            </a:endParaRPr>
          </a:p>
        </p:txBody>
      </p:sp>
      <p:sp>
        <p:nvSpPr>
          <p:cNvPr id="3" name="TextBox 2"/>
          <p:cNvSpPr txBox="1"/>
          <p:nvPr/>
        </p:nvSpPr>
        <p:spPr>
          <a:xfrm>
            <a:off x="323528" y="805354"/>
            <a:ext cx="8424936" cy="4616648"/>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GB" dirty="0" smtClean="0">
                <a:solidFill>
                  <a:srgbClr val="000000"/>
                </a:solidFill>
              </a:rPr>
              <a:t>Approximately 4% of people living with a cancer diagnosis in London in 2016 had been diagnosed with a subsequent primary cancer.</a:t>
            </a:r>
          </a:p>
          <a:p>
            <a:pPr marL="285750" indent="-285750">
              <a:spcBef>
                <a:spcPts val="600"/>
              </a:spcBef>
              <a:spcAft>
                <a:spcPts val="1200"/>
              </a:spcAft>
              <a:buFont typeface="Arial" panose="020B0604020202020204" pitchFamily="34" charset="0"/>
              <a:buChar char="•"/>
            </a:pPr>
            <a:r>
              <a:rPr lang="en-GB" dirty="0" smtClean="0">
                <a:solidFill>
                  <a:srgbClr val="000000"/>
                </a:solidFill>
              </a:rPr>
              <a:t>The burden of subsequent primary cancer prevalence was higher with older age. Men aged over 75 in 2016 had a higher prevalence of subsequent primary cancer than women of the same age.</a:t>
            </a:r>
          </a:p>
          <a:p>
            <a:pPr marL="285750" indent="-285750">
              <a:spcBef>
                <a:spcPts val="600"/>
              </a:spcBef>
              <a:spcAft>
                <a:spcPts val="1200"/>
              </a:spcAft>
              <a:buFont typeface="Arial" panose="020B0604020202020204" pitchFamily="34" charset="0"/>
              <a:buChar char="•"/>
            </a:pPr>
            <a:r>
              <a:rPr lang="en-GB" dirty="0" smtClean="0">
                <a:solidFill>
                  <a:srgbClr val="000000"/>
                </a:solidFill>
              </a:rPr>
              <a:t>Differences by sex, ethnicity and deprivation score were small.</a:t>
            </a:r>
          </a:p>
          <a:p>
            <a:pPr marL="285750" indent="-285750">
              <a:spcBef>
                <a:spcPts val="600"/>
              </a:spcBef>
              <a:spcAft>
                <a:spcPts val="1200"/>
              </a:spcAft>
              <a:buFont typeface="Arial" panose="020B0604020202020204" pitchFamily="34" charset="0"/>
              <a:buChar char="•"/>
            </a:pPr>
            <a:r>
              <a:rPr lang="en-GB" dirty="0" smtClean="0">
                <a:solidFill>
                  <a:srgbClr val="000000"/>
                </a:solidFill>
              </a:rPr>
              <a:t>The site of the most recent tumour was not obviously related to the first tumour. However, this analysis restricts to people who were still alive at the end of 2016 so may not hold true for all incident cancers.</a:t>
            </a:r>
          </a:p>
          <a:p>
            <a:pPr marL="285750" indent="-285750">
              <a:spcBef>
                <a:spcPts val="600"/>
              </a:spcBef>
              <a:spcAft>
                <a:spcPts val="1200"/>
              </a:spcAft>
              <a:buFont typeface="Arial" panose="020B0604020202020204" pitchFamily="34" charset="0"/>
              <a:buChar char="•"/>
            </a:pPr>
            <a:r>
              <a:rPr lang="en-GB" dirty="0" smtClean="0">
                <a:solidFill>
                  <a:srgbClr val="000000"/>
                </a:solidFill>
              </a:rPr>
              <a:t>The time between a first and subsequent tumour ranged from 1 month to over 20 years. Whilst 20% of those living with subsequent primary cancers received their second diagnosis within 1 year, this will be influenced by how long ago people were first diagnosed with cancer in this cohort.</a:t>
            </a:r>
          </a:p>
        </p:txBody>
      </p:sp>
    </p:spTree>
    <p:extLst>
      <p:ext uri="{BB962C8B-B14F-4D97-AF65-F5344CB8AC3E}">
        <p14:creationId xmlns:p14="http://schemas.microsoft.com/office/powerpoint/2010/main" val="292996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431775"/>
          </a:xfrm>
        </p:spPr>
        <p:txBody>
          <a:bodyPr/>
          <a:lstStyle/>
          <a:p>
            <a:r>
              <a:rPr lang="en-GB" dirty="0" smtClean="0"/>
              <a:t>Discussion</a:t>
            </a:r>
            <a:endParaRPr lang="en-GB"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43</a:t>
            </a:fld>
            <a:endParaRPr lang="en-GB"/>
          </a:p>
        </p:txBody>
      </p:sp>
      <p:sp>
        <p:nvSpPr>
          <p:cNvPr id="2" name="TextBox 1"/>
          <p:cNvSpPr txBox="1"/>
          <p:nvPr/>
        </p:nvSpPr>
        <p:spPr>
          <a:xfrm>
            <a:off x="251520" y="805354"/>
            <a:ext cx="8640960" cy="646331"/>
          </a:xfrm>
          <a:prstGeom prst="rect">
            <a:avLst/>
          </a:prstGeom>
          <a:noFill/>
        </p:spPr>
        <p:txBody>
          <a:bodyPr wrap="square" rtlCol="0">
            <a:spAutoFit/>
          </a:bodyPr>
          <a:lstStyle/>
          <a:p>
            <a:endParaRPr lang="en-GB" dirty="0">
              <a:solidFill>
                <a:srgbClr val="000000"/>
              </a:solidFill>
            </a:endParaRPr>
          </a:p>
          <a:p>
            <a:endParaRPr lang="en-GB" dirty="0">
              <a:solidFill>
                <a:srgbClr val="000000"/>
              </a:solidFill>
            </a:endParaRPr>
          </a:p>
        </p:txBody>
      </p:sp>
      <p:sp>
        <p:nvSpPr>
          <p:cNvPr id="3" name="TextBox 2"/>
          <p:cNvSpPr txBox="1"/>
          <p:nvPr/>
        </p:nvSpPr>
        <p:spPr>
          <a:xfrm>
            <a:off x="323528" y="805354"/>
            <a:ext cx="8424936" cy="4985980"/>
          </a:xfrm>
          <a:prstGeom prst="rect">
            <a:avLst/>
          </a:prstGeom>
          <a:noFill/>
        </p:spPr>
        <p:txBody>
          <a:bodyPr wrap="square" rtlCol="0">
            <a:spAutoFit/>
          </a:bodyPr>
          <a:lstStyle/>
          <a:p>
            <a:pPr>
              <a:spcAft>
                <a:spcPts val="1200"/>
              </a:spcAft>
            </a:pPr>
            <a:r>
              <a:rPr lang="en-GB" dirty="0" smtClean="0">
                <a:solidFill>
                  <a:srgbClr val="000000"/>
                </a:solidFill>
              </a:rPr>
              <a:t>These are the first data to explore the prevalence of subsequent primary cancers across London. </a:t>
            </a:r>
          </a:p>
          <a:p>
            <a:pPr>
              <a:spcAft>
                <a:spcPts val="1200"/>
              </a:spcAft>
            </a:pPr>
            <a:r>
              <a:rPr lang="en-GB" dirty="0" smtClean="0">
                <a:solidFill>
                  <a:srgbClr val="000000"/>
                </a:solidFill>
              </a:rPr>
              <a:t>It </a:t>
            </a:r>
            <a:r>
              <a:rPr lang="en-GB" dirty="0">
                <a:solidFill>
                  <a:srgbClr val="000000"/>
                </a:solidFill>
              </a:rPr>
              <a:t>is possible that </a:t>
            </a:r>
            <a:r>
              <a:rPr lang="en-GB" dirty="0" smtClean="0">
                <a:solidFill>
                  <a:srgbClr val="000000"/>
                </a:solidFill>
              </a:rPr>
              <a:t>recurrence or metastatic disease have </a:t>
            </a:r>
            <a:r>
              <a:rPr lang="en-GB" dirty="0">
                <a:solidFill>
                  <a:srgbClr val="000000"/>
                </a:solidFill>
              </a:rPr>
              <a:t>been misclassified as a new primary tumour. </a:t>
            </a:r>
            <a:r>
              <a:rPr lang="en-GB" dirty="0" smtClean="0">
                <a:solidFill>
                  <a:srgbClr val="000000"/>
                </a:solidFill>
              </a:rPr>
              <a:t>Cases </a:t>
            </a:r>
            <a:r>
              <a:rPr lang="en-GB" dirty="0">
                <a:solidFill>
                  <a:srgbClr val="000000"/>
                </a:solidFill>
              </a:rPr>
              <a:t>where the first and last tumour are the same site </a:t>
            </a:r>
            <a:r>
              <a:rPr lang="en-GB" dirty="0" smtClean="0">
                <a:solidFill>
                  <a:srgbClr val="000000"/>
                </a:solidFill>
              </a:rPr>
              <a:t>have been excluded in order to minimise the likelihood of misclassification. </a:t>
            </a:r>
          </a:p>
          <a:p>
            <a:pPr>
              <a:spcAft>
                <a:spcPts val="1200"/>
              </a:spcAft>
            </a:pPr>
            <a:r>
              <a:rPr lang="en-GB" dirty="0">
                <a:solidFill>
                  <a:srgbClr val="000000"/>
                </a:solidFill>
              </a:rPr>
              <a:t>This information can be used to help commissioners consider the level need of this cohort of patients on complex management and end of life </a:t>
            </a:r>
            <a:r>
              <a:rPr lang="en-GB" dirty="0" smtClean="0">
                <a:solidFill>
                  <a:srgbClr val="000000"/>
                </a:solidFill>
              </a:rPr>
              <a:t>pathways.</a:t>
            </a:r>
            <a:endParaRPr lang="en-GB" dirty="0">
              <a:solidFill>
                <a:srgbClr val="000000"/>
              </a:solidFill>
            </a:endParaRPr>
          </a:p>
          <a:p>
            <a:r>
              <a:rPr lang="en-GB" dirty="0">
                <a:solidFill>
                  <a:srgbClr val="000000"/>
                </a:solidFill>
              </a:rPr>
              <a:t>Insights into the timing of subsequent primary diagnoses and patterns of first and subsequent tumour site are also useful for the management of patients in primary </a:t>
            </a:r>
            <a:r>
              <a:rPr lang="en-GB" dirty="0" smtClean="0">
                <a:solidFill>
                  <a:srgbClr val="000000"/>
                </a:solidFill>
              </a:rPr>
              <a:t>care. </a:t>
            </a:r>
          </a:p>
          <a:p>
            <a:pPr marL="285750" indent="-285750">
              <a:buFont typeface="Symbol" panose="05050102010706020507" pitchFamily="18" charset="2"/>
              <a:buChar char="-"/>
            </a:pPr>
            <a:r>
              <a:rPr lang="en-GB" dirty="0" smtClean="0">
                <a:solidFill>
                  <a:srgbClr val="000000"/>
                </a:solidFill>
              </a:rPr>
              <a:t>These </a:t>
            </a:r>
            <a:r>
              <a:rPr lang="en-GB" dirty="0" smtClean="0">
                <a:solidFill>
                  <a:srgbClr val="000000"/>
                </a:solidFill>
              </a:rPr>
              <a:t>findings add </a:t>
            </a:r>
            <a:r>
              <a:rPr lang="en-GB" dirty="0">
                <a:solidFill>
                  <a:srgbClr val="000000"/>
                </a:solidFill>
              </a:rPr>
              <a:t>to the case for a structured, long term management approach to cancer by primary care </a:t>
            </a:r>
            <a:r>
              <a:rPr lang="en-GB" dirty="0" smtClean="0">
                <a:solidFill>
                  <a:srgbClr val="000000"/>
                </a:solidFill>
              </a:rPr>
              <a:t>teams, as subsequent cancers continued to be diagnosed up to 20 years after a first diagnosis</a:t>
            </a:r>
          </a:p>
          <a:p>
            <a:pPr marL="285750" indent="-285750">
              <a:buFont typeface="Symbol" panose="05050102010706020507" pitchFamily="18" charset="2"/>
              <a:buChar char="-"/>
            </a:pPr>
            <a:r>
              <a:rPr lang="en-GB" dirty="0" smtClean="0">
                <a:solidFill>
                  <a:srgbClr val="000000"/>
                </a:solidFill>
              </a:rPr>
              <a:t>This </a:t>
            </a:r>
            <a:r>
              <a:rPr lang="en-GB" dirty="0">
                <a:solidFill>
                  <a:srgbClr val="000000"/>
                </a:solidFill>
              </a:rPr>
              <a:t>also highlights the importance of patient education and encouraging people to remain mindful of future symptoms after their first diagnosis.</a:t>
            </a:r>
          </a:p>
          <a:p>
            <a:pPr>
              <a:spcAft>
                <a:spcPts val="1200"/>
              </a:spcAft>
            </a:pPr>
            <a:endParaRPr lang="en-GB" dirty="0">
              <a:solidFill>
                <a:srgbClr val="000000"/>
              </a:solidFill>
            </a:endParaRPr>
          </a:p>
        </p:txBody>
      </p:sp>
    </p:spTree>
    <p:extLst>
      <p:ext uri="{BB962C8B-B14F-4D97-AF65-F5344CB8AC3E}">
        <p14:creationId xmlns:p14="http://schemas.microsoft.com/office/powerpoint/2010/main" val="167874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825" y="188913"/>
            <a:ext cx="8642350" cy="431775"/>
          </a:xfrm>
        </p:spPr>
        <p:txBody>
          <a:bodyPr/>
          <a:lstStyle/>
          <a:p>
            <a:r>
              <a:rPr lang="en-GB" dirty="0" smtClean="0"/>
              <a:t>Acknowledgements</a:t>
            </a:r>
            <a:endParaRPr lang="en-GB" dirty="0"/>
          </a:p>
        </p:txBody>
      </p:sp>
      <p:sp>
        <p:nvSpPr>
          <p:cNvPr id="5" name="Slide Number Placeholder 4"/>
          <p:cNvSpPr>
            <a:spLocks noGrp="1"/>
          </p:cNvSpPr>
          <p:nvPr>
            <p:ph type="sldNum" sz="quarter" idx="14"/>
          </p:nvPr>
        </p:nvSpPr>
        <p:spPr/>
        <p:txBody>
          <a:bodyPr/>
          <a:lstStyle/>
          <a:p>
            <a:pPr>
              <a:defRPr/>
            </a:pPr>
            <a:fld id="{1930CF4A-BD22-4FEC-A156-4D8F4007415F}" type="slidenum">
              <a:rPr lang="en-GB" smtClean="0"/>
              <a:pPr>
                <a:defRPr/>
              </a:pPr>
              <a:t>44</a:t>
            </a:fld>
            <a:endParaRPr lang="en-GB"/>
          </a:p>
        </p:txBody>
      </p:sp>
      <p:sp>
        <p:nvSpPr>
          <p:cNvPr id="2" name="TextBox 1"/>
          <p:cNvSpPr txBox="1"/>
          <p:nvPr/>
        </p:nvSpPr>
        <p:spPr>
          <a:xfrm>
            <a:off x="251520" y="805354"/>
            <a:ext cx="8640960" cy="646331"/>
          </a:xfrm>
          <a:prstGeom prst="rect">
            <a:avLst/>
          </a:prstGeom>
          <a:noFill/>
        </p:spPr>
        <p:txBody>
          <a:bodyPr wrap="square" rtlCol="0">
            <a:spAutoFit/>
          </a:bodyPr>
          <a:lstStyle/>
          <a:p>
            <a:endParaRPr lang="en-GB" dirty="0">
              <a:solidFill>
                <a:srgbClr val="000000"/>
              </a:solidFill>
            </a:endParaRPr>
          </a:p>
          <a:p>
            <a:endParaRPr lang="en-GB" dirty="0">
              <a:solidFill>
                <a:srgbClr val="000000"/>
              </a:solidFill>
            </a:endParaRPr>
          </a:p>
        </p:txBody>
      </p:sp>
      <p:sp>
        <p:nvSpPr>
          <p:cNvPr id="3" name="TextBox 2"/>
          <p:cNvSpPr txBox="1"/>
          <p:nvPr/>
        </p:nvSpPr>
        <p:spPr>
          <a:xfrm>
            <a:off x="323528" y="805354"/>
            <a:ext cx="8424936" cy="2693045"/>
          </a:xfrm>
          <a:prstGeom prst="rect">
            <a:avLst/>
          </a:prstGeom>
          <a:noFill/>
        </p:spPr>
        <p:txBody>
          <a:bodyPr wrap="square" rtlCol="0">
            <a:spAutoFit/>
          </a:bodyPr>
          <a:lstStyle/>
          <a:p>
            <a:pPr>
              <a:spcAft>
                <a:spcPts val="1200"/>
              </a:spcAft>
            </a:pPr>
            <a:r>
              <a:rPr lang="en-GB" dirty="0">
                <a:solidFill>
                  <a:srgbClr val="000000"/>
                </a:solidFill>
              </a:rPr>
              <a:t>Data for this study is based on patient-level information collected by the NHS. The data is collated, maintained and quality assured by PHE’s National Cancer Registration and Analysis Service</a:t>
            </a:r>
            <a:r>
              <a:rPr lang="en-GB" dirty="0" smtClean="0">
                <a:solidFill>
                  <a:srgbClr val="000000"/>
                </a:solidFill>
              </a:rPr>
              <a:t>.</a:t>
            </a:r>
          </a:p>
          <a:p>
            <a:pPr>
              <a:spcAft>
                <a:spcPts val="600"/>
              </a:spcAft>
            </a:pPr>
            <a:r>
              <a:rPr lang="en-GB" dirty="0" smtClean="0">
                <a:solidFill>
                  <a:srgbClr val="000000"/>
                </a:solidFill>
              </a:rPr>
              <a:t>The Transforming Cancer Services Team for London and Public Health England would like to thank the following analysts and clinicians who contributed to, or offered feedback on this work:</a:t>
            </a:r>
          </a:p>
          <a:p>
            <a:pPr>
              <a:spcBef>
                <a:spcPts val="1200"/>
              </a:spcBef>
              <a:spcAft>
                <a:spcPts val="1800"/>
              </a:spcAft>
            </a:pPr>
            <a:r>
              <a:rPr lang="en-GB" dirty="0" smtClean="0">
                <a:solidFill>
                  <a:srgbClr val="000000"/>
                </a:solidFill>
              </a:rPr>
              <a:t>Dr </a:t>
            </a:r>
            <a:r>
              <a:rPr lang="en-GB" dirty="0" err="1" smtClean="0">
                <a:solidFill>
                  <a:srgbClr val="000000"/>
                </a:solidFill>
              </a:rPr>
              <a:t>Kanika</a:t>
            </a:r>
            <a:r>
              <a:rPr lang="en-GB" dirty="0" smtClean="0">
                <a:solidFill>
                  <a:srgbClr val="000000"/>
                </a:solidFill>
              </a:rPr>
              <a:t> Rai, Bethany </a:t>
            </a:r>
            <a:r>
              <a:rPr lang="en-GB" dirty="0" err="1" smtClean="0">
                <a:solidFill>
                  <a:srgbClr val="000000"/>
                </a:solidFill>
              </a:rPr>
              <a:t>Wickramsinghe</a:t>
            </a:r>
            <a:r>
              <a:rPr lang="en-GB" dirty="0" smtClean="0">
                <a:solidFill>
                  <a:srgbClr val="000000"/>
                </a:solidFill>
              </a:rPr>
              <a:t>, Amy Zalin, James Charnock, Lizz Paley, Dr Luke Hounsome, Lucy Ellis-Brookes </a:t>
            </a:r>
            <a:endParaRPr lang="en-GB" dirty="0">
              <a:solidFill>
                <a:srgbClr val="000000"/>
              </a:solidFill>
            </a:endParaRPr>
          </a:p>
        </p:txBody>
      </p:sp>
    </p:spTree>
    <p:extLst>
      <p:ext uri="{BB962C8B-B14F-4D97-AF65-F5344CB8AC3E}">
        <p14:creationId xmlns:p14="http://schemas.microsoft.com/office/powerpoint/2010/main" val="4462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sz="3200" b="1" dirty="0" smtClean="0">
                <a:latin typeface="Arial Black" pitchFamily="34" charset="0"/>
              </a:rPr>
              <a:t>Subsequent Primary Cancer Prevalence</a:t>
            </a:r>
            <a:endParaRPr lang="en-GB" sz="3200" b="1" dirty="0">
              <a:latin typeface="Arial Black" pitchFamily="34" charset="0"/>
            </a:endParaRPr>
          </a:p>
        </p:txBody>
      </p:sp>
      <p:sp>
        <p:nvSpPr>
          <p:cNvPr id="5" name="Slide Number Placeholder 4"/>
          <p:cNvSpPr>
            <a:spLocks noGrp="1"/>
          </p:cNvSpPr>
          <p:nvPr>
            <p:ph type="sldNum" sz="quarter" idx="11"/>
          </p:nvPr>
        </p:nvSpPr>
        <p:spPr/>
        <p:txBody>
          <a:bodyPr/>
          <a:lstStyle/>
          <a:p>
            <a:fld id="{8FC524A1-7B6A-464D-B8BC-8FE2E057339E}" type="slidenum">
              <a:rPr lang="en-GB" smtClean="0"/>
              <a:pPr/>
              <a:t>5</a:t>
            </a:fld>
            <a:endParaRPr lang="en-GB" dirty="0"/>
          </a:p>
        </p:txBody>
      </p:sp>
      <p:sp>
        <p:nvSpPr>
          <p:cNvPr id="4" name="Text Placeholder 5"/>
          <p:cNvSpPr txBox="1">
            <a:spLocks/>
          </p:cNvSpPr>
          <p:nvPr/>
        </p:nvSpPr>
        <p:spPr>
          <a:xfrm>
            <a:off x="179512" y="188640"/>
            <a:ext cx="3312368" cy="1080120"/>
          </a:xfrm>
          <a:prstGeom prst="rect">
            <a:avLst/>
          </a:prstGeom>
          <a:solidFill>
            <a:srgbClr val="0091C9"/>
          </a:solid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600" kern="1200" baseline="0">
                <a:solidFill>
                  <a:schemeClr val="bg1"/>
                </a:solidFill>
                <a:latin typeface="+mj-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3600" kern="1200">
                <a:solidFill>
                  <a:schemeClr val="bg1"/>
                </a:solidFill>
                <a:latin typeface="+mj-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800" b="1" dirty="0" smtClean="0">
                <a:latin typeface="Arial Black" pitchFamily="34" charset="0"/>
              </a:rPr>
              <a:t>01</a:t>
            </a:r>
            <a:endParaRPr lang="en-GB" sz="8800" b="1" dirty="0">
              <a:latin typeface="Arial Black" pitchFamily="34" charset="0"/>
            </a:endParaRPr>
          </a:p>
        </p:txBody>
      </p:sp>
    </p:spTree>
    <p:extLst>
      <p:ext uri="{BB962C8B-B14F-4D97-AF65-F5344CB8AC3E}">
        <p14:creationId xmlns:p14="http://schemas.microsoft.com/office/powerpoint/2010/main" val="134230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Subsequent primaries—</a:t>
            </a:r>
            <a:r>
              <a:rPr lang="en-GB" dirty="0" err="1"/>
              <a:t>topline</a:t>
            </a:r>
            <a:r>
              <a:rPr lang="en-GB" dirty="0"/>
              <a:t> figures for London</a:t>
            </a:r>
          </a:p>
        </p:txBody>
      </p:sp>
      <p:sp>
        <p:nvSpPr>
          <p:cNvPr id="5" name="Slide Number Placeholder 4"/>
          <p:cNvSpPr>
            <a:spLocks noGrp="1"/>
          </p:cNvSpPr>
          <p:nvPr>
            <p:ph type="sldNum" sz="quarter" idx="14"/>
          </p:nvPr>
        </p:nvSpPr>
        <p:spPr/>
        <p:txBody>
          <a:bodyPr/>
          <a:lstStyle/>
          <a:p>
            <a:fld id="{8FC524A1-7B6A-464D-B8BC-8FE2E057339E}" type="slidenum">
              <a:rPr lang="en-GB" smtClean="0"/>
              <a:pPr/>
              <a:t>6</a:t>
            </a:fld>
            <a:endParaRPr lang="en-GB" dirty="0"/>
          </a:p>
        </p:txBody>
      </p:sp>
      <p:grpSp>
        <p:nvGrpSpPr>
          <p:cNvPr id="11" name="Group 10"/>
          <p:cNvGrpSpPr/>
          <p:nvPr/>
        </p:nvGrpSpPr>
        <p:grpSpPr>
          <a:xfrm>
            <a:off x="467544" y="1546692"/>
            <a:ext cx="3960000" cy="3959993"/>
            <a:chOff x="0" y="0"/>
            <a:chExt cx="1354426" cy="1389319"/>
          </a:xfrm>
        </p:grpSpPr>
        <p:sp>
          <p:nvSpPr>
            <p:cNvPr id="12" name="Rectangle 11"/>
            <p:cNvSpPr/>
            <p:nvPr/>
          </p:nvSpPr>
          <p:spPr>
            <a:xfrm>
              <a:off x="0" y="0"/>
              <a:ext cx="1354426" cy="1389319"/>
            </a:xfrm>
            <a:prstGeom prst="ellipse">
              <a:avLst/>
            </a:prstGeom>
            <a:solidFill>
              <a:srgbClr val="4F81BD">
                <a:lumMod val="20000"/>
                <a:lumOff val="80000"/>
              </a:srgbClr>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Rectangle 12"/>
            <p:cNvSpPr/>
            <p:nvPr/>
          </p:nvSpPr>
          <p:spPr>
            <a:xfrm>
              <a:off x="260660" y="534939"/>
              <a:ext cx="831125" cy="852538"/>
            </a:xfrm>
            <a:prstGeom prst="ellipse">
              <a:avLst/>
            </a:prstGeom>
            <a:solidFill>
              <a:srgbClr val="4F81BD">
                <a:lumMod val="60000"/>
                <a:lumOff val="40000"/>
              </a:srgbClr>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Rectangle 13"/>
            <p:cNvSpPr/>
            <p:nvPr/>
          </p:nvSpPr>
          <p:spPr>
            <a:xfrm>
              <a:off x="591088" y="1213180"/>
              <a:ext cx="168388" cy="174297"/>
            </a:xfrm>
            <a:prstGeom prst="ellipse">
              <a:avLst/>
            </a:prstGeom>
            <a:solidFill>
              <a:srgbClr val="4F81BD">
                <a:lumMod val="75000"/>
              </a:srgbClr>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9" name="Group 18"/>
          <p:cNvGrpSpPr/>
          <p:nvPr/>
        </p:nvGrpSpPr>
        <p:grpSpPr>
          <a:xfrm>
            <a:off x="5294815" y="2039362"/>
            <a:ext cx="3595305" cy="2926310"/>
            <a:chOff x="5436096" y="1700808"/>
            <a:chExt cx="3595305" cy="2486270"/>
          </a:xfrm>
        </p:grpSpPr>
        <p:sp>
          <p:nvSpPr>
            <p:cNvPr id="3" name="Rectangle 2"/>
            <p:cNvSpPr/>
            <p:nvPr/>
          </p:nvSpPr>
          <p:spPr>
            <a:xfrm>
              <a:off x="5436096" y="1844824"/>
              <a:ext cx="288032" cy="288032"/>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444480" y="2636912"/>
              <a:ext cx="288032" cy="288032"/>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436096" y="3449967"/>
              <a:ext cx="288032" cy="288032"/>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868144" y="1700808"/>
              <a:ext cx="3024336" cy="706036"/>
            </a:xfrm>
            <a:prstGeom prst="rect">
              <a:avLst/>
            </a:prstGeom>
            <a:noFill/>
          </p:spPr>
          <p:txBody>
            <a:bodyPr wrap="square" rtlCol="0">
              <a:spAutoFit/>
            </a:bodyPr>
            <a:lstStyle/>
            <a:p>
              <a:r>
                <a:rPr lang="en-GB" sz="1600" dirty="0" smtClean="0"/>
                <a:t>People diagnosed with cancer in London, 1995-2016 [Incidence]</a:t>
              </a:r>
              <a:endParaRPr lang="en-GB" sz="1600" dirty="0"/>
            </a:p>
          </p:txBody>
        </p:sp>
        <p:sp>
          <p:nvSpPr>
            <p:cNvPr id="17" name="TextBox 16"/>
            <p:cNvSpPr txBox="1"/>
            <p:nvPr/>
          </p:nvSpPr>
          <p:spPr>
            <a:xfrm>
              <a:off x="5868144" y="2563347"/>
              <a:ext cx="3163257" cy="706036"/>
            </a:xfrm>
            <a:prstGeom prst="rect">
              <a:avLst/>
            </a:prstGeom>
            <a:noFill/>
          </p:spPr>
          <p:txBody>
            <a:bodyPr wrap="square" rtlCol="0">
              <a:spAutoFit/>
            </a:bodyPr>
            <a:lstStyle/>
            <a:p>
              <a:r>
                <a:rPr lang="en-GB" sz="1600" dirty="0" smtClean="0"/>
                <a:t>People LWBC by December 2016</a:t>
              </a:r>
            </a:p>
            <a:p>
              <a:r>
                <a:rPr lang="en-GB" sz="1600" dirty="0" smtClean="0"/>
                <a:t>[Prevalence]</a:t>
              </a:r>
              <a:endParaRPr lang="en-GB" sz="1600" dirty="0"/>
            </a:p>
          </p:txBody>
        </p:sp>
        <p:sp>
          <p:nvSpPr>
            <p:cNvPr id="18" name="TextBox 17"/>
            <p:cNvSpPr txBox="1"/>
            <p:nvPr/>
          </p:nvSpPr>
          <p:spPr>
            <a:xfrm>
              <a:off x="5868144" y="3356081"/>
              <a:ext cx="3163257" cy="830997"/>
            </a:xfrm>
            <a:prstGeom prst="rect">
              <a:avLst/>
            </a:prstGeom>
            <a:noFill/>
          </p:spPr>
          <p:txBody>
            <a:bodyPr wrap="square" rtlCol="0">
              <a:spAutoFit/>
            </a:bodyPr>
            <a:lstStyle/>
            <a:p>
              <a:r>
                <a:rPr lang="en-GB" sz="1600" dirty="0" smtClean="0"/>
                <a:t>People LWBC with a subsequent primary cancer diagnosis [Prevalence]</a:t>
              </a:r>
              <a:endParaRPr lang="en-GB" sz="1600" dirty="0"/>
            </a:p>
          </p:txBody>
        </p:sp>
      </p:grpSp>
      <p:sp>
        <p:nvSpPr>
          <p:cNvPr id="20" name="TextBox 19"/>
          <p:cNvSpPr txBox="1"/>
          <p:nvPr/>
        </p:nvSpPr>
        <p:spPr>
          <a:xfrm>
            <a:off x="1547664" y="1870085"/>
            <a:ext cx="2016224" cy="338554"/>
          </a:xfrm>
          <a:prstGeom prst="rect">
            <a:avLst/>
          </a:prstGeom>
          <a:noFill/>
        </p:spPr>
        <p:txBody>
          <a:bodyPr wrap="square" rtlCol="0">
            <a:spAutoFit/>
          </a:bodyPr>
          <a:lstStyle/>
          <a:p>
            <a:pPr algn="ctr"/>
            <a:r>
              <a:rPr lang="en-GB" sz="1600" b="1" dirty="0" smtClean="0">
                <a:solidFill>
                  <a:schemeClr val="accent4">
                    <a:lumMod val="75000"/>
                  </a:schemeClr>
                </a:solidFill>
              </a:rPr>
              <a:t>N=578,888 (100%)</a:t>
            </a:r>
            <a:endParaRPr lang="en-GB" sz="1600" b="1" dirty="0">
              <a:solidFill>
                <a:schemeClr val="accent4">
                  <a:lumMod val="75000"/>
                </a:schemeClr>
              </a:solidFill>
            </a:endParaRPr>
          </a:p>
        </p:txBody>
      </p:sp>
      <p:sp>
        <p:nvSpPr>
          <p:cNvPr id="21" name="TextBox 20"/>
          <p:cNvSpPr txBox="1"/>
          <p:nvPr/>
        </p:nvSpPr>
        <p:spPr>
          <a:xfrm>
            <a:off x="1651442" y="3482134"/>
            <a:ext cx="1912446" cy="338554"/>
          </a:xfrm>
          <a:prstGeom prst="rect">
            <a:avLst/>
          </a:prstGeom>
          <a:noFill/>
        </p:spPr>
        <p:txBody>
          <a:bodyPr wrap="square" rtlCol="0">
            <a:spAutoFit/>
          </a:bodyPr>
          <a:lstStyle/>
          <a:p>
            <a:r>
              <a:rPr lang="en-GB" sz="1600" b="1" dirty="0">
                <a:solidFill>
                  <a:schemeClr val="accent4">
                    <a:lumMod val="75000"/>
                  </a:schemeClr>
                </a:solidFill>
              </a:rPr>
              <a:t>N</a:t>
            </a:r>
            <a:r>
              <a:rPr lang="en-GB" sz="1600" b="1" dirty="0" smtClean="0">
                <a:solidFill>
                  <a:schemeClr val="accent4">
                    <a:lumMod val="75000"/>
                  </a:schemeClr>
                </a:solidFill>
              </a:rPr>
              <a:t>=218,177 (38%)</a:t>
            </a:r>
            <a:endParaRPr lang="en-GB" sz="1600" b="1" dirty="0">
              <a:solidFill>
                <a:schemeClr val="accent4">
                  <a:lumMod val="75000"/>
                </a:schemeClr>
              </a:solidFill>
            </a:endParaRPr>
          </a:p>
        </p:txBody>
      </p:sp>
      <p:sp>
        <p:nvSpPr>
          <p:cNvPr id="22" name="TextBox 21"/>
          <p:cNvSpPr txBox="1"/>
          <p:nvPr/>
        </p:nvSpPr>
        <p:spPr>
          <a:xfrm>
            <a:off x="1768202" y="4537819"/>
            <a:ext cx="1678926" cy="338554"/>
          </a:xfrm>
          <a:prstGeom prst="rect">
            <a:avLst/>
          </a:prstGeom>
          <a:noFill/>
        </p:spPr>
        <p:txBody>
          <a:bodyPr wrap="square" rtlCol="0">
            <a:spAutoFit/>
          </a:bodyPr>
          <a:lstStyle/>
          <a:p>
            <a:r>
              <a:rPr lang="en-GB" sz="1600" b="1" dirty="0">
                <a:solidFill>
                  <a:schemeClr val="bg1"/>
                </a:solidFill>
              </a:rPr>
              <a:t>N</a:t>
            </a:r>
            <a:r>
              <a:rPr lang="en-GB" sz="1600" b="1" dirty="0" smtClean="0">
                <a:solidFill>
                  <a:schemeClr val="bg1"/>
                </a:solidFill>
              </a:rPr>
              <a:t>=9,072 (1.6%)</a:t>
            </a:r>
            <a:endParaRPr lang="en-GB" sz="1600" b="1" dirty="0">
              <a:solidFill>
                <a:schemeClr val="bg1"/>
              </a:solidFill>
            </a:endParaRPr>
          </a:p>
        </p:txBody>
      </p:sp>
      <p:cxnSp>
        <p:nvCxnSpPr>
          <p:cNvPr id="9" name="Straight Connector 8"/>
          <p:cNvCxnSpPr/>
          <p:nvPr/>
        </p:nvCxnSpPr>
        <p:spPr>
          <a:xfrm flipH="1">
            <a:off x="2441898" y="4876373"/>
            <a:ext cx="5646" cy="37666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87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Subsequent primaries—</a:t>
            </a:r>
            <a:r>
              <a:rPr lang="en-GB" dirty="0" err="1"/>
              <a:t>topline</a:t>
            </a:r>
            <a:r>
              <a:rPr lang="en-GB" dirty="0"/>
              <a:t> figures for London</a:t>
            </a:r>
          </a:p>
        </p:txBody>
      </p:sp>
      <p:sp>
        <p:nvSpPr>
          <p:cNvPr id="5" name="Slide Number Placeholder 4"/>
          <p:cNvSpPr>
            <a:spLocks noGrp="1"/>
          </p:cNvSpPr>
          <p:nvPr>
            <p:ph type="sldNum" sz="quarter" idx="14"/>
          </p:nvPr>
        </p:nvSpPr>
        <p:spPr/>
        <p:txBody>
          <a:bodyPr/>
          <a:lstStyle/>
          <a:p>
            <a:fld id="{8FC524A1-7B6A-464D-B8BC-8FE2E057339E}" type="slidenum">
              <a:rPr lang="en-GB" smtClean="0"/>
              <a:pPr/>
              <a:t>7</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067572938"/>
              </p:ext>
            </p:extLst>
          </p:nvPr>
        </p:nvGraphicFramePr>
        <p:xfrm>
          <a:off x="827584" y="2348880"/>
          <a:ext cx="6984776" cy="4036306"/>
        </p:xfrm>
        <a:graphic>
          <a:graphicData uri="http://schemas.openxmlformats.org/drawingml/2006/table">
            <a:tbl>
              <a:tblPr>
                <a:tableStyleId>{68D230F3-CF80-4859-8CE7-A43EE81993B5}</a:tableStyleId>
              </a:tblPr>
              <a:tblGrid>
                <a:gridCol w="1091490"/>
                <a:gridCol w="2580918"/>
                <a:gridCol w="986983"/>
                <a:gridCol w="1029241"/>
                <a:gridCol w="1296144"/>
              </a:tblGrid>
              <a:tr h="778576">
                <a:tc gridSpan="2">
                  <a:txBody>
                    <a:bodyPr/>
                    <a:lstStyle/>
                    <a:p>
                      <a:pPr algn="ctr" fontAlgn="ctr"/>
                      <a:r>
                        <a:rPr lang="en-GB" sz="1200" b="1" u="none" strike="noStrike" dirty="0">
                          <a:solidFill>
                            <a:schemeClr val="bg1"/>
                          </a:solidFill>
                          <a:effectLst/>
                        </a:rPr>
                        <a:t> </a:t>
                      </a:r>
                      <a:endParaRPr lang="en-GB" sz="1200" b="1" i="0" u="none" strike="noStrike" dirty="0">
                        <a:solidFill>
                          <a:schemeClr val="bg1"/>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accent1">
                        <a:lumMod val="75000"/>
                      </a:schemeClr>
                    </a:solidFill>
                  </a:tcPr>
                </a:tc>
                <a:tc hMerge="1">
                  <a:txBody>
                    <a:bodyPr/>
                    <a:lstStyle/>
                    <a:p>
                      <a:endParaRPr lang="en-GB"/>
                    </a:p>
                  </a:txBody>
                  <a:tcPr/>
                </a:tc>
                <a:tc>
                  <a:txBody>
                    <a:bodyPr/>
                    <a:lstStyle/>
                    <a:p>
                      <a:pPr algn="ctr" fontAlgn="ctr"/>
                      <a:r>
                        <a:rPr lang="en-GB" sz="1200" b="1" u="none" strike="noStrike" dirty="0" smtClean="0">
                          <a:solidFill>
                            <a:schemeClr val="bg1"/>
                          </a:solidFill>
                          <a:effectLst/>
                        </a:rPr>
                        <a:t>Count</a:t>
                      </a:r>
                      <a:endParaRPr lang="en-GB" sz="1200" b="1" i="0" u="none" strike="noStrike" dirty="0">
                        <a:solidFill>
                          <a:schemeClr val="bg1"/>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accent1">
                        <a:lumMod val="75000"/>
                      </a:schemeClr>
                    </a:solidFill>
                  </a:tcPr>
                </a:tc>
                <a:tc>
                  <a:txBody>
                    <a:bodyPr/>
                    <a:lstStyle/>
                    <a:p>
                      <a:pPr algn="ctr" fontAlgn="ctr"/>
                      <a:r>
                        <a:rPr lang="en-GB" sz="1200" b="1" u="none" strike="noStrike" dirty="0" smtClean="0">
                          <a:solidFill>
                            <a:schemeClr val="bg1"/>
                          </a:solidFill>
                          <a:effectLst/>
                        </a:rPr>
                        <a:t>Crude</a:t>
                      </a:r>
                      <a:r>
                        <a:rPr lang="en-GB" sz="1200" b="1" u="none" strike="noStrike" baseline="0" dirty="0" smtClean="0">
                          <a:solidFill>
                            <a:schemeClr val="bg1"/>
                          </a:solidFill>
                          <a:effectLst/>
                        </a:rPr>
                        <a:t> </a:t>
                      </a:r>
                      <a:r>
                        <a:rPr lang="en-GB" sz="1200" b="1" u="none" strike="noStrike" dirty="0" smtClean="0">
                          <a:solidFill>
                            <a:schemeClr val="bg1"/>
                          </a:solidFill>
                          <a:effectLst/>
                        </a:rPr>
                        <a:t>Rate </a:t>
                      </a:r>
                    </a:p>
                    <a:p>
                      <a:pPr algn="ctr" fontAlgn="ctr"/>
                      <a:r>
                        <a:rPr lang="en-GB" sz="1200" b="1" u="none" strike="noStrike" dirty="0" smtClean="0">
                          <a:solidFill>
                            <a:schemeClr val="bg1"/>
                          </a:solidFill>
                          <a:effectLst/>
                        </a:rPr>
                        <a:t>(per 100,000)</a:t>
                      </a:r>
                      <a:endParaRPr lang="en-GB" sz="1200" b="1" i="0" u="none" strike="noStrike" dirty="0">
                        <a:solidFill>
                          <a:schemeClr val="bg1"/>
                        </a:solidFill>
                        <a:effectLst/>
                        <a:latin typeface="Arial"/>
                      </a:endParaRPr>
                    </a:p>
                  </a:txBody>
                  <a:tcPr marL="5845" marR="5845" marT="584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accent1">
                        <a:lumMod val="75000"/>
                      </a:schemeClr>
                    </a:solidFill>
                  </a:tcPr>
                </a:tc>
                <a:tc>
                  <a:txBody>
                    <a:bodyPr/>
                    <a:lstStyle/>
                    <a:p>
                      <a:pPr algn="ctr" fontAlgn="ctr"/>
                      <a:r>
                        <a:rPr lang="en-GB" sz="1200" b="1" u="none" strike="noStrike" dirty="0">
                          <a:solidFill>
                            <a:schemeClr val="bg1"/>
                          </a:solidFill>
                          <a:effectLst/>
                        </a:rPr>
                        <a:t>Proportion of </a:t>
                      </a:r>
                      <a:r>
                        <a:rPr lang="en-GB" sz="1200" b="1" u="none" strike="noStrike" dirty="0" smtClean="0">
                          <a:solidFill>
                            <a:schemeClr val="bg1"/>
                          </a:solidFill>
                          <a:effectLst/>
                        </a:rPr>
                        <a:t>prevalence (%)</a:t>
                      </a:r>
                      <a:endParaRPr lang="en-GB" sz="1200" b="1" i="0" u="none" strike="noStrike" dirty="0">
                        <a:solidFill>
                          <a:schemeClr val="bg1"/>
                        </a:solidFill>
                        <a:effectLst/>
                        <a:latin typeface="Arial"/>
                      </a:endParaRPr>
                    </a:p>
                  </a:txBody>
                  <a:tcPr marL="5845" marR="5845" marT="5845" marB="0" anchor="ctr">
                    <a:lnL w="12700" cap="flat" cmpd="sng" algn="ctr">
                      <a:solidFill>
                        <a:schemeClr val="accent1">
                          <a:lumMod val="75000"/>
                        </a:schemeClr>
                      </a:solidFill>
                      <a:prstDash val="solid"/>
                      <a:round/>
                      <a:headEnd type="none" w="med" len="med"/>
                      <a:tailEnd type="none" w="med" len="med"/>
                    </a:lnL>
                    <a:lnB w="12700" cap="flat" cmpd="sng" algn="ctr">
                      <a:solidFill>
                        <a:srgbClr val="0072C6"/>
                      </a:solidFill>
                      <a:prstDash val="solid"/>
                      <a:round/>
                      <a:headEnd type="none" w="med" len="med"/>
                      <a:tailEnd type="none" w="med" len="med"/>
                    </a:lnB>
                    <a:solidFill>
                      <a:schemeClr val="accent1">
                        <a:lumMod val="75000"/>
                      </a:schemeClr>
                    </a:solidFill>
                  </a:tcPr>
                </a:tc>
              </a:tr>
              <a:tr h="361970">
                <a:tc>
                  <a:txBody>
                    <a:bodyPr/>
                    <a:lstStyle/>
                    <a:p>
                      <a:pPr algn="ctr" fontAlgn="ctr"/>
                      <a:r>
                        <a:rPr lang="en-GB" sz="1200" b="1" i="0" u="none" strike="noStrike" dirty="0" smtClean="0">
                          <a:solidFill>
                            <a:srgbClr val="0072C6"/>
                          </a:solidFill>
                          <a:effectLst/>
                          <a:latin typeface="Arial"/>
                        </a:rPr>
                        <a:t>Region</a:t>
                      </a:r>
                      <a:endParaRPr lang="en-GB" sz="1200" b="1" i="0" u="none" strike="noStrike" dirty="0">
                        <a:solidFill>
                          <a:srgbClr val="0072C6"/>
                        </a:solidFill>
                        <a:effectLst/>
                        <a:latin typeface="Arial"/>
                      </a:endParaRPr>
                    </a:p>
                  </a:txBody>
                  <a:tcPr marL="5845" marR="5845" marT="5845" marB="0" anchor="ctr">
                    <a:lnR w="12700" cap="flat" cmpd="sng" algn="ctr">
                      <a:solidFill>
                        <a:schemeClr val="bg1"/>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200" b="0" u="none" strike="noStrike" dirty="0" smtClean="0">
                          <a:effectLst/>
                        </a:rPr>
                        <a:t>London</a:t>
                      </a:r>
                      <a:endParaRPr lang="en-GB" sz="1200" b="0" i="0" u="none" strike="noStrike" dirty="0">
                        <a:solidFill>
                          <a:schemeClr val="bg1"/>
                        </a:solidFill>
                        <a:effectLst/>
                        <a:latin typeface="Arial"/>
                      </a:endParaRPr>
                    </a:p>
                  </a:txBody>
                  <a:tcPr marL="5845" marR="5845" marT="584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dirty="0" smtClean="0">
                          <a:solidFill>
                            <a:srgbClr val="0072C6"/>
                          </a:solidFill>
                          <a:effectLst/>
                        </a:rPr>
                        <a:t>9072</a:t>
                      </a:r>
                      <a:endParaRPr lang="en-GB" sz="1200" b="1"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lnT w="12700" cap="flat" cmpd="sng" algn="ctr">
                      <a:solidFill>
                        <a:srgbClr val="0072C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dirty="0" smtClean="0">
                          <a:solidFill>
                            <a:srgbClr val="0072C6"/>
                          </a:solidFill>
                          <a:effectLst/>
                        </a:rPr>
                        <a:t>103.23</a:t>
                      </a:r>
                      <a:endParaRPr lang="en-GB" sz="1200" b="1" i="0" u="none" strike="noStrike" dirty="0">
                        <a:solidFill>
                          <a:srgbClr val="0072C6"/>
                        </a:solidFill>
                        <a:effectLst/>
                        <a:latin typeface="Arial"/>
                      </a:endParaRPr>
                    </a:p>
                  </a:txBody>
                  <a:tcPr marL="5845" marR="5845" marT="5845" marB="0" anchor="ctr">
                    <a:lnT w="12700" cap="flat" cmpd="sng" algn="ctr">
                      <a:solidFill>
                        <a:srgbClr val="0072C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smtClean="0">
                          <a:solidFill>
                            <a:srgbClr val="0072C6"/>
                          </a:solidFill>
                          <a:effectLst/>
                          <a:latin typeface="Arial"/>
                        </a:rPr>
                        <a:t>4.2</a:t>
                      </a:r>
                      <a:endParaRPr lang="en-GB" sz="1200" b="1" i="0" u="none" strike="noStrike" dirty="0">
                        <a:solidFill>
                          <a:srgbClr val="0072C6"/>
                        </a:solidFill>
                        <a:effectLst/>
                        <a:latin typeface="Arial"/>
                      </a:endParaRPr>
                    </a:p>
                  </a:txBody>
                  <a:tcPr marL="5845" marR="5845" marT="5845" marB="0" anchor="ctr">
                    <a:lnT w="12700" cap="flat" cmpd="sng" algn="ctr">
                      <a:solidFill>
                        <a:srgbClr val="0072C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970">
                <a:tc rowSpan="3">
                  <a:txBody>
                    <a:bodyPr/>
                    <a:lstStyle/>
                    <a:p>
                      <a:pPr algn="ctr" fontAlgn="ctr"/>
                      <a:r>
                        <a:rPr lang="en-GB" sz="1200" b="1" i="0" u="none" strike="noStrike" dirty="0">
                          <a:solidFill>
                            <a:srgbClr val="0072C6"/>
                          </a:solidFill>
                          <a:effectLst/>
                          <a:latin typeface="+mn-lt"/>
                        </a:rPr>
                        <a:t>Cancer Alliance</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72C6"/>
                          </a:solidFill>
                          <a:effectLst/>
                          <a:latin typeface="+mn-lt"/>
                        </a:rPr>
                        <a:t>North </a:t>
                      </a:r>
                      <a:r>
                        <a:rPr lang="en-GB" sz="1200" b="0" i="0" u="none" strike="noStrike" dirty="0">
                          <a:solidFill>
                            <a:srgbClr val="0072C6"/>
                          </a:solidFill>
                          <a:effectLst/>
                          <a:latin typeface="+mn-lt"/>
                        </a:rPr>
                        <a:t>Central and North East London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3082</a:t>
                      </a:r>
                      <a:endParaRPr lang="en-GB" sz="1200" b="0" i="0" u="none" strike="noStrike" dirty="0">
                        <a:solidFill>
                          <a:srgbClr val="0072C6"/>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89.64</a:t>
                      </a:r>
                      <a:endParaRPr lang="en-GB" sz="1200" b="0" i="0" u="none" strike="noStrike" dirty="0">
                        <a:solidFill>
                          <a:srgbClr val="0072C6"/>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4.0</a:t>
                      </a:r>
                      <a:endParaRPr lang="en-GB" sz="1200" b="0" i="0" u="none" strike="noStrike" dirty="0">
                        <a:solidFill>
                          <a:srgbClr val="0072C6"/>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tcPr>
                </a:tc>
              </a:tr>
              <a:tr h="361970">
                <a:tc vMerge="1">
                  <a:txBody>
                    <a:bodyPr/>
                    <a:lstStyle/>
                    <a:p>
                      <a:endParaRPr lang="en-GB"/>
                    </a:p>
                  </a:txBody>
                  <a:tcPr/>
                </a:tc>
                <a:tc>
                  <a:txBody>
                    <a:bodyPr/>
                    <a:lstStyle/>
                    <a:p>
                      <a:pPr algn="l" fontAlgn="ctr"/>
                      <a:r>
                        <a:rPr lang="en-GB" sz="1200" b="0" i="0" u="none" strike="noStrike" dirty="0" smtClean="0">
                          <a:solidFill>
                            <a:srgbClr val="0072C6"/>
                          </a:solidFill>
                          <a:effectLst/>
                          <a:latin typeface="+mn-lt"/>
                        </a:rPr>
                        <a:t>North </a:t>
                      </a:r>
                      <a:r>
                        <a:rPr lang="en-GB" sz="1200" b="0" i="0" u="none" strike="noStrike" dirty="0">
                          <a:solidFill>
                            <a:srgbClr val="0072C6"/>
                          </a:solidFill>
                          <a:effectLst/>
                          <a:latin typeface="+mn-lt"/>
                        </a:rPr>
                        <a:t>West and South West London</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smtClean="0">
                          <a:solidFill>
                            <a:srgbClr val="0072C6"/>
                          </a:solidFill>
                          <a:effectLst/>
                          <a:latin typeface="Arial"/>
                        </a:rPr>
                        <a:t>4061</a:t>
                      </a:r>
                      <a:endParaRPr lang="en-GB" sz="1200" b="0" i="0" u="none" strike="noStrike" dirty="0">
                        <a:solidFill>
                          <a:srgbClr val="0072C6"/>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GB" sz="1200" b="0" i="0" u="none" strike="noStrike" dirty="0" smtClean="0">
                          <a:solidFill>
                            <a:srgbClr val="0072C6"/>
                          </a:solidFill>
                          <a:effectLst/>
                          <a:latin typeface="Arial"/>
                        </a:rPr>
                        <a:t>114.22</a:t>
                      </a:r>
                      <a:endParaRPr lang="en-GB" sz="1200" b="0" i="0" u="none" strike="noStrike" dirty="0">
                        <a:solidFill>
                          <a:srgbClr val="0072C6"/>
                        </a:solidFill>
                        <a:effectLst/>
                        <a:latin typeface="Arial"/>
                      </a:endParaRPr>
                    </a:p>
                  </a:txBody>
                  <a:tcPr marL="9525" marR="9525" marT="9525" marB="0" anchor="ctr"/>
                </a:tc>
                <a:tc>
                  <a:txBody>
                    <a:bodyPr/>
                    <a:lstStyle/>
                    <a:p>
                      <a:pPr algn="ctr" fontAlgn="ctr"/>
                      <a:r>
                        <a:rPr lang="en-GB" sz="1200" b="0" i="0" u="none" strike="noStrike" dirty="0" smtClean="0">
                          <a:solidFill>
                            <a:srgbClr val="0072C6"/>
                          </a:solidFill>
                          <a:effectLst/>
                          <a:latin typeface="Arial"/>
                        </a:rPr>
                        <a:t>4.3</a:t>
                      </a:r>
                      <a:endParaRPr lang="en-GB" sz="1200" b="0" i="0" u="none" strike="noStrike" dirty="0">
                        <a:solidFill>
                          <a:srgbClr val="0072C6"/>
                        </a:solidFill>
                        <a:effectLst/>
                        <a:latin typeface="Arial"/>
                      </a:endParaRPr>
                    </a:p>
                  </a:txBody>
                  <a:tcPr marL="9525" marR="9525" marT="9525" marB="0" anchor="ctr"/>
                </a:tc>
              </a:tr>
              <a:tr h="361970">
                <a:tc vMerge="1">
                  <a:txBody>
                    <a:bodyPr/>
                    <a:lstStyle/>
                    <a:p>
                      <a:endParaRPr lang="en-GB"/>
                    </a:p>
                  </a:txBody>
                  <a:tcPr/>
                </a:tc>
                <a:tc>
                  <a:txBody>
                    <a:bodyPr/>
                    <a:lstStyle/>
                    <a:p>
                      <a:pPr algn="l" fontAlgn="ctr"/>
                      <a:r>
                        <a:rPr lang="en-GB" sz="1200" b="0" i="0" u="none" strike="noStrike" dirty="0">
                          <a:solidFill>
                            <a:srgbClr val="0072C6"/>
                          </a:solidFill>
                          <a:effectLst/>
                          <a:latin typeface="+mn-lt"/>
                        </a:rPr>
                        <a:t>South East London</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smtClean="0">
                          <a:solidFill>
                            <a:srgbClr val="0072C6"/>
                          </a:solidFill>
                          <a:effectLst/>
                          <a:latin typeface="Arial"/>
                        </a:rPr>
                        <a:t>1929</a:t>
                      </a:r>
                      <a:endParaRPr lang="en-GB" sz="1200" b="0" i="0" u="none" strike="noStrike" dirty="0">
                        <a:solidFill>
                          <a:srgbClr val="0072C6"/>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smtClean="0">
                          <a:solidFill>
                            <a:srgbClr val="0072C6"/>
                          </a:solidFill>
                          <a:effectLst/>
                          <a:latin typeface="Arial"/>
                        </a:rPr>
                        <a:t>107.5</a:t>
                      </a:r>
                      <a:endParaRPr lang="en-GB" sz="1200" b="0" i="0" u="none" strike="noStrike" dirty="0">
                        <a:solidFill>
                          <a:srgbClr val="0072C6"/>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smtClean="0">
                          <a:solidFill>
                            <a:srgbClr val="0072C6"/>
                          </a:solidFill>
                          <a:effectLst/>
                          <a:latin typeface="Arial"/>
                        </a:rPr>
                        <a:t>4.2</a:t>
                      </a:r>
                      <a:endParaRPr lang="en-GB" sz="1200" b="0" i="0" u="none" strike="noStrike" dirty="0">
                        <a:solidFill>
                          <a:srgbClr val="0072C6"/>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tcPr>
                </a:tc>
              </a:tr>
              <a:tr h="361970">
                <a:tc rowSpan="5">
                  <a:txBody>
                    <a:bodyPr/>
                    <a:lstStyle/>
                    <a:p>
                      <a:pPr algn="ctr" fontAlgn="ctr"/>
                      <a:r>
                        <a:rPr lang="en-GB" sz="1200" b="1" u="none" strike="noStrike" dirty="0">
                          <a:effectLst/>
                        </a:rPr>
                        <a:t>STP</a:t>
                      </a:r>
                      <a:endParaRPr lang="en-GB" sz="1200" b="1" i="0" u="none" strike="noStrike" dirty="0">
                        <a:solidFill>
                          <a:srgbClr val="FFFFFF"/>
                        </a:solidFill>
                        <a:effectLst/>
                        <a:latin typeface="Arial"/>
                      </a:endParaRPr>
                    </a:p>
                  </a:txBody>
                  <a:tcPr marL="5845" marR="5845" marT="5845" marB="0" anchor="ctr">
                    <a:lnT w="12700" cap="flat" cmpd="sng" algn="ctr">
                      <a:solidFill>
                        <a:schemeClr val="tx1"/>
                      </a:solidFill>
                      <a:prstDash val="solid"/>
                      <a:round/>
                      <a:headEnd type="none" w="med" len="med"/>
                      <a:tailEnd type="none" w="med" len="med"/>
                    </a:lnT>
                  </a:tcPr>
                </a:tc>
                <a:tc>
                  <a:txBody>
                    <a:bodyPr/>
                    <a:lstStyle/>
                    <a:p>
                      <a:pPr algn="l" fontAlgn="ctr"/>
                      <a:r>
                        <a:rPr lang="en-GB" sz="1200" u="none" strike="noStrike" dirty="0">
                          <a:effectLst/>
                        </a:rPr>
                        <a:t>North Central London</a:t>
                      </a:r>
                      <a:endParaRPr lang="en-GB" sz="1200" b="1" i="0" u="none" strike="noStrike" dirty="0">
                        <a:solidFill>
                          <a:srgbClr val="FFFFFF"/>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1570</a:t>
                      </a:r>
                      <a:endParaRPr lang="en-GB" sz="1200" b="0"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106.44</a:t>
                      </a:r>
                      <a:endParaRPr lang="en-GB" sz="1200" b="0" i="0" u="none" strike="noStrike" dirty="0">
                        <a:solidFill>
                          <a:srgbClr val="0072C6"/>
                        </a:solidFill>
                        <a:effectLst/>
                        <a:latin typeface="Arial"/>
                      </a:endParaRPr>
                    </a:p>
                  </a:txBody>
                  <a:tcPr marL="5845" marR="5845" marT="5845" marB="0" anchor="ctr">
                    <a:lnT w="12700" cap="flat" cmpd="sng" algn="ctr">
                      <a:solidFill>
                        <a:schemeClr val="tx1"/>
                      </a:solidFill>
                      <a:prstDash val="solid"/>
                      <a:round/>
                      <a:headEnd type="none" w="med" len="med"/>
                      <a:tailEnd type="none" w="med" len="med"/>
                    </a:lnT>
                  </a:tcPr>
                </a:tc>
                <a:tc>
                  <a:txBody>
                    <a:bodyPr/>
                    <a:lstStyle/>
                    <a:p>
                      <a:pPr algn="ctr" fontAlgn="ctr"/>
                      <a:r>
                        <a:rPr lang="en-GB" sz="1200" b="0" i="0" u="none" strike="noStrike" dirty="0" smtClean="0">
                          <a:solidFill>
                            <a:srgbClr val="0072C6"/>
                          </a:solidFill>
                          <a:effectLst/>
                          <a:latin typeface="Arial"/>
                        </a:rPr>
                        <a:t>4.3</a:t>
                      </a:r>
                      <a:endParaRPr lang="en-GB" sz="1200" b="0" i="0" u="none" strike="noStrike" dirty="0">
                        <a:solidFill>
                          <a:srgbClr val="0072C6"/>
                        </a:solidFill>
                        <a:effectLst/>
                        <a:latin typeface="Arial"/>
                      </a:endParaRPr>
                    </a:p>
                  </a:txBody>
                  <a:tcPr marL="5845" marR="5845" marT="5845" marB="0" anchor="ctr">
                    <a:lnT w="12700" cap="flat" cmpd="sng" algn="ctr">
                      <a:solidFill>
                        <a:schemeClr val="tx1"/>
                      </a:solidFill>
                      <a:prstDash val="solid"/>
                      <a:round/>
                      <a:headEnd type="none" w="med" len="med"/>
                      <a:tailEnd type="none" w="med" len="med"/>
                    </a:lnT>
                  </a:tcPr>
                </a:tc>
              </a:tr>
              <a:tr h="361970">
                <a:tc vMerge="1">
                  <a:txBody>
                    <a:bodyPr/>
                    <a:lstStyle/>
                    <a:p>
                      <a:endParaRPr lang="en-GB"/>
                    </a:p>
                  </a:txBody>
                  <a:tcPr/>
                </a:tc>
                <a:tc>
                  <a:txBody>
                    <a:bodyPr/>
                    <a:lstStyle/>
                    <a:p>
                      <a:pPr algn="l" fontAlgn="ctr"/>
                      <a:r>
                        <a:rPr lang="en-GB" sz="1200" u="none" strike="noStrike" dirty="0">
                          <a:effectLst/>
                        </a:rPr>
                        <a:t>North East London</a:t>
                      </a:r>
                      <a:endParaRPr lang="en-GB" sz="1200" b="1" i="0" u="none" strike="noStrike" dirty="0">
                        <a:solidFill>
                          <a:srgbClr val="FFFFFF"/>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smtClean="0">
                          <a:solidFill>
                            <a:srgbClr val="0072C6"/>
                          </a:solidFill>
                          <a:effectLst/>
                          <a:latin typeface="Arial"/>
                        </a:rPr>
                        <a:t>1512</a:t>
                      </a:r>
                      <a:endParaRPr lang="en-GB" sz="1200" b="0"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tcPr>
                </a:tc>
                <a:tc>
                  <a:txBody>
                    <a:bodyPr/>
                    <a:lstStyle/>
                    <a:p>
                      <a:pPr algn="ctr" fontAlgn="ctr"/>
                      <a:r>
                        <a:rPr lang="en-GB" sz="1200" b="0" i="0" u="none" strike="noStrike" dirty="0" smtClean="0">
                          <a:solidFill>
                            <a:srgbClr val="0072C6"/>
                          </a:solidFill>
                          <a:effectLst/>
                          <a:latin typeface="Arial"/>
                        </a:rPr>
                        <a:t>77.02</a:t>
                      </a:r>
                      <a:endParaRPr lang="en-GB" sz="1200" b="0" i="0" u="none" strike="noStrike" dirty="0">
                        <a:solidFill>
                          <a:srgbClr val="0072C6"/>
                        </a:solidFill>
                        <a:effectLst/>
                        <a:latin typeface="Arial"/>
                      </a:endParaRPr>
                    </a:p>
                  </a:txBody>
                  <a:tcPr marL="5845" marR="5845" marT="5845" marB="0" anchor="ctr"/>
                </a:tc>
                <a:tc>
                  <a:txBody>
                    <a:bodyPr/>
                    <a:lstStyle/>
                    <a:p>
                      <a:pPr algn="ctr" fontAlgn="ctr"/>
                      <a:r>
                        <a:rPr lang="en-GB" sz="1200" b="0" i="0" u="none" strike="noStrike" dirty="0" smtClean="0">
                          <a:solidFill>
                            <a:srgbClr val="0072C6"/>
                          </a:solidFill>
                          <a:effectLst/>
                          <a:latin typeface="Arial"/>
                        </a:rPr>
                        <a:t>3.7</a:t>
                      </a:r>
                      <a:endParaRPr lang="en-GB" sz="1200" b="0" i="0" u="none" strike="noStrike" dirty="0">
                        <a:solidFill>
                          <a:srgbClr val="0072C6"/>
                        </a:solidFill>
                        <a:effectLst/>
                        <a:latin typeface="Arial"/>
                      </a:endParaRPr>
                    </a:p>
                  </a:txBody>
                  <a:tcPr marL="5845" marR="5845" marT="5845" marB="0" anchor="ctr"/>
                </a:tc>
              </a:tr>
              <a:tr h="361970">
                <a:tc vMerge="1">
                  <a:txBody>
                    <a:bodyPr/>
                    <a:lstStyle/>
                    <a:p>
                      <a:endParaRPr lang="en-GB"/>
                    </a:p>
                  </a:txBody>
                  <a:tcPr/>
                </a:tc>
                <a:tc>
                  <a:txBody>
                    <a:bodyPr/>
                    <a:lstStyle/>
                    <a:p>
                      <a:pPr algn="l" fontAlgn="ctr"/>
                      <a:r>
                        <a:rPr lang="en-GB" sz="1200" u="none" strike="noStrike" dirty="0">
                          <a:effectLst/>
                        </a:rPr>
                        <a:t>North West London</a:t>
                      </a:r>
                      <a:endParaRPr lang="en-GB" sz="1200" b="1" i="0" u="none" strike="noStrike" dirty="0">
                        <a:solidFill>
                          <a:srgbClr val="FFFFFF"/>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smtClean="0">
                          <a:solidFill>
                            <a:srgbClr val="0072C6"/>
                          </a:solidFill>
                          <a:effectLst/>
                          <a:latin typeface="Arial"/>
                        </a:rPr>
                        <a:t>2046</a:t>
                      </a:r>
                      <a:endParaRPr lang="en-GB" sz="1200" b="0"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tcPr>
                </a:tc>
                <a:tc>
                  <a:txBody>
                    <a:bodyPr/>
                    <a:lstStyle/>
                    <a:p>
                      <a:pPr algn="ctr" fontAlgn="ctr"/>
                      <a:r>
                        <a:rPr lang="en-GB" sz="1200" b="0" i="0" u="none" strike="noStrike" dirty="0" smtClean="0">
                          <a:solidFill>
                            <a:srgbClr val="0072C6"/>
                          </a:solidFill>
                          <a:effectLst/>
                          <a:latin typeface="Arial"/>
                        </a:rPr>
                        <a:t>98.47</a:t>
                      </a:r>
                      <a:endParaRPr lang="en-GB" sz="1200" b="0" i="0" u="none" strike="noStrike" dirty="0">
                        <a:solidFill>
                          <a:srgbClr val="0072C6"/>
                        </a:solidFill>
                        <a:effectLst/>
                        <a:latin typeface="Arial"/>
                      </a:endParaRPr>
                    </a:p>
                  </a:txBody>
                  <a:tcPr marL="5845" marR="5845" marT="5845" marB="0" anchor="ctr"/>
                </a:tc>
                <a:tc>
                  <a:txBody>
                    <a:bodyPr/>
                    <a:lstStyle/>
                    <a:p>
                      <a:pPr algn="ctr" fontAlgn="ctr"/>
                      <a:r>
                        <a:rPr lang="en-GB" sz="1200" b="0" i="0" u="none" strike="noStrike" dirty="0" smtClean="0">
                          <a:solidFill>
                            <a:srgbClr val="0072C6"/>
                          </a:solidFill>
                          <a:effectLst/>
                          <a:latin typeface="Arial"/>
                        </a:rPr>
                        <a:t>4.0</a:t>
                      </a:r>
                      <a:endParaRPr lang="en-GB" sz="1200" b="0" i="0" u="none" strike="noStrike" dirty="0">
                        <a:solidFill>
                          <a:srgbClr val="0072C6"/>
                        </a:solidFill>
                        <a:effectLst/>
                        <a:latin typeface="Arial"/>
                      </a:endParaRPr>
                    </a:p>
                  </a:txBody>
                  <a:tcPr marL="5845" marR="5845" marT="5845" marB="0" anchor="ctr"/>
                </a:tc>
              </a:tr>
              <a:tr h="361970">
                <a:tc vMerge="1">
                  <a:txBody>
                    <a:bodyPr/>
                    <a:lstStyle/>
                    <a:p>
                      <a:endParaRPr lang="en-GB"/>
                    </a:p>
                  </a:txBody>
                  <a:tcPr/>
                </a:tc>
                <a:tc>
                  <a:txBody>
                    <a:bodyPr/>
                    <a:lstStyle/>
                    <a:p>
                      <a:pPr algn="l" fontAlgn="ctr"/>
                      <a:r>
                        <a:rPr lang="en-GB" sz="1200" u="none" strike="noStrike" dirty="0">
                          <a:effectLst/>
                        </a:rPr>
                        <a:t>South </a:t>
                      </a:r>
                      <a:r>
                        <a:rPr lang="en-GB" sz="1200" u="none" strike="noStrike" dirty="0" smtClean="0">
                          <a:effectLst/>
                        </a:rPr>
                        <a:t>West </a:t>
                      </a:r>
                      <a:r>
                        <a:rPr lang="en-GB" sz="1200" u="none" strike="noStrike" dirty="0">
                          <a:effectLst/>
                        </a:rPr>
                        <a:t>London</a:t>
                      </a:r>
                      <a:endParaRPr lang="en-GB" sz="1200" b="1" i="0" u="none" strike="noStrike" dirty="0">
                        <a:solidFill>
                          <a:srgbClr val="FFFFFF"/>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smtClean="0">
                          <a:solidFill>
                            <a:srgbClr val="0072C6"/>
                          </a:solidFill>
                          <a:effectLst/>
                          <a:latin typeface="Arial"/>
                        </a:rPr>
                        <a:t>2015</a:t>
                      </a:r>
                      <a:endParaRPr lang="en-GB" sz="1200" b="0"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tcPr>
                </a:tc>
                <a:tc>
                  <a:txBody>
                    <a:bodyPr/>
                    <a:lstStyle/>
                    <a:p>
                      <a:pPr algn="ctr" fontAlgn="ctr"/>
                      <a:r>
                        <a:rPr lang="en-GB" sz="1200" b="0" i="0" u="none" strike="noStrike" dirty="0" smtClean="0">
                          <a:solidFill>
                            <a:srgbClr val="0072C6"/>
                          </a:solidFill>
                          <a:effectLst/>
                          <a:latin typeface="Arial"/>
                        </a:rPr>
                        <a:t>136.37</a:t>
                      </a:r>
                      <a:endParaRPr lang="en-GB" sz="1200" b="0" i="0" u="none" strike="noStrike" dirty="0">
                        <a:solidFill>
                          <a:srgbClr val="0072C6"/>
                        </a:solidFill>
                        <a:effectLst/>
                        <a:latin typeface="Arial"/>
                      </a:endParaRPr>
                    </a:p>
                  </a:txBody>
                  <a:tcPr marL="5845" marR="5845" marT="5845" marB="0" anchor="ctr"/>
                </a:tc>
                <a:tc>
                  <a:txBody>
                    <a:bodyPr/>
                    <a:lstStyle/>
                    <a:p>
                      <a:pPr algn="ctr" fontAlgn="ctr"/>
                      <a:r>
                        <a:rPr lang="en-GB" sz="1200" b="0" i="0" u="none" strike="noStrike" dirty="0" smtClean="0">
                          <a:solidFill>
                            <a:srgbClr val="0072C6"/>
                          </a:solidFill>
                          <a:effectLst/>
                          <a:latin typeface="Arial"/>
                        </a:rPr>
                        <a:t>4.7</a:t>
                      </a:r>
                      <a:endParaRPr lang="en-GB" sz="1200" b="0" i="0" u="none" strike="noStrike" dirty="0">
                        <a:solidFill>
                          <a:srgbClr val="0072C6"/>
                        </a:solidFill>
                        <a:effectLst/>
                        <a:latin typeface="Arial"/>
                      </a:endParaRPr>
                    </a:p>
                  </a:txBody>
                  <a:tcPr marL="5845" marR="5845" marT="5845" marB="0" anchor="ctr"/>
                </a:tc>
              </a:tr>
              <a:tr h="361970">
                <a:tc vMerge="1">
                  <a:txBody>
                    <a:bodyPr/>
                    <a:lstStyle/>
                    <a:p>
                      <a:endParaRPr lang="en-GB"/>
                    </a:p>
                  </a:txBody>
                  <a:tcPr/>
                </a:tc>
                <a:tc>
                  <a:txBody>
                    <a:bodyPr/>
                    <a:lstStyle/>
                    <a:p>
                      <a:pPr algn="l" fontAlgn="ctr"/>
                      <a:r>
                        <a:rPr lang="en-GB" sz="1200" u="none" strike="noStrike" dirty="0">
                          <a:effectLst/>
                        </a:rPr>
                        <a:t>South </a:t>
                      </a:r>
                      <a:r>
                        <a:rPr lang="en-GB" sz="1200" u="none" strike="noStrike" dirty="0" smtClean="0">
                          <a:effectLst/>
                        </a:rPr>
                        <a:t>East </a:t>
                      </a:r>
                      <a:r>
                        <a:rPr lang="en-GB" sz="1200" u="none" strike="noStrike" dirty="0">
                          <a:effectLst/>
                        </a:rPr>
                        <a:t>London</a:t>
                      </a:r>
                      <a:endParaRPr lang="en-GB" sz="1200" b="1" i="0" u="none" strike="noStrike" dirty="0">
                        <a:solidFill>
                          <a:srgbClr val="FFFFFF"/>
                        </a:solidFill>
                        <a:effectLst/>
                        <a:latin typeface="Arial"/>
                      </a:endParaRPr>
                    </a:p>
                  </a:txBody>
                  <a:tcPr marL="5845" marR="5845" marT="5845" marB="0" anchor="ctr">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smtClean="0">
                          <a:solidFill>
                            <a:srgbClr val="0072C6"/>
                          </a:solidFill>
                          <a:effectLst/>
                          <a:latin typeface="Arial"/>
                        </a:rPr>
                        <a:t>1929</a:t>
                      </a:r>
                      <a:endParaRPr lang="en-GB" sz="1200" b="0" i="0" u="none" strike="noStrike" dirty="0">
                        <a:solidFill>
                          <a:srgbClr val="0072C6"/>
                        </a:solidFill>
                        <a:effectLst/>
                        <a:latin typeface="Arial"/>
                      </a:endParaRPr>
                    </a:p>
                  </a:txBody>
                  <a:tcPr marL="5845" marR="5845" marT="5845" marB="0" anchor="ctr">
                    <a:lnL w="12700" cap="flat" cmpd="sng" algn="ctr">
                      <a:solidFill>
                        <a:schemeClr val="tx1"/>
                      </a:solidFill>
                      <a:prstDash val="solid"/>
                      <a:round/>
                      <a:headEnd type="none" w="med" len="med"/>
                      <a:tailEnd type="none" w="med" len="med"/>
                    </a:lnL>
                  </a:tcPr>
                </a:tc>
                <a:tc>
                  <a:txBody>
                    <a:bodyPr/>
                    <a:lstStyle/>
                    <a:p>
                      <a:pPr algn="ctr" fontAlgn="ctr"/>
                      <a:r>
                        <a:rPr lang="en-GB" sz="1200" b="0" i="0" u="none" strike="noStrike" dirty="0" smtClean="0">
                          <a:solidFill>
                            <a:srgbClr val="0072C6"/>
                          </a:solidFill>
                          <a:effectLst/>
                          <a:latin typeface="Arial"/>
                        </a:rPr>
                        <a:t>107.5</a:t>
                      </a:r>
                      <a:endParaRPr lang="en-GB" sz="1200" b="0" i="0" u="none" strike="noStrike" dirty="0">
                        <a:solidFill>
                          <a:srgbClr val="0072C6"/>
                        </a:solidFill>
                        <a:effectLst/>
                        <a:latin typeface="Arial"/>
                      </a:endParaRPr>
                    </a:p>
                  </a:txBody>
                  <a:tcPr marL="5845" marR="5845" marT="5845" marB="0" anchor="ctr"/>
                </a:tc>
                <a:tc>
                  <a:txBody>
                    <a:bodyPr/>
                    <a:lstStyle/>
                    <a:p>
                      <a:pPr algn="ctr" fontAlgn="ctr"/>
                      <a:r>
                        <a:rPr lang="en-GB" sz="1200" b="0" i="0" u="none" strike="noStrike" dirty="0" smtClean="0">
                          <a:solidFill>
                            <a:srgbClr val="0072C6"/>
                          </a:solidFill>
                          <a:effectLst/>
                          <a:latin typeface="Arial"/>
                        </a:rPr>
                        <a:t>4.2</a:t>
                      </a:r>
                      <a:endParaRPr lang="en-GB" sz="1200" b="0" i="0" u="none" strike="noStrike" dirty="0">
                        <a:solidFill>
                          <a:srgbClr val="0072C6"/>
                        </a:solidFill>
                        <a:effectLst/>
                        <a:latin typeface="Arial"/>
                      </a:endParaRPr>
                    </a:p>
                  </a:txBody>
                  <a:tcPr marL="5845" marR="5845" marT="5845" marB="0" anchor="ctr"/>
                </a:tc>
              </a:tr>
            </a:tbl>
          </a:graphicData>
        </a:graphic>
      </p:graphicFrame>
      <p:sp>
        <p:nvSpPr>
          <p:cNvPr id="4" name="Rectangle 3"/>
          <p:cNvSpPr/>
          <p:nvPr/>
        </p:nvSpPr>
        <p:spPr>
          <a:xfrm>
            <a:off x="251520" y="797511"/>
            <a:ext cx="8496944" cy="1200329"/>
          </a:xfrm>
          <a:prstGeom prst="rect">
            <a:avLst/>
          </a:prstGeom>
        </p:spPr>
        <p:txBody>
          <a:bodyPr wrap="square">
            <a:spAutoFit/>
          </a:bodyPr>
          <a:lstStyle/>
          <a:p>
            <a:pPr marL="285750" lvl="0" indent="-285750">
              <a:buFont typeface="Arial" panose="020B0604020202020204" pitchFamily="34" charset="0"/>
              <a:buChar char="•"/>
            </a:pPr>
            <a:r>
              <a:rPr lang="en-GB" dirty="0" smtClean="0">
                <a:solidFill>
                  <a:srgbClr val="000000"/>
                </a:solidFill>
              </a:rPr>
              <a:t>9,072 people </a:t>
            </a:r>
            <a:r>
              <a:rPr lang="en-GB" dirty="0">
                <a:solidFill>
                  <a:srgbClr val="000000"/>
                </a:solidFill>
              </a:rPr>
              <a:t>living in London </a:t>
            </a:r>
            <a:r>
              <a:rPr lang="en-GB" dirty="0" smtClean="0">
                <a:solidFill>
                  <a:srgbClr val="000000"/>
                </a:solidFill>
              </a:rPr>
              <a:t>had </a:t>
            </a:r>
            <a:r>
              <a:rPr lang="en-GB" dirty="0">
                <a:solidFill>
                  <a:srgbClr val="000000"/>
                </a:solidFill>
              </a:rPr>
              <a:t>more than one primary cancer </a:t>
            </a:r>
            <a:r>
              <a:rPr lang="en-GB" dirty="0" smtClean="0">
                <a:solidFill>
                  <a:srgbClr val="000000"/>
                </a:solidFill>
              </a:rPr>
              <a:t>(4% </a:t>
            </a:r>
            <a:r>
              <a:rPr lang="en-GB" dirty="0">
                <a:solidFill>
                  <a:srgbClr val="000000"/>
                </a:solidFill>
              </a:rPr>
              <a:t>of </a:t>
            </a:r>
            <a:r>
              <a:rPr lang="en-GB" dirty="0" smtClean="0">
                <a:solidFill>
                  <a:srgbClr val="000000"/>
                </a:solidFill>
              </a:rPr>
              <a:t>218,177 people LWBC) .</a:t>
            </a:r>
            <a:endParaRPr lang="en-GB" dirty="0">
              <a:solidFill>
                <a:srgbClr val="000000"/>
              </a:solidFill>
            </a:endParaRPr>
          </a:p>
          <a:p>
            <a:pPr marL="285750" lvl="0" indent="-285750">
              <a:buFont typeface="Arial" panose="020B0604020202020204" pitchFamily="34" charset="0"/>
              <a:buChar char="•"/>
            </a:pPr>
            <a:r>
              <a:rPr lang="en-GB" dirty="0" smtClean="0">
                <a:solidFill>
                  <a:srgbClr val="000000"/>
                </a:solidFill>
              </a:rPr>
              <a:t>604 </a:t>
            </a:r>
            <a:r>
              <a:rPr lang="en-GB" dirty="0">
                <a:solidFill>
                  <a:srgbClr val="000000"/>
                </a:solidFill>
              </a:rPr>
              <a:t>people </a:t>
            </a:r>
            <a:r>
              <a:rPr lang="en-GB" dirty="0" smtClean="0">
                <a:solidFill>
                  <a:srgbClr val="000000"/>
                </a:solidFill>
              </a:rPr>
              <a:t>(&lt;1% </a:t>
            </a:r>
            <a:r>
              <a:rPr lang="en-GB" dirty="0">
                <a:solidFill>
                  <a:srgbClr val="000000"/>
                </a:solidFill>
              </a:rPr>
              <a:t>of those living with cancer) had three or more primary cancers </a:t>
            </a:r>
            <a:r>
              <a:rPr lang="en-GB" dirty="0" smtClean="0">
                <a:solidFill>
                  <a:srgbClr val="000000"/>
                </a:solidFill>
              </a:rPr>
              <a:t>diagnosed.</a:t>
            </a:r>
            <a:endParaRPr lang="en-GB" dirty="0">
              <a:solidFill>
                <a:srgbClr val="000000"/>
              </a:solidFill>
            </a:endParaRPr>
          </a:p>
        </p:txBody>
      </p:sp>
    </p:spTree>
    <p:extLst>
      <p:ext uri="{BB962C8B-B14F-4D97-AF65-F5344CB8AC3E}">
        <p14:creationId xmlns:p14="http://schemas.microsoft.com/office/powerpoint/2010/main" val="238713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Subsequent primary prevalence by sex, London 2016</a:t>
            </a:r>
            <a:endParaRPr lang="en-GB" sz="20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8</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4455000" cy="324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66" y="1556792"/>
            <a:ext cx="4450251" cy="3240000"/>
          </a:xfrm>
          <a:prstGeom prst="rect">
            <a:avLst/>
          </a:prstGeom>
        </p:spPr>
      </p:pic>
      <p:sp>
        <p:nvSpPr>
          <p:cNvPr id="7" name="TextBox 6"/>
          <p:cNvSpPr txBox="1"/>
          <p:nvPr/>
        </p:nvSpPr>
        <p:spPr>
          <a:xfrm>
            <a:off x="251520" y="5518973"/>
            <a:ext cx="8568952"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There was </a:t>
            </a:r>
            <a:r>
              <a:rPr lang="en-GB" sz="1600" dirty="0" smtClean="0">
                <a:solidFill>
                  <a:schemeClr val="accent5"/>
                </a:solidFill>
              </a:rPr>
              <a:t>only a small </a:t>
            </a:r>
            <a:r>
              <a:rPr lang="en-GB" sz="1600" dirty="0" smtClean="0">
                <a:solidFill>
                  <a:schemeClr val="accent5"/>
                </a:solidFill>
              </a:rPr>
              <a:t>difference in the prevalence of subsequent primary cancers by sex in the general population or amongst those LWBC </a:t>
            </a:r>
            <a:endParaRPr lang="en-GB" sz="1600" dirty="0">
              <a:solidFill>
                <a:schemeClr val="accent5"/>
              </a:solidFill>
            </a:endParaRPr>
          </a:p>
        </p:txBody>
      </p:sp>
      <p:grpSp>
        <p:nvGrpSpPr>
          <p:cNvPr id="9" name="Group 8"/>
          <p:cNvGrpSpPr/>
          <p:nvPr/>
        </p:nvGrpSpPr>
        <p:grpSpPr>
          <a:xfrm>
            <a:off x="395536" y="1112869"/>
            <a:ext cx="8496944" cy="473540"/>
            <a:chOff x="395536" y="1112869"/>
            <a:chExt cx="8496944" cy="473540"/>
          </a:xfrm>
        </p:grpSpPr>
        <p:sp>
          <p:nvSpPr>
            <p:cNvPr id="4" name="TextBox 3"/>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8" name="TextBox 7"/>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23650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p:spPr>
        <p:txBody>
          <a:bodyPr/>
          <a:lstStyle/>
          <a:p>
            <a:r>
              <a:rPr lang="en-GB" sz="1800" dirty="0"/>
              <a:t>Subsequent </a:t>
            </a:r>
            <a:r>
              <a:rPr lang="en-GB" sz="1800" dirty="0" smtClean="0"/>
              <a:t>primary prevalence by current age, London 2016</a:t>
            </a:r>
            <a:endParaRPr lang="en-GB" sz="1800" dirty="0"/>
          </a:p>
        </p:txBody>
      </p:sp>
      <p:sp>
        <p:nvSpPr>
          <p:cNvPr id="5" name="Slide Number Placeholder 4"/>
          <p:cNvSpPr>
            <a:spLocks noGrp="1"/>
          </p:cNvSpPr>
          <p:nvPr>
            <p:ph type="sldNum" sz="quarter" idx="14"/>
          </p:nvPr>
        </p:nvSpPr>
        <p:spPr/>
        <p:txBody>
          <a:bodyPr/>
          <a:lstStyle/>
          <a:p>
            <a:fld id="{8FC524A1-7B6A-464D-B8BC-8FE2E057339E}" type="slidenum">
              <a:rPr lang="en-GB" smtClean="0"/>
              <a:pPr/>
              <a:t>9</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509" y="1700808"/>
            <a:ext cx="4450251" cy="3239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4450251" cy="3240000"/>
          </a:xfrm>
          <a:prstGeom prst="rect">
            <a:avLst/>
          </a:prstGeom>
        </p:spPr>
      </p:pic>
      <p:sp>
        <p:nvSpPr>
          <p:cNvPr id="6" name="TextBox 5"/>
          <p:cNvSpPr txBox="1"/>
          <p:nvPr/>
        </p:nvSpPr>
        <p:spPr>
          <a:xfrm>
            <a:off x="323528" y="5662989"/>
            <a:ext cx="8568952"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smtClean="0">
                <a:solidFill>
                  <a:schemeClr val="accent5"/>
                </a:solidFill>
              </a:rPr>
              <a:t>The prevalence of subsequent primary cancers was markedly higher with older age in the general population and amongst those LWBC </a:t>
            </a:r>
            <a:endParaRPr lang="en-GB" sz="1600" dirty="0">
              <a:solidFill>
                <a:schemeClr val="accent5"/>
              </a:solidFill>
            </a:endParaRPr>
          </a:p>
        </p:txBody>
      </p:sp>
      <p:grpSp>
        <p:nvGrpSpPr>
          <p:cNvPr id="7" name="Group 6"/>
          <p:cNvGrpSpPr/>
          <p:nvPr/>
        </p:nvGrpSpPr>
        <p:grpSpPr>
          <a:xfrm>
            <a:off x="395536" y="1112869"/>
            <a:ext cx="8496944" cy="473540"/>
            <a:chOff x="395536" y="1112869"/>
            <a:chExt cx="8496944" cy="473540"/>
          </a:xfrm>
        </p:grpSpPr>
        <p:sp>
          <p:nvSpPr>
            <p:cNvPr id="8" name="TextBox 7"/>
            <p:cNvSpPr txBox="1"/>
            <p:nvPr/>
          </p:nvSpPr>
          <p:spPr>
            <a:xfrm>
              <a:off x="395536" y="1124744"/>
              <a:ext cx="4104456" cy="461665"/>
            </a:xfrm>
            <a:prstGeom prst="rect">
              <a:avLst/>
            </a:prstGeom>
            <a:noFill/>
          </p:spPr>
          <p:txBody>
            <a:bodyPr wrap="square" rtlCol="0">
              <a:spAutoFit/>
            </a:bodyPr>
            <a:lstStyle/>
            <a:p>
              <a:pPr algn="ctr"/>
              <a:r>
                <a:rPr lang="en-GB" sz="1200" b="1" i="1" dirty="0" smtClean="0"/>
                <a:t>Crude rate of subsequent primary cancers in general population</a:t>
              </a:r>
              <a:endParaRPr lang="en-GB" sz="1200" b="1" i="1" dirty="0"/>
            </a:p>
          </p:txBody>
        </p:sp>
        <p:sp>
          <p:nvSpPr>
            <p:cNvPr id="9" name="TextBox 8"/>
            <p:cNvSpPr txBox="1"/>
            <p:nvPr/>
          </p:nvSpPr>
          <p:spPr>
            <a:xfrm>
              <a:off x="4788024" y="1112869"/>
              <a:ext cx="4104456" cy="461665"/>
            </a:xfrm>
            <a:prstGeom prst="rect">
              <a:avLst/>
            </a:prstGeom>
            <a:noFill/>
          </p:spPr>
          <p:txBody>
            <a:bodyPr wrap="square" rtlCol="0">
              <a:spAutoFit/>
            </a:bodyPr>
            <a:lstStyle/>
            <a:p>
              <a:pPr algn="ctr"/>
              <a:r>
                <a:rPr lang="en-GB" sz="1200" b="1" i="1" dirty="0" smtClean="0"/>
                <a:t>Proportion of people LWBC with subsequent primary cancers</a:t>
              </a:r>
              <a:endParaRPr lang="en-GB" sz="1200" b="1" i="1" dirty="0"/>
            </a:p>
          </p:txBody>
        </p:sp>
      </p:grpSp>
    </p:spTree>
    <p:extLst>
      <p:ext uri="{BB962C8B-B14F-4D97-AF65-F5344CB8AC3E}">
        <p14:creationId xmlns:p14="http://schemas.microsoft.com/office/powerpoint/2010/main" val="249543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ondon_Health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London_Health_Powerpoint template v1</Template>
  <TotalTime>27512</TotalTime>
  <Words>3102</Words>
  <Application>Microsoft Office PowerPoint</Application>
  <PresentationFormat>On-screen Show (4:3)</PresentationFormat>
  <Paragraphs>334</Paragraphs>
  <Slides>44</Slides>
  <Notes>18</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London_Health_Powerpoint template v1</vt:lpstr>
      <vt:lpstr>Custom Design</vt:lpstr>
      <vt:lpstr>Subsequent Primary Cancer Prevalence </vt:lpstr>
      <vt:lpstr>Project Plan</vt:lpstr>
      <vt:lpstr>Methodology</vt:lpstr>
      <vt:lpstr>Data notes</vt:lpstr>
      <vt:lpstr>PowerPoint Presentation</vt:lpstr>
      <vt:lpstr>Subsequent primaries—topline figures for London</vt:lpstr>
      <vt:lpstr>Subsequent primaries—topline figures for London</vt:lpstr>
      <vt:lpstr>Subsequent primary prevalence by sex, London 2016</vt:lpstr>
      <vt:lpstr>Subsequent primary prevalence by current age, London 2016</vt:lpstr>
      <vt:lpstr>Subsequent primary prevalence by current age, London 2016</vt:lpstr>
      <vt:lpstr>Subsequent primary prevalence by current age and years since first diagnosis, London 2016</vt:lpstr>
      <vt:lpstr>Subsequent primary prevalence by ethnicity, London 2016</vt:lpstr>
      <vt:lpstr>Subsequent primary prevalence by ethnicity, London 2016</vt:lpstr>
      <vt:lpstr>Subsequent primary prevalence by ethnicity and age, London 2016</vt:lpstr>
      <vt:lpstr>Age breakdown of those with a subsequent primary cancer  by ethnicity, London 2016</vt:lpstr>
      <vt:lpstr>Subsequent primary prevalence by ethnicity and deprivation, London 2016</vt:lpstr>
      <vt:lpstr>Deprivation breakdown of those with a subsequent primary cancer  by ethnicity, London 2016</vt:lpstr>
      <vt:lpstr>Subsequent primary prevalence by deprivation, London 2016</vt:lpstr>
      <vt:lpstr>Subsequent primary prevalence by deprivation, London 2016</vt:lpstr>
      <vt:lpstr>Subsequent primary prevalence by deprivation and time since first diagnosis, London 2016</vt:lpstr>
      <vt:lpstr>Years since first diagnosis for those with a subsequent primary cancer by deprivation score, London 2016</vt:lpstr>
      <vt:lpstr>Subsequent primary cancer prevalence in London: Summary</vt:lpstr>
      <vt:lpstr>PowerPoint Presentation</vt:lpstr>
      <vt:lpstr>Introduction</vt:lpstr>
      <vt:lpstr>Site of first and most recent tumour - females</vt:lpstr>
      <vt:lpstr>Site of first and most recent tumour by age in 2016 (females)</vt:lpstr>
      <vt:lpstr>Site of first and most recent tumour by ethnicity (females)</vt:lpstr>
      <vt:lpstr>Site of first and most recent tumour - males</vt:lpstr>
      <vt:lpstr>Site of first and most recent tumour by age in 2016 (males)</vt:lpstr>
      <vt:lpstr>Site of first and most recent tumour by ethnicity (males)</vt:lpstr>
      <vt:lpstr>Tumour site analysis summary</vt:lpstr>
      <vt:lpstr>PowerPoint Presentation</vt:lpstr>
      <vt:lpstr>Introduction</vt:lpstr>
      <vt:lpstr>Time between first and next occurring subsequent primary tumour</vt:lpstr>
      <vt:lpstr>Proportion of subsequent primary tumours occurring within 1 year</vt:lpstr>
      <vt:lpstr>Time between first and next occurring subsequent primary tumour by sex</vt:lpstr>
      <vt:lpstr>Time between first and next occurring subsequent primary tumour by ethnicity</vt:lpstr>
      <vt:lpstr>Time between first and next occurring subsequent primary tumour according to first tumour site (females)</vt:lpstr>
      <vt:lpstr>Time between first and next occurring subsequent primary tumour according to first tumour site (males)</vt:lpstr>
      <vt:lpstr>Time to subsequent primary diagnosis: Summary</vt:lpstr>
      <vt:lpstr>PowerPoint Presentation</vt:lpstr>
      <vt:lpstr>Summary</vt:lpstr>
      <vt:lpstr>Discussion</vt:lpstr>
      <vt:lpstr>Acknowledgements</vt:lpstr>
    </vt:vector>
  </TitlesOfParts>
  <Company>SL 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Gaunt Karen</dc:creator>
  <cp:lastModifiedBy>Sophie Jose</cp:lastModifiedBy>
  <cp:revision>784</cp:revision>
  <cp:lastPrinted>2016-11-14T16:59:45Z</cp:lastPrinted>
  <dcterms:created xsi:type="dcterms:W3CDTF">2015-04-21T08:27:03Z</dcterms:created>
  <dcterms:modified xsi:type="dcterms:W3CDTF">2018-12-18T10:18:03Z</dcterms:modified>
</cp:coreProperties>
</file>