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notesSlides/notesSlide14.xml" ContentType="application/vnd.openxmlformats-officedocument.presentationml.notesSlide+xml"/>
  <Override PartName="/ppt/charts/chart14.xml" ContentType="application/vnd.openxmlformats-officedocument.drawingml.chart+xml"/>
  <Override PartName="/ppt/notesSlides/notesSlide15.xml" ContentType="application/vnd.openxmlformats-officedocument.presentationml.notesSlide+xml"/>
  <Override PartName="/ppt/charts/chart15.xml" ContentType="application/vnd.openxmlformats-officedocument.drawingml.chart+xml"/>
  <Override PartName="/ppt/notesSlides/notesSlide16.xml" ContentType="application/vnd.openxmlformats-officedocument.presentationml.notesSlide+xml"/>
  <Override PartName="/ppt/charts/chart16.xml" ContentType="application/vnd.openxmlformats-officedocument.drawingml.chart+xml"/>
  <Override PartName="/ppt/notesSlides/notesSlide17.xml" ContentType="application/vnd.openxmlformats-officedocument.presentationml.notesSlide+xml"/>
  <Override PartName="/ppt/charts/chart17.xml" ContentType="application/vnd.openxmlformats-officedocument.drawingml.chart+xml"/>
  <Override PartName="/ppt/notesSlides/notesSlide18.xml" ContentType="application/vnd.openxmlformats-officedocument.presentationml.notesSlide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notesSlides/notesSlide19.xml" ContentType="application/vnd.openxmlformats-officedocument.presentationml.notesSlide+xml"/>
  <Override PartName="/ppt/charts/chart20.xml" ContentType="application/vnd.openxmlformats-officedocument.drawingml.chart+xml"/>
  <Override PartName="/ppt/notesSlides/notesSlide20.xml" ContentType="application/vnd.openxmlformats-officedocument.presentationml.notesSlide+xml"/>
  <Override PartName="/ppt/charts/chart21.xml" ContentType="application/vnd.openxmlformats-officedocument.drawingml.chart+xml"/>
  <Override PartName="/ppt/notesSlides/notesSlide21.xml" ContentType="application/vnd.openxmlformats-officedocument.presentationml.notesSlide+xml"/>
  <Override PartName="/ppt/charts/chart22.xml" ContentType="application/vnd.openxmlformats-officedocument.drawingml.chart+xml"/>
  <Override PartName="/ppt/notesSlides/notesSlide22.xml" ContentType="application/vnd.openxmlformats-officedocument.presentationml.notesSlide+xml"/>
  <Override PartName="/ppt/charts/chart23.xml" ContentType="application/vnd.openxmlformats-officedocument.drawingml.chart+xml"/>
  <Override PartName="/ppt/notesSlides/notesSlide23.xml" ContentType="application/vnd.openxmlformats-officedocument.presentationml.notesSlide+xml"/>
  <Override PartName="/ppt/charts/chart24.xml" ContentType="application/vnd.openxmlformats-officedocument.drawingml.chart+xml"/>
  <Override PartName="/ppt/notesSlides/notesSlide24.xml" ContentType="application/vnd.openxmlformats-officedocument.presentationml.notesSlide+xml"/>
  <Override PartName="/ppt/charts/chart25.xml" ContentType="application/vnd.openxmlformats-officedocument.drawingml.chart+xml"/>
  <Override PartName="/ppt/notesSlides/notesSlide25.xml" ContentType="application/vnd.openxmlformats-officedocument.presentationml.notesSlide+xml"/>
  <Override PartName="/ppt/charts/chart26.xml" ContentType="application/vnd.openxmlformats-officedocument.drawingml.chart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notesMasterIdLst>
    <p:notesMasterId r:id="rId41"/>
  </p:notesMasterIdLst>
  <p:sldIdLst>
    <p:sldId id="256" r:id="rId3"/>
    <p:sldId id="266" r:id="rId4"/>
    <p:sldId id="265" r:id="rId5"/>
    <p:sldId id="264" r:id="rId6"/>
    <p:sldId id="293" r:id="rId7"/>
    <p:sldId id="267" r:id="rId8"/>
    <p:sldId id="257" r:id="rId9"/>
    <p:sldId id="280" r:id="rId10"/>
    <p:sldId id="286" r:id="rId11"/>
    <p:sldId id="258" r:id="rId12"/>
    <p:sldId id="290" r:id="rId13"/>
    <p:sldId id="281" r:id="rId14"/>
    <p:sldId id="287" r:id="rId15"/>
    <p:sldId id="259" r:id="rId16"/>
    <p:sldId id="283" r:id="rId17"/>
    <p:sldId id="282" r:id="rId18"/>
    <p:sldId id="288" r:id="rId19"/>
    <p:sldId id="260" r:id="rId20"/>
    <p:sldId id="291" r:id="rId21"/>
    <p:sldId id="284" r:id="rId22"/>
    <p:sldId id="289" r:id="rId23"/>
    <p:sldId id="261" r:id="rId24"/>
    <p:sldId id="285" r:id="rId25"/>
    <p:sldId id="271" r:id="rId26"/>
    <p:sldId id="272" r:id="rId27"/>
    <p:sldId id="273" r:id="rId28"/>
    <p:sldId id="274" r:id="rId29"/>
    <p:sldId id="275" r:id="rId30"/>
    <p:sldId id="276" r:id="rId31"/>
    <p:sldId id="268" r:id="rId32"/>
    <p:sldId id="292" r:id="rId33"/>
    <p:sldId id="294" r:id="rId34"/>
    <p:sldId id="295" r:id="rId35"/>
    <p:sldId id="296" r:id="rId36"/>
    <p:sldId id="297" r:id="rId37"/>
    <p:sldId id="298" r:id="rId38"/>
    <p:sldId id="299" r:id="rId39"/>
    <p:sldId id="300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6%20Prostate%20Cancer%20Pathway\Bethany%20QA\pathway%20count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6%20Prostate%20Cancer%20Pathway\Bethany%20QA\pathway%20count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6%20Prostate%20Cancer%20Pathway\Bethany%20QA\prostatepathway_220517_desktop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6%20Prostate%20Cancer%20Pathway\Bethany%20QA\pathway%20count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6%20Prostate%20Cancer%20Pathway\prostatepathway_071117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cy.young\Desktop\prostatepathway_220517_desktop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cy.young\Desktop\prostatepathway_220517_desktop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6%20Prostate%20Cancer%20Pathway\prostatepathway_071117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cy.young\Desktop\prostatepathway_220517_desktop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6%20Prostate%20Cancer%20Pathway\prostatepathway_071117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cy.young\Desktop\prostatepathway_220517_desktop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6%20Prostate%20Cancer%20Pathway\Bethany%20QA\prostatepathway_250717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6%20Prostate%20Cancer%20Pathway\Bethany%20QA\prostatepathway_220517_desktop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6%20Prostate%20Cancer%20Pathway\Bethany%20QA\prostatepathway_220517_desktop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6%20Prostate%20Cancer%20Pathway\Bethany%20QA\prostatepathway_220517_desktop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6%20Prostate%20Cancer%20Pathway\Bethany%20QA\prostatepathway_220517_desktop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6%20Prostate%20Cancer%20Pathway\Bethany%20QA\prostatepathway_220517_desktop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6%20Prostate%20Cancer%20Pathway\Bethany%20QA\prostatepathway_220517_desktop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6%20Prostate%20Cancer%20Pathway\Bethany%20QA\prostatepathway_220517_desktop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6%20Prostate%20Cancer%20Pathway\Bethany%20QA\pathway%20coun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6%20Prostate%20Cancer%20Pathway\Bethany%20QA\pathway%20coun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6%20Prostate%20Cancer%20Pathway\Bethany%20QA\prostatepathway_250717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6%20Prostate%20Cancer%20Pathway\Bethany%20QA\pathway%20count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6%20Prostate%20Cancer%20Pathway\Bethany%20QA\pathway%20count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6%20Prostate%20Cancer%20Pathway\Bethany%20QA\prostatepathway_250717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wel01\info\_LIVE\_LCA\_2016_Partnership\02%20Projects\06%20Prostate%20Cancer%20Pathway\Bethany%20QA\pathway%20coun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[pathway counts.xlsx]Sheet1!PivotTable1</c:name>
    <c:fmtId val="3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Sheet1!$J$1:$J$2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1200"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Sheet1!$I$3:$I$5</c:f>
              <c:strCache>
                <c:ptCount val="2"/>
                <c:pt idx="0">
                  <c:v>England</c:v>
                </c:pt>
                <c:pt idx="1">
                  <c:v>London</c:v>
                </c:pt>
              </c:strCache>
            </c:strRef>
          </c:cat>
          <c:val>
            <c:numRef>
              <c:f>Sheet1!$J$3:$J$5</c:f>
              <c:numCache>
                <c:formatCode>General</c:formatCode>
                <c:ptCount val="2"/>
                <c:pt idx="0">
                  <c:v>40757</c:v>
                </c:pt>
                <c:pt idx="1">
                  <c:v>4731</c:v>
                </c:pt>
              </c:numCache>
            </c:numRef>
          </c:val>
        </c:ser>
        <c:ser>
          <c:idx val="1"/>
          <c:order val="1"/>
          <c:tx>
            <c:strRef>
              <c:f>Sheet1!$K$1:$K$2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1200"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Sheet1!$I$3:$I$5</c:f>
              <c:strCache>
                <c:ptCount val="2"/>
                <c:pt idx="0">
                  <c:v>England</c:v>
                </c:pt>
                <c:pt idx="1">
                  <c:v>London</c:v>
                </c:pt>
              </c:strCache>
            </c:strRef>
          </c:cat>
          <c:val>
            <c:numRef>
              <c:f>Sheet1!$K$3:$K$5</c:f>
              <c:numCache>
                <c:formatCode>General</c:formatCode>
                <c:ptCount val="2"/>
                <c:pt idx="0">
                  <c:v>39947</c:v>
                </c:pt>
                <c:pt idx="1">
                  <c:v>4922</c:v>
                </c:pt>
              </c:numCache>
            </c:numRef>
          </c:val>
        </c:ser>
        <c:ser>
          <c:idx val="2"/>
          <c:order val="2"/>
          <c:tx>
            <c:strRef>
              <c:f>Sheet1!$L$1:$L$2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1200"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Sheet1!$I$3:$I$5</c:f>
              <c:strCache>
                <c:ptCount val="2"/>
                <c:pt idx="0">
                  <c:v>England</c:v>
                </c:pt>
                <c:pt idx="1">
                  <c:v>London</c:v>
                </c:pt>
              </c:strCache>
            </c:strRef>
          </c:cat>
          <c:val>
            <c:numRef>
              <c:f>Sheet1!$L$3:$L$5</c:f>
              <c:numCache>
                <c:formatCode>General</c:formatCode>
                <c:ptCount val="2"/>
                <c:pt idx="0">
                  <c:v>40113</c:v>
                </c:pt>
                <c:pt idx="1">
                  <c:v>5009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773120"/>
        <c:axId val="128865024"/>
      </c:barChart>
      <c:catAx>
        <c:axId val="1287731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128865024"/>
        <c:crosses val="autoZero"/>
        <c:auto val="1"/>
        <c:lblAlgn val="ctr"/>
        <c:lblOffset val="100"/>
        <c:noMultiLvlLbl val="0"/>
      </c:catAx>
      <c:valAx>
        <c:axId val="1288650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000"/>
                </a:pPr>
                <a:r>
                  <a:rPr lang="en-GB" sz="1000" dirty="0" smtClean="0">
                    <a:solidFill>
                      <a:srgbClr val="000000"/>
                    </a:solidFill>
                  </a:rPr>
                  <a:t>Number of tumours</a:t>
                </a:r>
                <a:endParaRPr lang="en-GB" sz="1000" dirty="0">
                  <a:solidFill>
                    <a:srgbClr val="000000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1287731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3096370108924272"/>
          <c:y val="0.94662971955080089"/>
          <c:w val="0.34862460676259144"/>
          <c:h val="4.3235028706903482E-2"/>
        </c:manualLayout>
      </c:layout>
      <c:overlay val="0"/>
      <c:txPr>
        <a:bodyPr/>
        <a:lstStyle/>
        <a:p>
          <a:pPr>
            <a:defRPr sz="1200">
              <a:solidFill>
                <a:srgbClr val="000000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[pathway counts.xlsx]Sheet1!PivotTable9</c:name>
    <c:fmtId val="3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6.5738179046049991E-2"/>
          <c:y val="2.5932002095350321E-2"/>
          <c:w val="0.91848895741484915"/>
          <c:h val="0.877592782550231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Sheet1!$AA$137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Sheet1!$Z$138:$Z$156</c:f>
              <c:multiLvlStrCache>
                <c:ptCount val="15"/>
                <c:lvl>
                  <c:pt idx="0">
                    <c:v>Asian</c:v>
                  </c:pt>
                  <c:pt idx="1">
                    <c:v>Black</c:v>
                  </c:pt>
                  <c:pt idx="2">
                    <c:v>Other</c:v>
                  </c:pt>
                  <c:pt idx="3">
                    <c:v>Unknown</c:v>
                  </c:pt>
                  <c:pt idx="4">
                    <c:v>White</c:v>
                  </c:pt>
                  <c:pt idx="5">
                    <c:v>Asian</c:v>
                  </c:pt>
                  <c:pt idx="6">
                    <c:v>Black</c:v>
                  </c:pt>
                  <c:pt idx="7">
                    <c:v>Other</c:v>
                  </c:pt>
                  <c:pt idx="8">
                    <c:v>Unknown</c:v>
                  </c:pt>
                  <c:pt idx="9">
                    <c:v>White</c:v>
                  </c:pt>
                  <c:pt idx="10">
                    <c:v>Asian</c:v>
                  </c:pt>
                  <c:pt idx="11">
                    <c:v>Black</c:v>
                  </c:pt>
                  <c:pt idx="12">
                    <c:v>Other</c:v>
                  </c:pt>
                  <c:pt idx="13">
                    <c:v>Unknown</c:v>
                  </c:pt>
                  <c:pt idx="14">
                    <c:v>White</c:v>
                  </c:pt>
                </c:lvl>
                <c:lvl>
                  <c:pt idx="0">
                    <c:v>2013</c:v>
                  </c:pt>
                  <c:pt idx="5">
                    <c:v>2014</c:v>
                  </c:pt>
                  <c:pt idx="10">
                    <c:v>2015</c:v>
                  </c:pt>
                </c:lvl>
              </c:multiLvlStrCache>
            </c:multiLvlStrRef>
          </c:cat>
          <c:val>
            <c:numRef>
              <c:f>Sheet1!$AA$138:$AA$156</c:f>
              <c:numCache>
                <c:formatCode>General</c:formatCode>
                <c:ptCount val="15"/>
                <c:pt idx="0">
                  <c:v>320</c:v>
                </c:pt>
                <c:pt idx="1">
                  <c:v>768</c:v>
                </c:pt>
                <c:pt idx="2">
                  <c:v>208</c:v>
                </c:pt>
                <c:pt idx="3">
                  <c:v>78</c:v>
                </c:pt>
                <c:pt idx="4">
                  <c:v>3225</c:v>
                </c:pt>
                <c:pt idx="5">
                  <c:v>323</c:v>
                </c:pt>
                <c:pt idx="6">
                  <c:v>756</c:v>
                </c:pt>
                <c:pt idx="7">
                  <c:v>207</c:v>
                </c:pt>
                <c:pt idx="8">
                  <c:v>175</c:v>
                </c:pt>
                <c:pt idx="9">
                  <c:v>3184</c:v>
                </c:pt>
                <c:pt idx="10">
                  <c:v>325</c:v>
                </c:pt>
                <c:pt idx="11">
                  <c:v>783</c:v>
                </c:pt>
                <c:pt idx="12">
                  <c:v>235</c:v>
                </c:pt>
                <c:pt idx="13">
                  <c:v>355</c:v>
                </c:pt>
                <c:pt idx="14">
                  <c:v>3048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21301760"/>
        <c:axId val="221512448"/>
      </c:barChart>
      <c:catAx>
        <c:axId val="2213017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221512448"/>
        <c:crosses val="autoZero"/>
        <c:auto val="1"/>
        <c:lblAlgn val="ctr"/>
        <c:lblOffset val="100"/>
        <c:noMultiLvlLbl val="0"/>
      </c:catAx>
      <c:valAx>
        <c:axId val="2215124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>
                    <a:solidFill>
                      <a:srgbClr val="000000"/>
                    </a:solidFill>
                  </a:rPr>
                  <a:t>Tumour Count</a:t>
                </a:r>
                <a:endParaRPr lang="en-GB" dirty="0">
                  <a:solidFill>
                    <a:srgbClr val="000000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2213017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[prostatepathway_250717.xlsx]median_ethnicity!PivotTable2</c:name>
    <c:fmtId val="-1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median_ethnicity!$M$3</c:f>
              <c:strCache>
                <c:ptCount val="1"/>
                <c:pt idx="0">
                  <c:v>Referral to First Seen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median_ethnicity!$L$4:$L$16</c:f>
              <c:multiLvlStrCache>
                <c:ptCount val="10"/>
                <c:lvl>
                  <c:pt idx="0">
                    <c:v>Asian</c:v>
                  </c:pt>
                  <c:pt idx="1">
                    <c:v>Black</c:v>
                  </c:pt>
                  <c:pt idx="2">
                    <c:v>Other</c:v>
                  </c:pt>
                  <c:pt idx="3">
                    <c:v>Unknown</c:v>
                  </c:pt>
                  <c:pt idx="4">
                    <c:v>White</c:v>
                  </c:pt>
                  <c:pt idx="5">
                    <c:v>Asian</c:v>
                  </c:pt>
                  <c:pt idx="6">
                    <c:v>Black</c:v>
                  </c:pt>
                  <c:pt idx="7">
                    <c:v>Other</c:v>
                  </c:pt>
                  <c:pt idx="8">
                    <c:v>Unknown</c:v>
                  </c:pt>
                  <c:pt idx="9">
                    <c:v>White</c:v>
                  </c:pt>
                </c:lvl>
                <c:lvl>
                  <c:pt idx="0">
                    <c:v>England</c:v>
                  </c:pt>
                  <c:pt idx="5">
                    <c:v>London</c:v>
                  </c:pt>
                </c:lvl>
              </c:multiLvlStrCache>
            </c:multiLvlStrRef>
          </c:cat>
          <c:val>
            <c:numRef>
              <c:f>median_ethnicity!$M$4:$M$16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9</c:v>
                </c:pt>
                <c:pt idx="3">
                  <c:v>10</c:v>
                </c:pt>
                <c:pt idx="4">
                  <c:v>9</c:v>
                </c:pt>
                <c:pt idx="5">
                  <c:v>10</c:v>
                </c:pt>
                <c:pt idx="6">
                  <c:v>9</c:v>
                </c:pt>
                <c:pt idx="7">
                  <c:v>10</c:v>
                </c:pt>
                <c:pt idx="8">
                  <c:v>9</c:v>
                </c:pt>
                <c:pt idx="9">
                  <c:v>9</c:v>
                </c:pt>
              </c:numCache>
            </c:numRef>
          </c:val>
        </c:ser>
        <c:ser>
          <c:idx val="1"/>
          <c:order val="1"/>
          <c:tx>
            <c:strRef>
              <c:f>median_ethnicity!$N$3</c:f>
              <c:strCache>
                <c:ptCount val="1"/>
                <c:pt idx="0">
                  <c:v>First Seen to Diagnosis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median_ethnicity!$L$4:$L$16</c:f>
              <c:multiLvlStrCache>
                <c:ptCount val="10"/>
                <c:lvl>
                  <c:pt idx="0">
                    <c:v>Asian</c:v>
                  </c:pt>
                  <c:pt idx="1">
                    <c:v>Black</c:v>
                  </c:pt>
                  <c:pt idx="2">
                    <c:v>Other</c:v>
                  </c:pt>
                  <c:pt idx="3">
                    <c:v>Unknown</c:v>
                  </c:pt>
                  <c:pt idx="4">
                    <c:v>White</c:v>
                  </c:pt>
                  <c:pt idx="5">
                    <c:v>Asian</c:v>
                  </c:pt>
                  <c:pt idx="6">
                    <c:v>Black</c:v>
                  </c:pt>
                  <c:pt idx="7">
                    <c:v>Other</c:v>
                  </c:pt>
                  <c:pt idx="8">
                    <c:v>Unknown</c:v>
                  </c:pt>
                  <c:pt idx="9">
                    <c:v>White</c:v>
                  </c:pt>
                </c:lvl>
                <c:lvl>
                  <c:pt idx="0">
                    <c:v>England</c:v>
                  </c:pt>
                  <c:pt idx="5">
                    <c:v>London</c:v>
                  </c:pt>
                </c:lvl>
              </c:multiLvlStrCache>
            </c:multiLvlStrRef>
          </c:cat>
          <c:val>
            <c:numRef>
              <c:f>median_ethnicity!$N$4:$N$16</c:f>
              <c:numCache>
                <c:formatCode>General</c:formatCode>
                <c:ptCount val="10"/>
                <c:pt idx="0">
                  <c:v>18</c:v>
                </c:pt>
                <c:pt idx="1">
                  <c:v>19</c:v>
                </c:pt>
                <c:pt idx="2">
                  <c:v>14</c:v>
                </c:pt>
                <c:pt idx="3">
                  <c:v>13</c:v>
                </c:pt>
                <c:pt idx="4">
                  <c:v>14</c:v>
                </c:pt>
                <c:pt idx="5">
                  <c:v>25</c:v>
                </c:pt>
                <c:pt idx="6">
                  <c:v>20</c:v>
                </c:pt>
                <c:pt idx="7">
                  <c:v>18</c:v>
                </c:pt>
                <c:pt idx="8">
                  <c:v>21</c:v>
                </c:pt>
                <c:pt idx="9">
                  <c:v>20</c:v>
                </c:pt>
              </c:numCache>
            </c:numRef>
          </c:val>
        </c:ser>
        <c:ser>
          <c:idx val="2"/>
          <c:order val="2"/>
          <c:tx>
            <c:strRef>
              <c:f>median_ethnicity!$O$3</c:f>
              <c:strCache>
                <c:ptCount val="1"/>
                <c:pt idx="0">
                  <c:v>Diagnosis to MDT Date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median_ethnicity!$L$4:$L$16</c:f>
              <c:multiLvlStrCache>
                <c:ptCount val="10"/>
                <c:lvl>
                  <c:pt idx="0">
                    <c:v>Asian</c:v>
                  </c:pt>
                  <c:pt idx="1">
                    <c:v>Black</c:v>
                  </c:pt>
                  <c:pt idx="2">
                    <c:v>Other</c:v>
                  </c:pt>
                  <c:pt idx="3">
                    <c:v>Unknown</c:v>
                  </c:pt>
                  <c:pt idx="4">
                    <c:v>White</c:v>
                  </c:pt>
                  <c:pt idx="5">
                    <c:v>Asian</c:v>
                  </c:pt>
                  <c:pt idx="6">
                    <c:v>Black</c:v>
                  </c:pt>
                  <c:pt idx="7">
                    <c:v>Other</c:v>
                  </c:pt>
                  <c:pt idx="8">
                    <c:v>Unknown</c:v>
                  </c:pt>
                  <c:pt idx="9">
                    <c:v>White</c:v>
                  </c:pt>
                </c:lvl>
                <c:lvl>
                  <c:pt idx="0">
                    <c:v>England</c:v>
                  </c:pt>
                  <c:pt idx="5">
                    <c:v>London</c:v>
                  </c:pt>
                </c:lvl>
              </c:multiLvlStrCache>
            </c:multiLvlStrRef>
          </c:cat>
          <c:val>
            <c:numRef>
              <c:f>median_ethnicity!$O$4:$O$16</c:f>
              <c:numCache>
                <c:formatCode>General</c:formatCode>
                <c:ptCount val="10"/>
                <c:pt idx="0">
                  <c:v>13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12</c:v>
                </c:pt>
                <c:pt idx="6">
                  <c:v>12</c:v>
                </c:pt>
                <c:pt idx="7">
                  <c:v>12</c:v>
                </c:pt>
                <c:pt idx="8">
                  <c:v>12</c:v>
                </c:pt>
                <c:pt idx="9">
                  <c:v>13</c:v>
                </c:pt>
              </c:numCache>
            </c:numRef>
          </c:val>
        </c:ser>
        <c:ser>
          <c:idx val="3"/>
          <c:order val="3"/>
          <c:tx>
            <c:strRef>
              <c:f>median_ethnicity!$P$3</c:f>
              <c:strCache>
                <c:ptCount val="1"/>
                <c:pt idx="0">
                  <c:v>MDT Date to Treatment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median_ethnicity!$L$4:$L$16</c:f>
              <c:multiLvlStrCache>
                <c:ptCount val="10"/>
                <c:lvl>
                  <c:pt idx="0">
                    <c:v>Asian</c:v>
                  </c:pt>
                  <c:pt idx="1">
                    <c:v>Black</c:v>
                  </c:pt>
                  <c:pt idx="2">
                    <c:v>Other</c:v>
                  </c:pt>
                  <c:pt idx="3">
                    <c:v>Unknown</c:v>
                  </c:pt>
                  <c:pt idx="4">
                    <c:v>White</c:v>
                  </c:pt>
                  <c:pt idx="5">
                    <c:v>Asian</c:v>
                  </c:pt>
                  <c:pt idx="6">
                    <c:v>Black</c:v>
                  </c:pt>
                  <c:pt idx="7">
                    <c:v>Other</c:v>
                  </c:pt>
                  <c:pt idx="8">
                    <c:v>Unknown</c:v>
                  </c:pt>
                  <c:pt idx="9">
                    <c:v>White</c:v>
                  </c:pt>
                </c:lvl>
                <c:lvl>
                  <c:pt idx="0">
                    <c:v>England</c:v>
                  </c:pt>
                  <c:pt idx="5">
                    <c:v>London</c:v>
                  </c:pt>
                </c:lvl>
              </c:multiLvlStrCache>
            </c:multiLvlStrRef>
          </c:cat>
          <c:val>
            <c:numRef>
              <c:f>median_ethnicity!$P$4:$P$16</c:f>
              <c:numCache>
                <c:formatCode>General</c:formatCode>
                <c:ptCount val="10"/>
                <c:pt idx="0">
                  <c:v>16</c:v>
                </c:pt>
                <c:pt idx="1">
                  <c:v>19</c:v>
                </c:pt>
                <c:pt idx="2">
                  <c:v>15</c:v>
                </c:pt>
                <c:pt idx="3">
                  <c:v>13</c:v>
                </c:pt>
                <c:pt idx="4">
                  <c:v>14</c:v>
                </c:pt>
                <c:pt idx="5">
                  <c:v>18</c:v>
                </c:pt>
                <c:pt idx="6">
                  <c:v>16</c:v>
                </c:pt>
                <c:pt idx="7">
                  <c:v>14.5</c:v>
                </c:pt>
                <c:pt idx="8">
                  <c:v>13</c:v>
                </c:pt>
                <c:pt idx="9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21577984"/>
        <c:axId val="221579520"/>
      </c:barChart>
      <c:catAx>
        <c:axId val="2215779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>
                <a:solidFill>
                  <a:srgbClr val="000000"/>
                </a:solidFill>
              </a:defRPr>
            </a:pPr>
            <a:endParaRPr lang="en-US"/>
          </a:p>
        </c:txPr>
        <c:crossAx val="221579520"/>
        <c:crosses val="autoZero"/>
        <c:auto val="1"/>
        <c:lblAlgn val="ctr"/>
        <c:lblOffset val="100"/>
        <c:noMultiLvlLbl val="0"/>
      </c:catAx>
      <c:valAx>
        <c:axId val="2215795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sz="800" dirty="0" smtClean="0">
                    <a:solidFill>
                      <a:srgbClr val="000000"/>
                    </a:solidFill>
                  </a:rPr>
                  <a:t>Median Days</a:t>
                </a:r>
                <a:endParaRPr lang="en-GB" sz="800" dirty="0">
                  <a:solidFill>
                    <a:srgbClr val="000000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solidFill>
                  <a:srgbClr val="000000"/>
                </a:solidFill>
              </a:defRPr>
            </a:pPr>
            <a:endParaRPr lang="en-US"/>
          </a:p>
        </c:txPr>
        <c:crossAx val="22157798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>
              <a:solidFill>
                <a:srgbClr val="000000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[pathway counts.xlsx]Sheet1!PivotTable5</c:name>
    <c:fmtId val="3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5.5877527944923691E-2"/>
          <c:y val="2.5589951886494183E-2"/>
          <c:w val="0.91994281101383002"/>
          <c:h val="0.487921432802837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Sheet1!$L$176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Sheet1!$K$177:$K$222</c:f>
              <c:multiLvlStrCache>
                <c:ptCount val="33"/>
                <c:lvl>
                  <c:pt idx="0">
                    <c:v>NHS Barnet</c:v>
                  </c:pt>
                  <c:pt idx="1">
                    <c:v>NHS Camden</c:v>
                  </c:pt>
                  <c:pt idx="2">
                    <c:v>NHS Enfield</c:v>
                  </c:pt>
                  <c:pt idx="3">
                    <c:v>NHS Haringey</c:v>
                  </c:pt>
                  <c:pt idx="4">
                    <c:v>NHS Islington</c:v>
                  </c:pt>
                  <c:pt idx="5">
                    <c:v>NHS Barking &amp; Dagenham</c:v>
                  </c:pt>
                  <c:pt idx="6">
                    <c:v>NHS City and Hackney</c:v>
                  </c:pt>
                  <c:pt idx="7">
                    <c:v>NHS Havering</c:v>
                  </c:pt>
                  <c:pt idx="8">
                    <c:v>NHS Newham</c:v>
                  </c:pt>
                  <c:pt idx="9">
                    <c:v>NHS Redbridge</c:v>
                  </c:pt>
                  <c:pt idx="10">
                    <c:v>NHS Tower Hamlets</c:v>
                  </c:pt>
                  <c:pt idx="11">
                    <c:v>NHS Waltham Forest</c:v>
                  </c:pt>
                  <c:pt idx="12">
                    <c:v>NHS Brent</c:v>
                  </c:pt>
                  <c:pt idx="13">
                    <c:v>NHS Central London (Westminster)</c:v>
                  </c:pt>
                  <c:pt idx="14">
                    <c:v>NHS Ealing</c:v>
                  </c:pt>
                  <c:pt idx="15">
                    <c:v>NHS Hammersmith and Fulham</c:v>
                  </c:pt>
                  <c:pt idx="16">
                    <c:v>NHS Harrow</c:v>
                  </c:pt>
                  <c:pt idx="17">
                    <c:v>NHS Hillingdon</c:v>
                  </c:pt>
                  <c:pt idx="18">
                    <c:v>NHS Hounslow</c:v>
                  </c:pt>
                  <c:pt idx="19">
                    <c:v>NHS West London (Kensington and Chelsea, Queen’s Park and Paddington)</c:v>
                  </c:pt>
                  <c:pt idx="20">
                    <c:v>NHS Bexley</c:v>
                  </c:pt>
                  <c:pt idx="21">
                    <c:v>NHS Bromley</c:v>
                  </c:pt>
                  <c:pt idx="22">
                    <c:v>NHS Greenwich</c:v>
                  </c:pt>
                  <c:pt idx="23">
                    <c:v>NHS Lambeth</c:v>
                  </c:pt>
                  <c:pt idx="24">
                    <c:v>NHS Lewisham</c:v>
                  </c:pt>
                  <c:pt idx="25">
                    <c:v>NHS Southwark</c:v>
                  </c:pt>
                  <c:pt idx="26">
                    <c:v>NHS Croydon</c:v>
                  </c:pt>
                  <c:pt idx="27">
                    <c:v>NHS Kingston</c:v>
                  </c:pt>
                  <c:pt idx="28">
                    <c:v>NHS Merton</c:v>
                  </c:pt>
                  <c:pt idx="29">
                    <c:v>NHS Richmond</c:v>
                  </c:pt>
                  <c:pt idx="30">
                    <c:v>NHS Sutton</c:v>
                  </c:pt>
                  <c:pt idx="31">
                    <c:v>NHS Wandsworth</c:v>
                  </c:pt>
                  <c:pt idx="32">
                    <c:v>NHS West Essex</c:v>
                  </c:pt>
                </c:lvl>
                <c:lvl>
                  <c:pt idx="0">
                    <c:v>2015</c:v>
                  </c:pt>
                  <c:pt idx="5">
                    <c:v>2015</c:v>
                  </c:pt>
                  <c:pt idx="12">
                    <c:v>2015</c:v>
                  </c:pt>
                  <c:pt idx="20">
                    <c:v>2015</c:v>
                  </c:pt>
                  <c:pt idx="26">
                    <c:v>2015</c:v>
                  </c:pt>
                  <c:pt idx="32">
                    <c:v>2015</c:v>
                  </c:pt>
                </c:lvl>
                <c:lvl>
                  <c:pt idx="0">
                    <c:v>North Central</c:v>
                  </c:pt>
                  <c:pt idx="5">
                    <c:v>North East</c:v>
                  </c:pt>
                  <c:pt idx="12">
                    <c:v>North West</c:v>
                  </c:pt>
                  <c:pt idx="20">
                    <c:v>South East</c:v>
                  </c:pt>
                  <c:pt idx="26">
                    <c:v>South West</c:v>
                  </c:pt>
                  <c:pt idx="32">
                    <c:v>West Essex</c:v>
                  </c:pt>
                </c:lvl>
              </c:multiLvlStrCache>
            </c:multiLvlStrRef>
          </c:cat>
          <c:val>
            <c:numRef>
              <c:f>Sheet1!$L$177:$L$222</c:f>
              <c:numCache>
                <c:formatCode>General</c:formatCode>
                <c:ptCount val="33"/>
                <c:pt idx="0">
                  <c:v>201</c:v>
                </c:pt>
                <c:pt idx="1">
                  <c:v>108</c:v>
                </c:pt>
                <c:pt idx="2">
                  <c:v>220</c:v>
                </c:pt>
                <c:pt idx="3">
                  <c:v>116</c:v>
                </c:pt>
                <c:pt idx="4">
                  <c:v>108</c:v>
                </c:pt>
                <c:pt idx="5">
                  <c:v>91</c:v>
                </c:pt>
                <c:pt idx="6">
                  <c:v>127</c:v>
                </c:pt>
                <c:pt idx="7">
                  <c:v>214</c:v>
                </c:pt>
                <c:pt idx="8">
                  <c:v>129</c:v>
                </c:pt>
                <c:pt idx="9">
                  <c:v>159</c:v>
                </c:pt>
                <c:pt idx="10">
                  <c:v>53</c:v>
                </c:pt>
                <c:pt idx="11">
                  <c:v>156</c:v>
                </c:pt>
                <c:pt idx="12">
                  <c:v>181</c:v>
                </c:pt>
                <c:pt idx="13">
                  <c:v>76</c:v>
                </c:pt>
                <c:pt idx="14">
                  <c:v>127</c:v>
                </c:pt>
                <c:pt idx="15">
                  <c:v>84</c:v>
                </c:pt>
                <c:pt idx="16">
                  <c:v>135</c:v>
                </c:pt>
                <c:pt idx="17">
                  <c:v>146</c:v>
                </c:pt>
                <c:pt idx="18">
                  <c:v>94</c:v>
                </c:pt>
                <c:pt idx="19">
                  <c:v>122</c:v>
                </c:pt>
                <c:pt idx="20">
                  <c:v>219</c:v>
                </c:pt>
                <c:pt idx="21">
                  <c:v>274</c:v>
                </c:pt>
                <c:pt idx="22">
                  <c:v>166</c:v>
                </c:pt>
                <c:pt idx="23">
                  <c:v>151</c:v>
                </c:pt>
                <c:pt idx="24">
                  <c:v>191</c:v>
                </c:pt>
                <c:pt idx="25">
                  <c:v>137</c:v>
                </c:pt>
                <c:pt idx="26">
                  <c:v>343</c:v>
                </c:pt>
                <c:pt idx="27">
                  <c:v>96</c:v>
                </c:pt>
                <c:pt idx="28">
                  <c:v>129</c:v>
                </c:pt>
                <c:pt idx="29">
                  <c:v>138</c:v>
                </c:pt>
                <c:pt idx="30">
                  <c:v>133</c:v>
                </c:pt>
                <c:pt idx="31">
                  <c:v>152</c:v>
                </c:pt>
                <c:pt idx="32">
                  <c:v>233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1622656"/>
        <c:axId val="221624192"/>
      </c:barChart>
      <c:catAx>
        <c:axId val="2216226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221624192"/>
        <c:crosses val="autoZero"/>
        <c:auto val="1"/>
        <c:lblAlgn val="ctr"/>
        <c:lblOffset val="100"/>
        <c:noMultiLvlLbl val="0"/>
      </c:catAx>
      <c:valAx>
        <c:axId val="2216241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1">
                    <a:solidFill>
                      <a:srgbClr val="000000"/>
                    </a:solidFill>
                  </a:defRPr>
                </a:pPr>
                <a:r>
                  <a:rPr lang="en-GB" b="1" dirty="0" smtClean="0">
                    <a:solidFill>
                      <a:srgbClr val="000000"/>
                    </a:solidFill>
                  </a:rPr>
                  <a:t>Tumour count</a:t>
                </a:r>
                <a:endParaRPr lang="en-GB" b="1" dirty="0">
                  <a:solidFill>
                    <a:srgbClr val="000000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2216226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[prostatepathway_071117.xlsx]median_ccg_all!PivotTable2</c:name>
    <c:fmtId val="13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5.7048765132690776E-2"/>
          <c:y val="3.7622191498612644E-2"/>
          <c:w val="0.92717837132820824"/>
          <c:h val="0.5920626446169904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median_ccg_all!$K$4</c:f>
              <c:strCache>
                <c:ptCount val="1"/>
                <c:pt idx="0">
                  <c:v>Referral to First Seen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800"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median_ccg_all!$J$5:$J$44</c:f>
              <c:multiLvlStrCache>
                <c:ptCount val="33"/>
                <c:lvl>
                  <c:pt idx="0">
                    <c:v>Barnet</c:v>
                  </c:pt>
                  <c:pt idx="1">
                    <c:v>Camden</c:v>
                  </c:pt>
                  <c:pt idx="2">
                    <c:v>Enfield</c:v>
                  </c:pt>
                  <c:pt idx="3">
                    <c:v>Haringey</c:v>
                  </c:pt>
                  <c:pt idx="4">
                    <c:v>Islington</c:v>
                  </c:pt>
                  <c:pt idx="5">
                    <c:v>Barking &amp; Dagenham</c:v>
                  </c:pt>
                  <c:pt idx="6">
                    <c:v>City and Hackney</c:v>
                  </c:pt>
                  <c:pt idx="7">
                    <c:v>Havering</c:v>
                  </c:pt>
                  <c:pt idx="8">
                    <c:v>Newham</c:v>
                  </c:pt>
                  <c:pt idx="9">
                    <c:v>Redbridge</c:v>
                  </c:pt>
                  <c:pt idx="10">
                    <c:v>Tower Hamlets</c:v>
                  </c:pt>
                  <c:pt idx="11">
                    <c:v>Waltham Forest</c:v>
                  </c:pt>
                  <c:pt idx="12">
                    <c:v>Brent</c:v>
                  </c:pt>
                  <c:pt idx="13">
                    <c:v>Central London (Westminster)</c:v>
                  </c:pt>
                  <c:pt idx="14">
                    <c:v>Ealing</c:v>
                  </c:pt>
                  <c:pt idx="15">
                    <c:v>Hammersmith and Fulham</c:v>
                  </c:pt>
                  <c:pt idx="16">
                    <c:v>Harrow</c:v>
                  </c:pt>
                  <c:pt idx="17">
                    <c:v>Hillingdon</c:v>
                  </c:pt>
                  <c:pt idx="18">
                    <c:v>Hounslow</c:v>
                  </c:pt>
                  <c:pt idx="19">
                    <c:v>West London</c:v>
                  </c:pt>
                  <c:pt idx="20">
                    <c:v>Bexley</c:v>
                  </c:pt>
                  <c:pt idx="21">
                    <c:v>Bromley</c:v>
                  </c:pt>
                  <c:pt idx="22">
                    <c:v>Greenwich</c:v>
                  </c:pt>
                  <c:pt idx="23">
                    <c:v>Lambeth</c:v>
                  </c:pt>
                  <c:pt idx="24">
                    <c:v>Lewisham</c:v>
                  </c:pt>
                  <c:pt idx="25">
                    <c:v>Southwark</c:v>
                  </c:pt>
                  <c:pt idx="26">
                    <c:v>Croydon</c:v>
                  </c:pt>
                  <c:pt idx="27">
                    <c:v>Kingston</c:v>
                  </c:pt>
                  <c:pt idx="28">
                    <c:v>Merton</c:v>
                  </c:pt>
                  <c:pt idx="29">
                    <c:v>Richmond</c:v>
                  </c:pt>
                  <c:pt idx="30">
                    <c:v>Sutton</c:v>
                  </c:pt>
                  <c:pt idx="31">
                    <c:v>Wandsworth</c:v>
                  </c:pt>
                  <c:pt idx="32">
                    <c:v>West Essex</c:v>
                  </c:pt>
                </c:lvl>
                <c:lvl>
                  <c:pt idx="0">
                    <c:v>North Central</c:v>
                  </c:pt>
                  <c:pt idx="5">
                    <c:v>North East</c:v>
                  </c:pt>
                  <c:pt idx="12">
                    <c:v>North West</c:v>
                  </c:pt>
                  <c:pt idx="20">
                    <c:v>South East</c:v>
                  </c:pt>
                  <c:pt idx="26">
                    <c:v>South West</c:v>
                  </c:pt>
                  <c:pt idx="32">
                    <c:v>West Essex</c:v>
                  </c:pt>
                </c:lvl>
              </c:multiLvlStrCache>
            </c:multiLvlStrRef>
          </c:cat>
          <c:val>
            <c:numRef>
              <c:f>median_ccg_all!$K$5:$K$44</c:f>
              <c:numCache>
                <c:formatCode>General</c:formatCode>
                <c:ptCount val="33"/>
                <c:pt idx="0">
                  <c:v>10.5</c:v>
                </c:pt>
                <c:pt idx="1">
                  <c:v>11</c:v>
                </c:pt>
                <c:pt idx="2">
                  <c:v>10</c:v>
                </c:pt>
                <c:pt idx="3">
                  <c:v>12</c:v>
                </c:pt>
                <c:pt idx="4">
                  <c:v>11</c:v>
                </c:pt>
                <c:pt idx="5">
                  <c:v>8</c:v>
                </c:pt>
                <c:pt idx="6">
                  <c:v>6</c:v>
                </c:pt>
                <c:pt idx="7">
                  <c:v>11</c:v>
                </c:pt>
                <c:pt idx="8">
                  <c:v>9</c:v>
                </c:pt>
                <c:pt idx="9">
                  <c:v>11</c:v>
                </c:pt>
                <c:pt idx="10">
                  <c:v>9</c:v>
                </c:pt>
                <c:pt idx="11">
                  <c:v>11</c:v>
                </c:pt>
                <c:pt idx="12">
                  <c:v>12</c:v>
                </c:pt>
                <c:pt idx="13">
                  <c:v>11</c:v>
                </c:pt>
                <c:pt idx="14">
                  <c:v>11.5</c:v>
                </c:pt>
                <c:pt idx="15">
                  <c:v>12</c:v>
                </c:pt>
                <c:pt idx="16">
                  <c:v>12</c:v>
                </c:pt>
                <c:pt idx="17">
                  <c:v>9</c:v>
                </c:pt>
                <c:pt idx="18">
                  <c:v>13</c:v>
                </c:pt>
                <c:pt idx="19">
                  <c:v>12</c:v>
                </c:pt>
                <c:pt idx="20">
                  <c:v>9</c:v>
                </c:pt>
                <c:pt idx="21">
                  <c:v>9</c:v>
                </c:pt>
                <c:pt idx="22">
                  <c:v>10</c:v>
                </c:pt>
                <c:pt idx="23">
                  <c:v>8</c:v>
                </c:pt>
                <c:pt idx="24">
                  <c:v>8</c:v>
                </c:pt>
                <c:pt idx="25">
                  <c:v>7</c:v>
                </c:pt>
                <c:pt idx="26">
                  <c:v>8</c:v>
                </c:pt>
                <c:pt idx="27">
                  <c:v>8</c:v>
                </c:pt>
                <c:pt idx="28">
                  <c:v>9</c:v>
                </c:pt>
                <c:pt idx="29">
                  <c:v>10</c:v>
                </c:pt>
                <c:pt idx="30">
                  <c:v>8</c:v>
                </c:pt>
                <c:pt idx="31">
                  <c:v>9</c:v>
                </c:pt>
                <c:pt idx="32">
                  <c:v>7</c:v>
                </c:pt>
              </c:numCache>
            </c:numRef>
          </c:val>
        </c:ser>
        <c:ser>
          <c:idx val="1"/>
          <c:order val="1"/>
          <c:tx>
            <c:strRef>
              <c:f>median_ccg_all!$L$4</c:f>
              <c:strCache>
                <c:ptCount val="1"/>
                <c:pt idx="0">
                  <c:v>First Seen to Diagnosis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800"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median_ccg_all!$J$5:$J$44</c:f>
              <c:multiLvlStrCache>
                <c:ptCount val="33"/>
                <c:lvl>
                  <c:pt idx="0">
                    <c:v>Barnet</c:v>
                  </c:pt>
                  <c:pt idx="1">
                    <c:v>Camden</c:v>
                  </c:pt>
                  <c:pt idx="2">
                    <c:v>Enfield</c:v>
                  </c:pt>
                  <c:pt idx="3">
                    <c:v>Haringey</c:v>
                  </c:pt>
                  <c:pt idx="4">
                    <c:v>Islington</c:v>
                  </c:pt>
                  <c:pt idx="5">
                    <c:v>Barking &amp; Dagenham</c:v>
                  </c:pt>
                  <c:pt idx="6">
                    <c:v>City and Hackney</c:v>
                  </c:pt>
                  <c:pt idx="7">
                    <c:v>Havering</c:v>
                  </c:pt>
                  <c:pt idx="8">
                    <c:v>Newham</c:v>
                  </c:pt>
                  <c:pt idx="9">
                    <c:v>Redbridge</c:v>
                  </c:pt>
                  <c:pt idx="10">
                    <c:v>Tower Hamlets</c:v>
                  </c:pt>
                  <c:pt idx="11">
                    <c:v>Waltham Forest</c:v>
                  </c:pt>
                  <c:pt idx="12">
                    <c:v>Brent</c:v>
                  </c:pt>
                  <c:pt idx="13">
                    <c:v>Central London (Westminster)</c:v>
                  </c:pt>
                  <c:pt idx="14">
                    <c:v>Ealing</c:v>
                  </c:pt>
                  <c:pt idx="15">
                    <c:v>Hammersmith and Fulham</c:v>
                  </c:pt>
                  <c:pt idx="16">
                    <c:v>Harrow</c:v>
                  </c:pt>
                  <c:pt idx="17">
                    <c:v>Hillingdon</c:v>
                  </c:pt>
                  <c:pt idx="18">
                    <c:v>Hounslow</c:v>
                  </c:pt>
                  <c:pt idx="19">
                    <c:v>West London</c:v>
                  </c:pt>
                  <c:pt idx="20">
                    <c:v>Bexley</c:v>
                  </c:pt>
                  <c:pt idx="21">
                    <c:v>Bromley</c:v>
                  </c:pt>
                  <c:pt idx="22">
                    <c:v>Greenwich</c:v>
                  </c:pt>
                  <c:pt idx="23">
                    <c:v>Lambeth</c:v>
                  </c:pt>
                  <c:pt idx="24">
                    <c:v>Lewisham</c:v>
                  </c:pt>
                  <c:pt idx="25">
                    <c:v>Southwark</c:v>
                  </c:pt>
                  <c:pt idx="26">
                    <c:v>Croydon</c:v>
                  </c:pt>
                  <c:pt idx="27">
                    <c:v>Kingston</c:v>
                  </c:pt>
                  <c:pt idx="28">
                    <c:v>Merton</c:v>
                  </c:pt>
                  <c:pt idx="29">
                    <c:v>Richmond</c:v>
                  </c:pt>
                  <c:pt idx="30">
                    <c:v>Sutton</c:v>
                  </c:pt>
                  <c:pt idx="31">
                    <c:v>Wandsworth</c:v>
                  </c:pt>
                  <c:pt idx="32">
                    <c:v>West Essex</c:v>
                  </c:pt>
                </c:lvl>
                <c:lvl>
                  <c:pt idx="0">
                    <c:v>North Central</c:v>
                  </c:pt>
                  <c:pt idx="5">
                    <c:v>North East</c:v>
                  </c:pt>
                  <c:pt idx="12">
                    <c:v>North West</c:v>
                  </c:pt>
                  <c:pt idx="20">
                    <c:v>South East</c:v>
                  </c:pt>
                  <c:pt idx="26">
                    <c:v>South West</c:v>
                  </c:pt>
                  <c:pt idx="32">
                    <c:v>West Essex</c:v>
                  </c:pt>
                </c:lvl>
              </c:multiLvlStrCache>
            </c:multiLvlStrRef>
          </c:cat>
          <c:val>
            <c:numRef>
              <c:f>median_ccg_all!$L$5:$L$44</c:f>
              <c:numCache>
                <c:formatCode>General</c:formatCode>
                <c:ptCount val="33"/>
                <c:pt idx="0">
                  <c:v>33</c:v>
                </c:pt>
                <c:pt idx="1">
                  <c:v>19</c:v>
                </c:pt>
                <c:pt idx="2">
                  <c:v>45</c:v>
                </c:pt>
                <c:pt idx="3">
                  <c:v>28</c:v>
                </c:pt>
                <c:pt idx="4">
                  <c:v>15.5</c:v>
                </c:pt>
                <c:pt idx="5">
                  <c:v>23.5</c:v>
                </c:pt>
                <c:pt idx="6">
                  <c:v>13</c:v>
                </c:pt>
                <c:pt idx="7">
                  <c:v>17</c:v>
                </c:pt>
                <c:pt idx="8">
                  <c:v>22</c:v>
                </c:pt>
                <c:pt idx="9">
                  <c:v>30.5</c:v>
                </c:pt>
                <c:pt idx="10">
                  <c:v>35.5</c:v>
                </c:pt>
                <c:pt idx="11">
                  <c:v>25</c:v>
                </c:pt>
                <c:pt idx="12">
                  <c:v>25</c:v>
                </c:pt>
                <c:pt idx="13">
                  <c:v>25</c:v>
                </c:pt>
                <c:pt idx="14">
                  <c:v>18.5</c:v>
                </c:pt>
                <c:pt idx="15">
                  <c:v>22</c:v>
                </c:pt>
                <c:pt idx="16">
                  <c:v>21</c:v>
                </c:pt>
                <c:pt idx="17">
                  <c:v>13</c:v>
                </c:pt>
                <c:pt idx="18">
                  <c:v>21</c:v>
                </c:pt>
                <c:pt idx="19">
                  <c:v>19.5</c:v>
                </c:pt>
                <c:pt idx="20">
                  <c:v>19</c:v>
                </c:pt>
                <c:pt idx="21">
                  <c:v>17</c:v>
                </c:pt>
                <c:pt idx="22">
                  <c:v>21</c:v>
                </c:pt>
                <c:pt idx="23">
                  <c:v>17.5</c:v>
                </c:pt>
                <c:pt idx="24">
                  <c:v>18</c:v>
                </c:pt>
                <c:pt idx="25">
                  <c:v>18</c:v>
                </c:pt>
                <c:pt idx="26">
                  <c:v>18</c:v>
                </c:pt>
                <c:pt idx="27">
                  <c:v>16</c:v>
                </c:pt>
                <c:pt idx="28">
                  <c:v>16</c:v>
                </c:pt>
                <c:pt idx="29">
                  <c:v>17</c:v>
                </c:pt>
                <c:pt idx="30">
                  <c:v>27</c:v>
                </c:pt>
                <c:pt idx="31">
                  <c:v>16</c:v>
                </c:pt>
                <c:pt idx="32">
                  <c:v>20</c:v>
                </c:pt>
              </c:numCache>
            </c:numRef>
          </c:val>
        </c:ser>
        <c:ser>
          <c:idx val="2"/>
          <c:order val="2"/>
          <c:tx>
            <c:strRef>
              <c:f>median_ccg_all!$M$4</c:f>
              <c:strCache>
                <c:ptCount val="1"/>
                <c:pt idx="0">
                  <c:v>Diagnosis to MDT Date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800"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median_ccg_all!$J$5:$J$44</c:f>
              <c:multiLvlStrCache>
                <c:ptCount val="33"/>
                <c:lvl>
                  <c:pt idx="0">
                    <c:v>Barnet</c:v>
                  </c:pt>
                  <c:pt idx="1">
                    <c:v>Camden</c:v>
                  </c:pt>
                  <c:pt idx="2">
                    <c:v>Enfield</c:v>
                  </c:pt>
                  <c:pt idx="3">
                    <c:v>Haringey</c:v>
                  </c:pt>
                  <c:pt idx="4">
                    <c:v>Islington</c:v>
                  </c:pt>
                  <c:pt idx="5">
                    <c:v>Barking &amp; Dagenham</c:v>
                  </c:pt>
                  <c:pt idx="6">
                    <c:v>City and Hackney</c:v>
                  </c:pt>
                  <c:pt idx="7">
                    <c:v>Havering</c:v>
                  </c:pt>
                  <c:pt idx="8">
                    <c:v>Newham</c:v>
                  </c:pt>
                  <c:pt idx="9">
                    <c:v>Redbridge</c:v>
                  </c:pt>
                  <c:pt idx="10">
                    <c:v>Tower Hamlets</c:v>
                  </c:pt>
                  <c:pt idx="11">
                    <c:v>Waltham Forest</c:v>
                  </c:pt>
                  <c:pt idx="12">
                    <c:v>Brent</c:v>
                  </c:pt>
                  <c:pt idx="13">
                    <c:v>Central London (Westminster)</c:v>
                  </c:pt>
                  <c:pt idx="14">
                    <c:v>Ealing</c:v>
                  </c:pt>
                  <c:pt idx="15">
                    <c:v>Hammersmith and Fulham</c:v>
                  </c:pt>
                  <c:pt idx="16">
                    <c:v>Harrow</c:v>
                  </c:pt>
                  <c:pt idx="17">
                    <c:v>Hillingdon</c:v>
                  </c:pt>
                  <c:pt idx="18">
                    <c:v>Hounslow</c:v>
                  </c:pt>
                  <c:pt idx="19">
                    <c:v>West London</c:v>
                  </c:pt>
                  <c:pt idx="20">
                    <c:v>Bexley</c:v>
                  </c:pt>
                  <c:pt idx="21">
                    <c:v>Bromley</c:v>
                  </c:pt>
                  <c:pt idx="22">
                    <c:v>Greenwich</c:v>
                  </c:pt>
                  <c:pt idx="23">
                    <c:v>Lambeth</c:v>
                  </c:pt>
                  <c:pt idx="24">
                    <c:v>Lewisham</c:v>
                  </c:pt>
                  <c:pt idx="25">
                    <c:v>Southwark</c:v>
                  </c:pt>
                  <c:pt idx="26">
                    <c:v>Croydon</c:v>
                  </c:pt>
                  <c:pt idx="27">
                    <c:v>Kingston</c:v>
                  </c:pt>
                  <c:pt idx="28">
                    <c:v>Merton</c:v>
                  </c:pt>
                  <c:pt idx="29">
                    <c:v>Richmond</c:v>
                  </c:pt>
                  <c:pt idx="30">
                    <c:v>Sutton</c:v>
                  </c:pt>
                  <c:pt idx="31">
                    <c:v>Wandsworth</c:v>
                  </c:pt>
                  <c:pt idx="32">
                    <c:v>West Essex</c:v>
                  </c:pt>
                </c:lvl>
                <c:lvl>
                  <c:pt idx="0">
                    <c:v>North Central</c:v>
                  </c:pt>
                  <c:pt idx="5">
                    <c:v>North East</c:v>
                  </c:pt>
                  <c:pt idx="12">
                    <c:v>North West</c:v>
                  </c:pt>
                  <c:pt idx="20">
                    <c:v>South East</c:v>
                  </c:pt>
                  <c:pt idx="26">
                    <c:v>South West</c:v>
                  </c:pt>
                  <c:pt idx="32">
                    <c:v>West Essex</c:v>
                  </c:pt>
                </c:lvl>
              </c:multiLvlStrCache>
            </c:multiLvlStrRef>
          </c:cat>
          <c:val>
            <c:numRef>
              <c:f>median_ccg_all!$M$5:$M$44</c:f>
              <c:numCache>
                <c:formatCode>General</c:formatCode>
                <c:ptCount val="33"/>
                <c:pt idx="0">
                  <c:v>20</c:v>
                </c:pt>
                <c:pt idx="1">
                  <c:v>16</c:v>
                </c:pt>
                <c:pt idx="2">
                  <c:v>20</c:v>
                </c:pt>
                <c:pt idx="3">
                  <c:v>15</c:v>
                </c:pt>
                <c:pt idx="4">
                  <c:v>15</c:v>
                </c:pt>
                <c:pt idx="5">
                  <c:v>28</c:v>
                </c:pt>
                <c:pt idx="6">
                  <c:v>8</c:v>
                </c:pt>
                <c:pt idx="7">
                  <c:v>28</c:v>
                </c:pt>
                <c:pt idx="8">
                  <c:v>11</c:v>
                </c:pt>
                <c:pt idx="9">
                  <c:v>15</c:v>
                </c:pt>
                <c:pt idx="10">
                  <c:v>11</c:v>
                </c:pt>
                <c:pt idx="11">
                  <c:v>11</c:v>
                </c:pt>
                <c:pt idx="12">
                  <c:v>12</c:v>
                </c:pt>
                <c:pt idx="13">
                  <c:v>12</c:v>
                </c:pt>
                <c:pt idx="14">
                  <c:v>12</c:v>
                </c:pt>
                <c:pt idx="15">
                  <c:v>13</c:v>
                </c:pt>
                <c:pt idx="16">
                  <c:v>12</c:v>
                </c:pt>
                <c:pt idx="17">
                  <c:v>12</c:v>
                </c:pt>
                <c:pt idx="18">
                  <c:v>11</c:v>
                </c:pt>
                <c:pt idx="19">
                  <c:v>13</c:v>
                </c:pt>
                <c:pt idx="20">
                  <c:v>16.5</c:v>
                </c:pt>
                <c:pt idx="21">
                  <c:v>12</c:v>
                </c:pt>
                <c:pt idx="22">
                  <c:v>14.5</c:v>
                </c:pt>
                <c:pt idx="23">
                  <c:v>10</c:v>
                </c:pt>
                <c:pt idx="24">
                  <c:v>10</c:v>
                </c:pt>
                <c:pt idx="25">
                  <c:v>11</c:v>
                </c:pt>
                <c:pt idx="26">
                  <c:v>9</c:v>
                </c:pt>
                <c:pt idx="27">
                  <c:v>8.5</c:v>
                </c:pt>
                <c:pt idx="28">
                  <c:v>11</c:v>
                </c:pt>
                <c:pt idx="29">
                  <c:v>12</c:v>
                </c:pt>
                <c:pt idx="30">
                  <c:v>9</c:v>
                </c:pt>
                <c:pt idx="31">
                  <c:v>14</c:v>
                </c:pt>
                <c:pt idx="32">
                  <c:v>16</c:v>
                </c:pt>
              </c:numCache>
            </c:numRef>
          </c:val>
        </c:ser>
        <c:ser>
          <c:idx val="3"/>
          <c:order val="3"/>
          <c:tx>
            <c:strRef>
              <c:f>median_ccg_all!$N$4</c:f>
              <c:strCache>
                <c:ptCount val="1"/>
                <c:pt idx="0">
                  <c:v>MDT Date to Treatment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median_ccg_all!$J$5:$J$44</c:f>
              <c:multiLvlStrCache>
                <c:ptCount val="33"/>
                <c:lvl>
                  <c:pt idx="0">
                    <c:v>Barnet</c:v>
                  </c:pt>
                  <c:pt idx="1">
                    <c:v>Camden</c:v>
                  </c:pt>
                  <c:pt idx="2">
                    <c:v>Enfield</c:v>
                  </c:pt>
                  <c:pt idx="3">
                    <c:v>Haringey</c:v>
                  </c:pt>
                  <c:pt idx="4">
                    <c:v>Islington</c:v>
                  </c:pt>
                  <c:pt idx="5">
                    <c:v>Barking &amp; Dagenham</c:v>
                  </c:pt>
                  <c:pt idx="6">
                    <c:v>City and Hackney</c:v>
                  </c:pt>
                  <c:pt idx="7">
                    <c:v>Havering</c:v>
                  </c:pt>
                  <c:pt idx="8">
                    <c:v>Newham</c:v>
                  </c:pt>
                  <c:pt idx="9">
                    <c:v>Redbridge</c:v>
                  </c:pt>
                  <c:pt idx="10">
                    <c:v>Tower Hamlets</c:v>
                  </c:pt>
                  <c:pt idx="11">
                    <c:v>Waltham Forest</c:v>
                  </c:pt>
                  <c:pt idx="12">
                    <c:v>Brent</c:v>
                  </c:pt>
                  <c:pt idx="13">
                    <c:v>Central London (Westminster)</c:v>
                  </c:pt>
                  <c:pt idx="14">
                    <c:v>Ealing</c:v>
                  </c:pt>
                  <c:pt idx="15">
                    <c:v>Hammersmith and Fulham</c:v>
                  </c:pt>
                  <c:pt idx="16">
                    <c:v>Harrow</c:v>
                  </c:pt>
                  <c:pt idx="17">
                    <c:v>Hillingdon</c:v>
                  </c:pt>
                  <c:pt idx="18">
                    <c:v>Hounslow</c:v>
                  </c:pt>
                  <c:pt idx="19">
                    <c:v>West London</c:v>
                  </c:pt>
                  <c:pt idx="20">
                    <c:v>Bexley</c:v>
                  </c:pt>
                  <c:pt idx="21">
                    <c:v>Bromley</c:v>
                  </c:pt>
                  <c:pt idx="22">
                    <c:v>Greenwich</c:v>
                  </c:pt>
                  <c:pt idx="23">
                    <c:v>Lambeth</c:v>
                  </c:pt>
                  <c:pt idx="24">
                    <c:v>Lewisham</c:v>
                  </c:pt>
                  <c:pt idx="25">
                    <c:v>Southwark</c:v>
                  </c:pt>
                  <c:pt idx="26">
                    <c:v>Croydon</c:v>
                  </c:pt>
                  <c:pt idx="27">
                    <c:v>Kingston</c:v>
                  </c:pt>
                  <c:pt idx="28">
                    <c:v>Merton</c:v>
                  </c:pt>
                  <c:pt idx="29">
                    <c:v>Richmond</c:v>
                  </c:pt>
                  <c:pt idx="30">
                    <c:v>Sutton</c:v>
                  </c:pt>
                  <c:pt idx="31">
                    <c:v>Wandsworth</c:v>
                  </c:pt>
                  <c:pt idx="32">
                    <c:v>West Essex</c:v>
                  </c:pt>
                </c:lvl>
                <c:lvl>
                  <c:pt idx="0">
                    <c:v>North Central</c:v>
                  </c:pt>
                  <c:pt idx="5">
                    <c:v>North East</c:v>
                  </c:pt>
                  <c:pt idx="12">
                    <c:v>North West</c:v>
                  </c:pt>
                  <c:pt idx="20">
                    <c:v>South East</c:v>
                  </c:pt>
                  <c:pt idx="26">
                    <c:v>South West</c:v>
                  </c:pt>
                  <c:pt idx="32">
                    <c:v>West Essex</c:v>
                  </c:pt>
                </c:lvl>
              </c:multiLvlStrCache>
            </c:multiLvlStrRef>
          </c:cat>
          <c:val>
            <c:numRef>
              <c:f>median_ccg_all!$N$5:$N$44</c:f>
              <c:numCache>
                <c:formatCode>General</c:formatCode>
                <c:ptCount val="33"/>
                <c:pt idx="0">
                  <c:v>21</c:v>
                </c:pt>
                <c:pt idx="1">
                  <c:v>18</c:v>
                </c:pt>
                <c:pt idx="2">
                  <c:v>25.5</c:v>
                </c:pt>
                <c:pt idx="3">
                  <c:v>15</c:v>
                </c:pt>
                <c:pt idx="4">
                  <c:v>15</c:v>
                </c:pt>
                <c:pt idx="5">
                  <c:v>23</c:v>
                </c:pt>
                <c:pt idx="6">
                  <c:v>9</c:v>
                </c:pt>
                <c:pt idx="7">
                  <c:v>22</c:v>
                </c:pt>
                <c:pt idx="8">
                  <c:v>17.5</c:v>
                </c:pt>
                <c:pt idx="9">
                  <c:v>27.5</c:v>
                </c:pt>
                <c:pt idx="10">
                  <c:v>16</c:v>
                </c:pt>
                <c:pt idx="11">
                  <c:v>18.5</c:v>
                </c:pt>
                <c:pt idx="12">
                  <c:v>14</c:v>
                </c:pt>
                <c:pt idx="13">
                  <c:v>13</c:v>
                </c:pt>
                <c:pt idx="14">
                  <c:v>7</c:v>
                </c:pt>
                <c:pt idx="15">
                  <c:v>12.5</c:v>
                </c:pt>
                <c:pt idx="16">
                  <c:v>12</c:v>
                </c:pt>
                <c:pt idx="17">
                  <c:v>10</c:v>
                </c:pt>
                <c:pt idx="18">
                  <c:v>14</c:v>
                </c:pt>
                <c:pt idx="19">
                  <c:v>8.5</c:v>
                </c:pt>
                <c:pt idx="20">
                  <c:v>14</c:v>
                </c:pt>
                <c:pt idx="21">
                  <c:v>14</c:v>
                </c:pt>
                <c:pt idx="22">
                  <c:v>8</c:v>
                </c:pt>
                <c:pt idx="23">
                  <c:v>14</c:v>
                </c:pt>
                <c:pt idx="24">
                  <c:v>8</c:v>
                </c:pt>
                <c:pt idx="25">
                  <c:v>13.5</c:v>
                </c:pt>
                <c:pt idx="26">
                  <c:v>17</c:v>
                </c:pt>
                <c:pt idx="27">
                  <c:v>7</c:v>
                </c:pt>
                <c:pt idx="28">
                  <c:v>19</c:v>
                </c:pt>
                <c:pt idx="29">
                  <c:v>7</c:v>
                </c:pt>
                <c:pt idx="30">
                  <c:v>17</c:v>
                </c:pt>
                <c:pt idx="31">
                  <c:v>23</c:v>
                </c:pt>
                <c:pt idx="32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22161024"/>
        <c:axId val="122633216"/>
      </c:barChart>
      <c:catAx>
        <c:axId val="1221610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>
                <a:solidFill>
                  <a:srgbClr val="000000"/>
                </a:solidFill>
              </a:defRPr>
            </a:pPr>
            <a:endParaRPr lang="en-US"/>
          </a:p>
        </c:txPr>
        <c:crossAx val="122633216"/>
        <c:crosses val="autoZero"/>
        <c:auto val="1"/>
        <c:lblAlgn val="ctr"/>
        <c:lblOffset val="100"/>
        <c:noMultiLvlLbl val="0"/>
      </c:catAx>
      <c:valAx>
        <c:axId val="122633216"/>
        <c:scaling>
          <c:orientation val="minMax"/>
          <c:max val="1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>
                    <a:solidFill>
                      <a:srgbClr val="000000"/>
                    </a:solidFill>
                  </a:rPr>
                  <a:t>Median Days</a:t>
                </a:r>
                <a:endParaRPr lang="en-GB" dirty="0">
                  <a:solidFill>
                    <a:srgbClr val="000000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solidFill>
                  <a:srgbClr val="000000"/>
                </a:solidFill>
              </a:defRPr>
            </a:pPr>
            <a:endParaRPr lang="en-US"/>
          </a:p>
        </c:txPr>
        <c:crossAx val="1221610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5522891313792597E-2"/>
          <c:y val="0.87541542023451446"/>
          <c:w val="0.96228215410306239"/>
          <c:h val="0.12458463877332245"/>
        </c:manualLayout>
      </c:layout>
      <c:overlay val="0"/>
      <c:txPr>
        <a:bodyPr/>
        <a:lstStyle/>
        <a:p>
          <a:pPr>
            <a:defRPr sz="800">
              <a:solidFill>
                <a:srgbClr val="000000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[prostatepathway_220517_desktop.xlsx]median_NCL!PivotTable2</c:name>
    <c:fmtId val="13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4.9326714153800764E-2"/>
          <c:y val="2.5195613185836494E-2"/>
          <c:w val="0.93477113654038435"/>
          <c:h val="0.8491266121946046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median_NCL!$K$4</c:f>
              <c:strCache>
                <c:ptCount val="1"/>
                <c:pt idx="0">
                  <c:v>Referral to First Seen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median_NCL!$J$5:$J$25</c:f>
              <c:multiLvlStrCache>
                <c:ptCount val="15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</c:lvl>
                <c:lvl>
                  <c:pt idx="0">
                    <c:v>Barnet</c:v>
                  </c:pt>
                  <c:pt idx="3">
                    <c:v>Camden</c:v>
                  </c:pt>
                  <c:pt idx="6">
                    <c:v>Enfield</c:v>
                  </c:pt>
                  <c:pt idx="9">
                    <c:v>Haringey</c:v>
                  </c:pt>
                  <c:pt idx="12">
                    <c:v>Islington</c:v>
                  </c:pt>
                </c:lvl>
              </c:multiLvlStrCache>
            </c:multiLvlStrRef>
          </c:cat>
          <c:val>
            <c:numRef>
              <c:f>median_NCL!$K$5:$K$25</c:f>
              <c:numCache>
                <c:formatCode>General</c:formatCode>
                <c:ptCount val="15"/>
                <c:pt idx="0">
                  <c:v>13</c:v>
                </c:pt>
                <c:pt idx="1">
                  <c:v>10</c:v>
                </c:pt>
                <c:pt idx="2">
                  <c:v>10.5</c:v>
                </c:pt>
                <c:pt idx="3">
                  <c:v>9.5</c:v>
                </c:pt>
                <c:pt idx="4">
                  <c:v>12</c:v>
                </c:pt>
                <c:pt idx="5">
                  <c:v>11</c:v>
                </c:pt>
                <c:pt idx="6">
                  <c:v>12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8</c:v>
                </c:pt>
                <c:pt idx="13">
                  <c:v>12</c:v>
                </c:pt>
                <c:pt idx="14">
                  <c:v>11</c:v>
                </c:pt>
              </c:numCache>
            </c:numRef>
          </c:val>
        </c:ser>
        <c:ser>
          <c:idx val="1"/>
          <c:order val="1"/>
          <c:tx>
            <c:strRef>
              <c:f>median_NCL!$L$4</c:f>
              <c:strCache>
                <c:ptCount val="1"/>
                <c:pt idx="0">
                  <c:v>First Seen to Diagnosis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median_NCL!$J$5:$J$25</c:f>
              <c:multiLvlStrCache>
                <c:ptCount val="15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</c:lvl>
                <c:lvl>
                  <c:pt idx="0">
                    <c:v>Barnet</c:v>
                  </c:pt>
                  <c:pt idx="3">
                    <c:v>Camden</c:v>
                  </c:pt>
                  <c:pt idx="6">
                    <c:v>Enfield</c:v>
                  </c:pt>
                  <c:pt idx="9">
                    <c:v>Haringey</c:v>
                  </c:pt>
                  <c:pt idx="12">
                    <c:v>Islington</c:v>
                  </c:pt>
                </c:lvl>
              </c:multiLvlStrCache>
            </c:multiLvlStrRef>
          </c:cat>
          <c:val>
            <c:numRef>
              <c:f>median_NCL!$L$5:$L$25</c:f>
              <c:numCache>
                <c:formatCode>General</c:formatCode>
                <c:ptCount val="15"/>
                <c:pt idx="0">
                  <c:v>27</c:v>
                </c:pt>
                <c:pt idx="1">
                  <c:v>47</c:v>
                </c:pt>
                <c:pt idx="2">
                  <c:v>33</c:v>
                </c:pt>
                <c:pt idx="3">
                  <c:v>28</c:v>
                </c:pt>
                <c:pt idx="4">
                  <c:v>33</c:v>
                </c:pt>
                <c:pt idx="5">
                  <c:v>19</c:v>
                </c:pt>
                <c:pt idx="6">
                  <c:v>25</c:v>
                </c:pt>
                <c:pt idx="7">
                  <c:v>41</c:v>
                </c:pt>
                <c:pt idx="8">
                  <c:v>45</c:v>
                </c:pt>
                <c:pt idx="9">
                  <c:v>19</c:v>
                </c:pt>
                <c:pt idx="10">
                  <c:v>26.5</c:v>
                </c:pt>
                <c:pt idx="11">
                  <c:v>28</c:v>
                </c:pt>
                <c:pt idx="12">
                  <c:v>31</c:v>
                </c:pt>
                <c:pt idx="13">
                  <c:v>25</c:v>
                </c:pt>
                <c:pt idx="14">
                  <c:v>15.5</c:v>
                </c:pt>
              </c:numCache>
            </c:numRef>
          </c:val>
        </c:ser>
        <c:ser>
          <c:idx val="2"/>
          <c:order val="2"/>
          <c:tx>
            <c:strRef>
              <c:f>median_NCL!$M$4</c:f>
              <c:strCache>
                <c:ptCount val="1"/>
                <c:pt idx="0">
                  <c:v>Diagnosis to MDT Date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median_NCL!$J$5:$J$25</c:f>
              <c:multiLvlStrCache>
                <c:ptCount val="15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</c:lvl>
                <c:lvl>
                  <c:pt idx="0">
                    <c:v>Barnet</c:v>
                  </c:pt>
                  <c:pt idx="3">
                    <c:v>Camden</c:v>
                  </c:pt>
                  <c:pt idx="6">
                    <c:v>Enfield</c:v>
                  </c:pt>
                  <c:pt idx="9">
                    <c:v>Haringey</c:v>
                  </c:pt>
                  <c:pt idx="12">
                    <c:v>Islington</c:v>
                  </c:pt>
                </c:lvl>
              </c:multiLvlStrCache>
            </c:multiLvlStrRef>
          </c:cat>
          <c:val>
            <c:numRef>
              <c:f>median_NCL!$M$5:$M$25</c:f>
              <c:numCache>
                <c:formatCode>General</c:formatCode>
                <c:ptCount val="15"/>
                <c:pt idx="0">
                  <c:v>23</c:v>
                </c:pt>
                <c:pt idx="1">
                  <c:v>23</c:v>
                </c:pt>
                <c:pt idx="2">
                  <c:v>20</c:v>
                </c:pt>
                <c:pt idx="3">
                  <c:v>27</c:v>
                </c:pt>
                <c:pt idx="4">
                  <c:v>19.5</c:v>
                </c:pt>
                <c:pt idx="5">
                  <c:v>16</c:v>
                </c:pt>
                <c:pt idx="6">
                  <c:v>21</c:v>
                </c:pt>
                <c:pt idx="7">
                  <c:v>23</c:v>
                </c:pt>
                <c:pt idx="8">
                  <c:v>20</c:v>
                </c:pt>
                <c:pt idx="9">
                  <c:v>15</c:v>
                </c:pt>
                <c:pt idx="10">
                  <c:v>14</c:v>
                </c:pt>
                <c:pt idx="11">
                  <c:v>15</c:v>
                </c:pt>
                <c:pt idx="12">
                  <c:v>13</c:v>
                </c:pt>
                <c:pt idx="13">
                  <c:v>12</c:v>
                </c:pt>
                <c:pt idx="14">
                  <c:v>15</c:v>
                </c:pt>
              </c:numCache>
            </c:numRef>
          </c:val>
        </c:ser>
        <c:ser>
          <c:idx val="3"/>
          <c:order val="3"/>
          <c:tx>
            <c:strRef>
              <c:f>median_NCL!$N$4</c:f>
              <c:strCache>
                <c:ptCount val="1"/>
                <c:pt idx="0">
                  <c:v>MDT Date to Treatment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median_NCL!$J$5:$J$25</c:f>
              <c:multiLvlStrCache>
                <c:ptCount val="15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</c:lvl>
                <c:lvl>
                  <c:pt idx="0">
                    <c:v>Barnet</c:v>
                  </c:pt>
                  <c:pt idx="3">
                    <c:v>Camden</c:v>
                  </c:pt>
                  <c:pt idx="6">
                    <c:v>Enfield</c:v>
                  </c:pt>
                  <c:pt idx="9">
                    <c:v>Haringey</c:v>
                  </c:pt>
                  <c:pt idx="12">
                    <c:v>Islington</c:v>
                  </c:pt>
                </c:lvl>
              </c:multiLvlStrCache>
            </c:multiLvlStrRef>
          </c:cat>
          <c:val>
            <c:numRef>
              <c:f>median_NCL!$N$5:$N$25</c:f>
              <c:numCache>
                <c:formatCode>General</c:formatCode>
                <c:ptCount val="15"/>
                <c:pt idx="0">
                  <c:v>21</c:v>
                </c:pt>
                <c:pt idx="1">
                  <c:v>21</c:v>
                </c:pt>
                <c:pt idx="2">
                  <c:v>21</c:v>
                </c:pt>
                <c:pt idx="3">
                  <c:v>66</c:v>
                </c:pt>
                <c:pt idx="4">
                  <c:v>9.5</c:v>
                </c:pt>
                <c:pt idx="5">
                  <c:v>18</c:v>
                </c:pt>
                <c:pt idx="6">
                  <c:v>20</c:v>
                </c:pt>
                <c:pt idx="7">
                  <c:v>19</c:v>
                </c:pt>
                <c:pt idx="8">
                  <c:v>25.5</c:v>
                </c:pt>
                <c:pt idx="9">
                  <c:v>15</c:v>
                </c:pt>
                <c:pt idx="10">
                  <c:v>16</c:v>
                </c:pt>
                <c:pt idx="11">
                  <c:v>15</c:v>
                </c:pt>
                <c:pt idx="12">
                  <c:v>21</c:v>
                </c:pt>
                <c:pt idx="13">
                  <c:v>14</c:v>
                </c:pt>
                <c:pt idx="14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21881472"/>
        <c:axId val="221883008"/>
      </c:barChart>
      <c:catAx>
        <c:axId val="2218814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>
                <a:solidFill>
                  <a:srgbClr val="000000"/>
                </a:solidFill>
              </a:defRPr>
            </a:pPr>
            <a:endParaRPr lang="en-US"/>
          </a:p>
        </c:txPr>
        <c:crossAx val="221883008"/>
        <c:crosses val="autoZero"/>
        <c:auto val="1"/>
        <c:lblAlgn val="ctr"/>
        <c:lblOffset val="100"/>
        <c:noMultiLvlLbl val="0"/>
      </c:catAx>
      <c:valAx>
        <c:axId val="2218830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r>
                  <a:rPr lang="en-GB" sz="800" dirty="0" smtClean="0">
                    <a:solidFill>
                      <a:srgbClr val="000000"/>
                    </a:solidFill>
                  </a:rPr>
                  <a:t>Median Days</a:t>
                </a:r>
              </a:p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GB" sz="800" dirty="0">
                  <a:solidFill>
                    <a:srgbClr val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4.3369498106767736E-3"/>
              <c:y val="0.3891634695712020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solidFill>
                  <a:srgbClr val="000000"/>
                </a:solidFill>
              </a:defRPr>
            </a:pPr>
            <a:endParaRPr lang="en-US"/>
          </a:p>
        </c:txPr>
        <c:crossAx val="2218814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5511140838631773E-2"/>
          <c:y val="0.95901321209620283"/>
          <c:w val="0.96228215410306239"/>
          <c:h val="2.6092699656748097E-2"/>
        </c:manualLayout>
      </c:layout>
      <c:overlay val="0"/>
      <c:txPr>
        <a:bodyPr/>
        <a:lstStyle/>
        <a:p>
          <a:pPr>
            <a:defRPr sz="800">
              <a:solidFill>
                <a:srgbClr val="000000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[prostatepathway_220517_desktop.xlsx]median_NEL!PivotTable2</c:name>
    <c:fmtId val="14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4.6330940272017528E-2"/>
          <c:y val="2.5527134411965923E-2"/>
          <c:w val="0.93763548770063199"/>
          <c:h val="0.8694191142504633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median_NEL!$K$4</c:f>
              <c:strCache>
                <c:ptCount val="1"/>
                <c:pt idx="0">
                  <c:v>Referral to First Seen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median_NEL!$J$5:$J$33</c:f>
              <c:multiLvlStrCache>
                <c:ptCount val="21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  <c:pt idx="15">
                    <c:v>2013</c:v>
                  </c:pt>
                  <c:pt idx="16">
                    <c:v>2014</c:v>
                  </c:pt>
                  <c:pt idx="17">
                    <c:v>2015</c:v>
                  </c:pt>
                  <c:pt idx="18">
                    <c:v>2013</c:v>
                  </c:pt>
                  <c:pt idx="19">
                    <c:v>2014</c:v>
                  </c:pt>
                  <c:pt idx="20">
                    <c:v>2015</c:v>
                  </c:pt>
                </c:lvl>
                <c:lvl>
                  <c:pt idx="0">
                    <c:v>Barking &amp; Dagenham</c:v>
                  </c:pt>
                  <c:pt idx="3">
                    <c:v>City and Hackney</c:v>
                  </c:pt>
                  <c:pt idx="6">
                    <c:v>Havering</c:v>
                  </c:pt>
                  <c:pt idx="9">
                    <c:v>Newham</c:v>
                  </c:pt>
                  <c:pt idx="12">
                    <c:v>Redbridge</c:v>
                  </c:pt>
                  <c:pt idx="15">
                    <c:v>Tower Hamlets</c:v>
                  </c:pt>
                  <c:pt idx="18">
                    <c:v>Waltham Forest</c:v>
                  </c:pt>
                </c:lvl>
              </c:multiLvlStrCache>
            </c:multiLvlStrRef>
          </c:cat>
          <c:val>
            <c:numRef>
              <c:f>median_NEL!$K$5:$K$33</c:f>
              <c:numCache>
                <c:formatCode>General</c:formatCode>
                <c:ptCount val="21"/>
                <c:pt idx="0">
                  <c:v>12</c:v>
                </c:pt>
                <c:pt idx="1">
                  <c:v>11</c:v>
                </c:pt>
                <c:pt idx="2">
                  <c:v>8</c:v>
                </c:pt>
                <c:pt idx="3">
                  <c:v>7</c:v>
                </c:pt>
                <c:pt idx="4">
                  <c:v>3</c:v>
                </c:pt>
                <c:pt idx="5">
                  <c:v>6</c:v>
                </c:pt>
                <c:pt idx="6">
                  <c:v>13</c:v>
                </c:pt>
                <c:pt idx="7">
                  <c:v>11</c:v>
                </c:pt>
                <c:pt idx="8">
                  <c:v>11</c:v>
                </c:pt>
                <c:pt idx="9">
                  <c:v>7</c:v>
                </c:pt>
                <c:pt idx="10">
                  <c:v>8</c:v>
                </c:pt>
                <c:pt idx="11">
                  <c:v>9</c:v>
                </c:pt>
                <c:pt idx="12">
                  <c:v>11</c:v>
                </c:pt>
                <c:pt idx="13">
                  <c:v>11</c:v>
                </c:pt>
                <c:pt idx="14">
                  <c:v>11</c:v>
                </c:pt>
                <c:pt idx="15">
                  <c:v>12</c:v>
                </c:pt>
                <c:pt idx="16">
                  <c:v>11</c:v>
                </c:pt>
                <c:pt idx="17">
                  <c:v>9</c:v>
                </c:pt>
                <c:pt idx="18">
                  <c:v>9</c:v>
                </c:pt>
                <c:pt idx="19">
                  <c:v>10</c:v>
                </c:pt>
                <c:pt idx="20">
                  <c:v>11</c:v>
                </c:pt>
              </c:numCache>
            </c:numRef>
          </c:val>
        </c:ser>
        <c:ser>
          <c:idx val="1"/>
          <c:order val="1"/>
          <c:tx>
            <c:strRef>
              <c:f>median_NEL!$L$4</c:f>
              <c:strCache>
                <c:ptCount val="1"/>
                <c:pt idx="0">
                  <c:v>First Seen to Diagnosis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median_NEL!$J$5:$J$33</c:f>
              <c:multiLvlStrCache>
                <c:ptCount val="21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  <c:pt idx="15">
                    <c:v>2013</c:v>
                  </c:pt>
                  <c:pt idx="16">
                    <c:v>2014</c:v>
                  </c:pt>
                  <c:pt idx="17">
                    <c:v>2015</c:v>
                  </c:pt>
                  <c:pt idx="18">
                    <c:v>2013</c:v>
                  </c:pt>
                  <c:pt idx="19">
                    <c:v>2014</c:v>
                  </c:pt>
                  <c:pt idx="20">
                    <c:v>2015</c:v>
                  </c:pt>
                </c:lvl>
                <c:lvl>
                  <c:pt idx="0">
                    <c:v>Barking &amp; Dagenham</c:v>
                  </c:pt>
                  <c:pt idx="3">
                    <c:v>City and Hackney</c:v>
                  </c:pt>
                  <c:pt idx="6">
                    <c:v>Havering</c:v>
                  </c:pt>
                  <c:pt idx="9">
                    <c:v>Newham</c:v>
                  </c:pt>
                  <c:pt idx="12">
                    <c:v>Redbridge</c:v>
                  </c:pt>
                  <c:pt idx="15">
                    <c:v>Tower Hamlets</c:v>
                  </c:pt>
                  <c:pt idx="18">
                    <c:v>Waltham Forest</c:v>
                  </c:pt>
                </c:lvl>
              </c:multiLvlStrCache>
            </c:multiLvlStrRef>
          </c:cat>
          <c:val>
            <c:numRef>
              <c:f>median_NEL!$L$5:$L$33</c:f>
              <c:numCache>
                <c:formatCode>General</c:formatCode>
                <c:ptCount val="21"/>
                <c:pt idx="0">
                  <c:v>8</c:v>
                </c:pt>
                <c:pt idx="1">
                  <c:v>8</c:v>
                </c:pt>
                <c:pt idx="2">
                  <c:v>23.5</c:v>
                </c:pt>
                <c:pt idx="3">
                  <c:v>15</c:v>
                </c:pt>
                <c:pt idx="4">
                  <c:v>7.5</c:v>
                </c:pt>
                <c:pt idx="5">
                  <c:v>13</c:v>
                </c:pt>
                <c:pt idx="6">
                  <c:v>11</c:v>
                </c:pt>
                <c:pt idx="7">
                  <c:v>14</c:v>
                </c:pt>
                <c:pt idx="8">
                  <c:v>17</c:v>
                </c:pt>
                <c:pt idx="9">
                  <c:v>15.5</c:v>
                </c:pt>
                <c:pt idx="10">
                  <c:v>21</c:v>
                </c:pt>
                <c:pt idx="11">
                  <c:v>22</c:v>
                </c:pt>
                <c:pt idx="12">
                  <c:v>11</c:v>
                </c:pt>
                <c:pt idx="13">
                  <c:v>13</c:v>
                </c:pt>
                <c:pt idx="14">
                  <c:v>30.5</c:v>
                </c:pt>
                <c:pt idx="15">
                  <c:v>35</c:v>
                </c:pt>
                <c:pt idx="16">
                  <c:v>33</c:v>
                </c:pt>
                <c:pt idx="17">
                  <c:v>35.5</c:v>
                </c:pt>
                <c:pt idx="18">
                  <c:v>14</c:v>
                </c:pt>
                <c:pt idx="19">
                  <c:v>21</c:v>
                </c:pt>
                <c:pt idx="20">
                  <c:v>25</c:v>
                </c:pt>
              </c:numCache>
            </c:numRef>
          </c:val>
        </c:ser>
        <c:ser>
          <c:idx val="2"/>
          <c:order val="2"/>
          <c:tx>
            <c:strRef>
              <c:f>median_NEL!$M$4</c:f>
              <c:strCache>
                <c:ptCount val="1"/>
                <c:pt idx="0">
                  <c:v>Diagnosis to MDT Date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median_NEL!$J$5:$J$33</c:f>
              <c:multiLvlStrCache>
                <c:ptCount val="21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  <c:pt idx="15">
                    <c:v>2013</c:v>
                  </c:pt>
                  <c:pt idx="16">
                    <c:v>2014</c:v>
                  </c:pt>
                  <c:pt idx="17">
                    <c:v>2015</c:v>
                  </c:pt>
                  <c:pt idx="18">
                    <c:v>2013</c:v>
                  </c:pt>
                  <c:pt idx="19">
                    <c:v>2014</c:v>
                  </c:pt>
                  <c:pt idx="20">
                    <c:v>2015</c:v>
                  </c:pt>
                </c:lvl>
                <c:lvl>
                  <c:pt idx="0">
                    <c:v>Barking &amp; Dagenham</c:v>
                  </c:pt>
                  <c:pt idx="3">
                    <c:v>City and Hackney</c:v>
                  </c:pt>
                  <c:pt idx="6">
                    <c:v>Havering</c:v>
                  </c:pt>
                  <c:pt idx="9">
                    <c:v>Newham</c:v>
                  </c:pt>
                  <c:pt idx="12">
                    <c:v>Redbridge</c:v>
                  </c:pt>
                  <c:pt idx="15">
                    <c:v>Tower Hamlets</c:v>
                  </c:pt>
                  <c:pt idx="18">
                    <c:v>Waltham Forest</c:v>
                  </c:pt>
                </c:lvl>
              </c:multiLvlStrCache>
            </c:multiLvlStrRef>
          </c:cat>
          <c:val>
            <c:numRef>
              <c:f>median_NEL!$M$5:$M$33</c:f>
              <c:numCache>
                <c:formatCode>General</c:formatCode>
                <c:ptCount val="21"/>
                <c:pt idx="0">
                  <c:v>32</c:v>
                </c:pt>
                <c:pt idx="1">
                  <c:v>22</c:v>
                </c:pt>
                <c:pt idx="2">
                  <c:v>28</c:v>
                </c:pt>
                <c:pt idx="3">
                  <c:v>11</c:v>
                </c:pt>
                <c:pt idx="4">
                  <c:v>9</c:v>
                </c:pt>
                <c:pt idx="5">
                  <c:v>8</c:v>
                </c:pt>
                <c:pt idx="6">
                  <c:v>22</c:v>
                </c:pt>
                <c:pt idx="7">
                  <c:v>20</c:v>
                </c:pt>
                <c:pt idx="8">
                  <c:v>28</c:v>
                </c:pt>
                <c:pt idx="9">
                  <c:v>19</c:v>
                </c:pt>
                <c:pt idx="10">
                  <c:v>15</c:v>
                </c:pt>
                <c:pt idx="11">
                  <c:v>11</c:v>
                </c:pt>
                <c:pt idx="12">
                  <c:v>18</c:v>
                </c:pt>
                <c:pt idx="13">
                  <c:v>16.5</c:v>
                </c:pt>
                <c:pt idx="14">
                  <c:v>15</c:v>
                </c:pt>
                <c:pt idx="15">
                  <c:v>12</c:v>
                </c:pt>
                <c:pt idx="16">
                  <c:v>12</c:v>
                </c:pt>
                <c:pt idx="17">
                  <c:v>11</c:v>
                </c:pt>
                <c:pt idx="18">
                  <c:v>11</c:v>
                </c:pt>
                <c:pt idx="19">
                  <c:v>11</c:v>
                </c:pt>
                <c:pt idx="20">
                  <c:v>11</c:v>
                </c:pt>
              </c:numCache>
            </c:numRef>
          </c:val>
        </c:ser>
        <c:ser>
          <c:idx val="3"/>
          <c:order val="3"/>
          <c:tx>
            <c:strRef>
              <c:f>median_NEL!$N$4</c:f>
              <c:strCache>
                <c:ptCount val="1"/>
                <c:pt idx="0">
                  <c:v>MDT Date to Treatment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median_NEL!$J$5:$J$33</c:f>
              <c:multiLvlStrCache>
                <c:ptCount val="21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  <c:pt idx="15">
                    <c:v>2013</c:v>
                  </c:pt>
                  <c:pt idx="16">
                    <c:v>2014</c:v>
                  </c:pt>
                  <c:pt idx="17">
                    <c:v>2015</c:v>
                  </c:pt>
                  <c:pt idx="18">
                    <c:v>2013</c:v>
                  </c:pt>
                  <c:pt idx="19">
                    <c:v>2014</c:v>
                  </c:pt>
                  <c:pt idx="20">
                    <c:v>2015</c:v>
                  </c:pt>
                </c:lvl>
                <c:lvl>
                  <c:pt idx="0">
                    <c:v>Barking &amp; Dagenham</c:v>
                  </c:pt>
                  <c:pt idx="3">
                    <c:v>City and Hackney</c:v>
                  </c:pt>
                  <c:pt idx="6">
                    <c:v>Havering</c:v>
                  </c:pt>
                  <c:pt idx="9">
                    <c:v>Newham</c:v>
                  </c:pt>
                  <c:pt idx="12">
                    <c:v>Redbridge</c:v>
                  </c:pt>
                  <c:pt idx="15">
                    <c:v>Tower Hamlets</c:v>
                  </c:pt>
                  <c:pt idx="18">
                    <c:v>Waltham Forest</c:v>
                  </c:pt>
                </c:lvl>
              </c:multiLvlStrCache>
            </c:multiLvlStrRef>
          </c:cat>
          <c:val>
            <c:numRef>
              <c:f>median_NEL!$N$5:$N$33</c:f>
              <c:numCache>
                <c:formatCode>General</c:formatCode>
                <c:ptCount val="21"/>
                <c:pt idx="0">
                  <c:v>8</c:v>
                </c:pt>
                <c:pt idx="1">
                  <c:v>17</c:v>
                </c:pt>
                <c:pt idx="2">
                  <c:v>23</c:v>
                </c:pt>
                <c:pt idx="3">
                  <c:v>9</c:v>
                </c:pt>
                <c:pt idx="4">
                  <c:v>9</c:v>
                </c:pt>
                <c:pt idx="5">
                  <c:v>9</c:v>
                </c:pt>
                <c:pt idx="6">
                  <c:v>9</c:v>
                </c:pt>
                <c:pt idx="7">
                  <c:v>16</c:v>
                </c:pt>
                <c:pt idx="8">
                  <c:v>22</c:v>
                </c:pt>
                <c:pt idx="9">
                  <c:v>16</c:v>
                </c:pt>
                <c:pt idx="10">
                  <c:v>23</c:v>
                </c:pt>
                <c:pt idx="11">
                  <c:v>17.5</c:v>
                </c:pt>
                <c:pt idx="12">
                  <c:v>13</c:v>
                </c:pt>
                <c:pt idx="13">
                  <c:v>16</c:v>
                </c:pt>
                <c:pt idx="14">
                  <c:v>27.5</c:v>
                </c:pt>
                <c:pt idx="15">
                  <c:v>23</c:v>
                </c:pt>
                <c:pt idx="16">
                  <c:v>23</c:v>
                </c:pt>
                <c:pt idx="17">
                  <c:v>16</c:v>
                </c:pt>
                <c:pt idx="18">
                  <c:v>12</c:v>
                </c:pt>
                <c:pt idx="19">
                  <c:v>16</c:v>
                </c:pt>
                <c:pt idx="20">
                  <c:v>18.5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21967104"/>
        <c:axId val="221968640"/>
      </c:barChart>
      <c:catAx>
        <c:axId val="2219671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>
                <a:solidFill>
                  <a:srgbClr val="000000"/>
                </a:solidFill>
              </a:defRPr>
            </a:pPr>
            <a:endParaRPr lang="en-US"/>
          </a:p>
        </c:txPr>
        <c:crossAx val="221968640"/>
        <c:crosses val="autoZero"/>
        <c:auto val="1"/>
        <c:lblAlgn val="ctr"/>
        <c:lblOffset val="100"/>
        <c:noMultiLvlLbl val="0"/>
      </c:catAx>
      <c:valAx>
        <c:axId val="221968640"/>
        <c:scaling>
          <c:orientation val="minMax"/>
          <c:max val="1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r>
                  <a:rPr lang="en-GB" sz="800" dirty="0" smtClean="0">
                    <a:solidFill>
                      <a:srgbClr val="000000"/>
                    </a:solidFill>
                  </a:rPr>
                  <a:t>Median Days</a:t>
                </a:r>
                <a:endParaRPr lang="en-GB" sz="800" dirty="0">
                  <a:solidFill>
                    <a:srgbClr val="000000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solidFill>
                  <a:srgbClr val="000000"/>
                </a:solidFill>
              </a:defRPr>
            </a:pPr>
            <a:endParaRPr lang="en-US"/>
          </a:p>
        </c:txPr>
        <c:crossAx val="2219671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2787183425900335E-2"/>
          <c:y val="0.97288258175992137"/>
          <c:w val="0.96228215410306239"/>
          <c:h val="2.7117418240078583E-2"/>
        </c:manualLayout>
      </c:layout>
      <c:overlay val="0"/>
      <c:txPr>
        <a:bodyPr/>
        <a:lstStyle/>
        <a:p>
          <a:pPr>
            <a:defRPr sz="800">
              <a:solidFill>
                <a:srgbClr val="000000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[prostatepathway_071117.xlsx]median_NWL!PivotTable2</c:name>
    <c:fmtId val="18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  <c:pivotFmt>
        <c:idx val="20"/>
        <c:marker>
          <c:symbol val="none"/>
        </c:marker>
      </c:pivotFmt>
      <c:pivotFmt>
        <c:idx val="21"/>
        <c:marker>
          <c:symbol val="none"/>
        </c:marker>
      </c:pivotFmt>
      <c:pivotFmt>
        <c:idx val="22"/>
        <c:marker>
          <c:symbol val="none"/>
        </c:marker>
      </c:pivotFmt>
      <c:pivotFmt>
        <c:idx val="23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3.9287417138836427E-2"/>
          <c:y val="2.3951385374190247E-2"/>
          <c:w val="0.94454539773358515"/>
          <c:h val="0.790830511287497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median_NWL!$K$4</c:f>
              <c:strCache>
                <c:ptCount val="1"/>
                <c:pt idx="0">
                  <c:v>Referral to First Seen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800"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median_NWL!$J$5:$J$37</c:f>
              <c:multiLvlStrCache>
                <c:ptCount val="24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  <c:pt idx="15">
                    <c:v>2013</c:v>
                  </c:pt>
                  <c:pt idx="16">
                    <c:v>2014</c:v>
                  </c:pt>
                  <c:pt idx="17">
                    <c:v>2015</c:v>
                  </c:pt>
                  <c:pt idx="18">
                    <c:v>2013</c:v>
                  </c:pt>
                  <c:pt idx="19">
                    <c:v>2014</c:v>
                  </c:pt>
                  <c:pt idx="20">
                    <c:v>2015</c:v>
                  </c:pt>
                  <c:pt idx="21">
                    <c:v>2013</c:v>
                  </c:pt>
                  <c:pt idx="22">
                    <c:v>2014</c:v>
                  </c:pt>
                  <c:pt idx="23">
                    <c:v>2015</c:v>
                  </c:pt>
                </c:lvl>
                <c:lvl>
                  <c:pt idx="0">
                    <c:v>Brent</c:v>
                  </c:pt>
                  <c:pt idx="3">
                    <c:v>Central London (Westminster)</c:v>
                  </c:pt>
                  <c:pt idx="6">
                    <c:v>Ealing</c:v>
                  </c:pt>
                  <c:pt idx="9">
                    <c:v>Hammersmith and Fulham</c:v>
                  </c:pt>
                  <c:pt idx="12">
                    <c:v>Harrow</c:v>
                  </c:pt>
                  <c:pt idx="15">
                    <c:v>Hillingdon</c:v>
                  </c:pt>
                  <c:pt idx="18">
                    <c:v>Hounslow</c:v>
                  </c:pt>
                  <c:pt idx="21">
                    <c:v>West London</c:v>
                  </c:pt>
                </c:lvl>
              </c:multiLvlStrCache>
            </c:multiLvlStrRef>
          </c:cat>
          <c:val>
            <c:numRef>
              <c:f>median_NWL!$K$5:$K$37</c:f>
              <c:numCache>
                <c:formatCode>General</c:formatCode>
                <c:ptCount val="24"/>
                <c:pt idx="0">
                  <c:v>8</c:v>
                </c:pt>
                <c:pt idx="1">
                  <c:v>9</c:v>
                </c:pt>
                <c:pt idx="2">
                  <c:v>12</c:v>
                </c:pt>
                <c:pt idx="3">
                  <c:v>11</c:v>
                </c:pt>
                <c:pt idx="4">
                  <c:v>9</c:v>
                </c:pt>
                <c:pt idx="5">
                  <c:v>11</c:v>
                </c:pt>
                <c:pt idx="6">
                  <c:v>10</c:v>
                </c:pt>
                <c:pt idx="7">
                  <c:v>8</c:v>
                </c:pt>
                <c:pt idx="8">
                  <c:v>11.5</c:v>
                </c:pt>
                <c:pt idx="9">
                  <c:v>13</c:v>
                </c:pt>
                <c:pt idx="10">
                  <c:v>9</c:v>
                </c:pt>
                <c:pt idx="11">
                  <c:v>12</c:v>
                </c:pt>
                <c:pt idx="12">
                  <c:v>8</c:v>
                </c:pt>
                <c:pt idx="13">
                  <c:v>8</c:v>
                </c:pt>
                <c:pt idx="14">
                  <c:v>12</c:v>
                </c:pt>
                <c:pt idx="15">
                  <c:v>11</c:v>
                </c:pt>
                <c:pt idx="16">
                  <c:v>11</c:v>
                </c:pt>
                <c:pt idx="17">
                  <c:v>9</c:v>
                </c:pt>
                <c:pt idx="18">
                  <c:v>11</c:v>
                </c:pt>
                <c:pt idx="19">
                  <c:v>13</c:v>
                </c:pt>
                <c:pt idx="20">
                  <c:v>13</c:v>
                </c:pt>
                <c:pt idx="21">
                  <c:v>13</c:v>
                </c:pt>
                <c:pt idx="22">
                  <c:v>9</c:v>
                </c:pt>
                <c:pt idx="23">
                  <c:v>12</c:v>
                </c:pt>
              </c:numCache>
            </c:numRef>
          </c:val>
        </c:ser>
        <c:ser>
          <c:idx val="1"/>
          <c:order val="1"/>
          <c:tx>
            <c:strRef>
              <c:f>median_NWL!$L$4</c:f>
              <c:strCache>
                <c:ptCount val="1"/>
                <c:pt idx="0">
                  <c:v>First Seen to Diagnosis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800"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median_NWL!$J$5:$J$37</c:f>
              <c:multiLvlStrCache>
                <c:ptCount val="24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  <c:pt idx="15">
                    <c:v>2013</c:v>
                  </c:pt>
                  <c:pt idx="16">
                    <c:v>2014</c:v>
                  </c:pt>
                  <c:pt idx="17">
                    <c:v>2015</c:v>
                  </c:pt>
                  <c:pt idx="18">
                    <c:v>2013</c:v>
                  </c:pt>
                  <c:pt idx="19">
                    <c:v>2014</c:v>
                  </c:pt>
                  <c:pt idx="20">
                    <c:v>2015</c:v>
                  </c:pt>
                  <c:pt idx="21">
                    <c:v>2013</c:v>
                  </c:pt>
                  <c:pt idx="22">
                    <c:v>2014</c:v>
                  </c:pt>
                  <c:pt idx="23">
                    <c:v>2015</c:v>
                  </c:pt>
                </c:lvl>
                <c:lvl>
                  <c:pt idx="0">
                    <c:v>Brent</c:v>
                  </c:pt>
                  <c:pt idx="3">
                    <c:v>Central London (Westminster)</c:v>
                  </c:pt>
                  <c:pt idx="6">
                    <c:v>Ealing</c:v>
                  </c:pt>
                  <c:pt idx="9">
                    <c:v>Hammersmith and Fulham</c:v>
                  </c:pt>
                  <c:pt idx="12">
                    <c:v>Harrow</c:v>
                  </c:pt>
                  <c:pt idx="15">
                    <c:v>Hillingdon</c:v>
                  </c:pt>
                  <c:pt idx="18">
                    <c:v>Hounslow</c:v>
                  </c:pt>
                  <c:pt idx="21">
                    <c:v>West London</c:v>
                  </c:pt>
                </c:lvl>
              </c:multiLvlStrCache>
            </c:multiLvlStrRef>
          </c:cat>
          <c:val>
            <c:numRef>
              <c:f>median_NWL!$L$5:$L$37</c:f>
              <c:numCache>
                <c:formatCode>General</c:formatCode>
                <c:ptCount val="24"/>
                <c:pt idx="0">
                  <c:v>20</c:v>
                </c:pt>
                <c:pt idx="1">
                  <c:v>21</c:v>
                </c:pt>
                <c:pt idx="2">
                  <c:v>25</c:v>
                </c:pt>
                <c:pt idx="3">
                  <c:v>45.5</c:v>
                </c:pt>
                <c:pt idx="4">
                  <c:v>21</c:v>
                </c:pt>
                <c:pt idx="5">
                  <c:v>25</c:v>
                </c:pt>
                <c:pt idx="6">
                  <c:v>21</c:v>
                </c:pt>
                <c:pt idx="7">
                  <c:v>18.5</c:v>
                </c:pt>
                <c:pt idx="8">
                  <c:v>18.5</c:v>
                </c:pt>
                <c:pt idx="9">
                  <c:v>30</c:v>
                </c:pt>
                <c:pt idx="10">
                  <c:v>14.5</c:v>
                </c:pt>
                <c:pt idx="11">
                  <c:v>22</c:v>
                </c:pt>
                <c:pt idx="12">
                  <c:v>17</c:v>
                </c:pt>
                <c:pt idx="13">
                  <c:v>22</c:v>
                </c:pt>
                <c:pt idx="14">
                  <c:v>21</c:v>
                </c:pt>
                <c:pt idx="15">
                  <c:v>13</c:v>
                </c:pt>
                <c:pt idx="16">
                  <c:v>9</c:v>
                </c:pt>
                <c:pt idx="17">
                  <c:v>13</c:v>
                </c:pt>
                <c:pt idx="18">
                  <c:v>23.5</c:v>
                </c:pt>
                <c:pt idx="19">
                  <c:v>19</c:v>
                </c:pt>
                <c:pt idx="20">
                  <c:v>21</c:v>
                </c:pt>
                <c:pt idx="21">
                  <c:v>23</c:v>
                </c:pt>
                <c:pt idx="22">
                  <c:v>21</c:v>
                </c:pt>
                <c:pt idx="23">
                  <c:v>19.5</c:v>
                </c:pt>
              </c:numCache>
            </c:numRef>
          </c:val>
        </c:ser>
        <c:ser>
          <c:idx val="2"/>
          <c:order val="2"/>
          <c:tx>
            <c:strRef>
              <c:f>median_NWL!$M$4</c:f>
              <c:strCache>
                <c:ptCount val="1"/>
                <c:pt idx="0">
                  <c:v>Diagnosis to MDT Date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800"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median_NWL!$J$5:$J$37</c:f>
              <c:multiLvlStrCache>
                <c:ptCount val="24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  <c:pt idx="15">
                    <c:v>2013</c:v>
                  </c:pt>
                  <c:pt idx="16">
                    <c:v>2014</c:v>
                  </c:pt>
                  <c:pt idx="17">
                    <c:v>2015</c:v>
                  </c:pt>
                  <c:pt idx="18">
                    <c:v>2013</c:v>
                  </c:pt>
                  <c:pt idx="19">
                    <c:v>2014</c:v>
                  </c:pt>
                  <c:pt idx="20">
                    <c:v>2015</c:v>
                  </c:pt>
                  <c:pt idx="21">
                    <c:v>2013</c:v>
                  </c:pt>
                  <c:pt idx="22">
                    <c:v>2014</c:v>
                  </c:pt>
                  <c:pt idx="23">
                    <c:v>2015</c:v>
                  </c:pt>
                </c:lvl>
                <c:lvl>
                  <c:pt idx="0">
                    <c:v>Brent</c:v>
                  </c:pt>
                  <c:pt idx="3">
                    <c:v>Central London (Westminster)</c:v>
                  </c:pt>
                  <c:pt idx="6">
                    <c:v>Ealing</c:v>
                  </c:pt>
                  <c:pt idx="9">
                    <c:v>Hammersmith and Fulham</c:v>
                  </c:pt>
                  <c:pt idx="12">
                    <c:v>Harrow</c:v>
                  </c:pt>
                  <c:pt idx="15">
                    <c:v>Hillingdon</c:v>
                  </c:pt>
                  <c:pt idx="18">
                    <c:v>Hounslow</c:v>
                  </c:pt>
                  <c:pt idx="21">
                    <c:v>West London</c:v>
                  </c:pt>
                </c:lvl>
              </c:multiLvlStrCache>
            </c:multiLvlStrRef>
          </c:cat>
          <c:val>
            <c:numRef>
              <c:f>median_NWL!$M$5:$M$37</c:f>
              <c:numCache>
                <c:formatCode>General</c:formatCode>
                <c:ptCount val="24"/>
                <c:pt idx="0">
                  <c:v>13</c:v>
                </c:pt>
                <c:pt idx="1">
                  <c:v>13</c:v>
                </c:pt>
                <c:pt idx="2">
                  <c:v>12</c:v>
                </c:pt>
                <c:pt idx="3">
                  <c:v>14</c:v>
                </c:pt>
                <c:pt idx="4">
                  <c:v>12</c:v>
                </c:pt>
                <c:pt idx="5">
                  <c:v>12</c:v>
                </c:pt>
                <c:pt idx="6">
                  <c:v>13.5</c:v>
                </c:pt>
                <c:pt idx="7">
                  <c:v>12</c:v>
                </c:pt>
                <c:pt idx="8">
                  <c:v>12</c:v>
                </c:pt>
                <c:pt idx="9">
                  <c:v>15</c:v>
                </c:pt>
                <c:pt idx="10">
                  <c:v>12</c:v>
                </c:pt>
                <c:pt idx="11">
                  <c:v>13</c:v>
                </c:pt>
                <c:pt idx="12">
                  <c:v>12</c:v>
                </c:pt>
                <c:pt idx="13">
                  <c:v>13</c:v>
                </c:pt>
                <c:pt idx="14">
                  <c:v>12</c:v>
                </c:pt>
                <c:pt idx="15">
                  <c:v>13</c:v>
                </c:pt>
                <c:pt idx="16">
                  <c:v>13</c:v>
                </c:pt>
                <c:pt idx="17">
                  <c:v>12</c:v>
                </c:pt>
                <c:pt idx="18">
                  <c:v>12</c:v>
                </c:pt>
                <c:pt idx="19">
                  <c:v>13</c:v>
                </c:pt>
                <c:pt idx="20">
                  <c:v>11</c:v>
                </c:pt>
                <c:pt idx="21">
                  <c:v>15.5</c:v>
                </c:pt>
                <c:pt idx="22">
                  <c:v>13</c:v>
                </c:pt>
                <c:pt idx="23">
                  <c:v>13</c:v>
                </c:pt>
              </c:numCache>
            </c:numRef>
          </c:val>
        </c:ser>
        <c:ser>
          <c:idx val="3"/>
          <c:order val="3"/>
          <c:tx>
            <c:strRef>
              <c:f>median_NWL!$N$4</c:f>
              <c:strCache>
                <c:ptCount val="1"/>
                <c:pt idx="0">
                  <c:v>MDT Date to Treatment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median_NWL!$J$5:$J$37</c:f>
              <c:multiLvlStrCache>
                <c:ptCount val="24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  <c:pt idx="15">
                    <c:v>2013</c:v>
                  </c:pt>
                  <c:pt idx="16">
                    <c:v>2014</c:v>
                  </c:pt>
                  <c:pt idx="17">
                    <c:v>2015</c:v>
                  </c:pt>
                  <c:pt idx="18">
                    <c:v>2013</c:v>
                  </c:pt>
                  <c:pt idx="19">
                    <c:v>2014</c:v>
                  </c:pt>
                  <c:pt idx="20">
                    <c:v>2015</c:v>
                  </c:pt>
                  <c:pt idx="21">
                    <c:v>2013</c:v>
                  </c:pt>
                  <c:pt idx="22">
                    <c:v>2014</c:v>
                  </c:pt>
                  <c:pt idx="23">
                    <c:v>2015</c:v>
                  </c:pt>
                </c:lvl>
                <c:lvl>
                  <c:pt idx="0">
                    <c:v>Brent</c:v>
                  </c:pt>
                  <c:pt idx="3">
                    <c:v>Central London (Westminster)</c:v>
                  </c:pt>
                  <c:pt idx="6">
                    <c:v>Ealing</c:v>
                  </c:pt>
                  <c:pt idx="9">
                    <c:v>Hammersmith and Fulham</c:v>
                  </c:pt>
                  <c:pt idx="12">
                    <c:v>Harrow</c:v>
                  </c:pt>
                  <c:pt idx="15">
                    <c:v>Hillingdon</c:v>
                  </c:pt>
                  <c:pt idx="18">
                    <c:v>Hounslow</c:v>
                  </c:pt>
                  <c:pt idx="21">
                    <c:v>West London</c:v>
                  </c:pt>
                </c:lvl>
              </c:multiLvlStrCache>
            </c:multiLvlStrRef>
          </c:cat>
          <c:val>
            <c:numRef>
              <c:f>median_NWL!$N$5:$N$37</c:f>
              <c:numCache>
                <c:formatCode>General</c:formatCode>
                <c:ptCount val="24"/>
                <c:pt idx="0">
                  <c:v>19</c:v>
                </c:pt>
                <c:pt idx="1">
                  <c:v>19</c:v>
                </c:pt>
                <c:pt idx="2">
                  <c:v>14</c:v>
                </c:pt>
                <c:pt idx="3">
                  <c:v>21</c:v>
                </c:pt>
                <c:pt idx="4">
                  <c:v>6</c:v>
                </c:pt>
                <c:pt idx="5">
                  <c:v>13</c:v>
                </c:pt>
                <c:pt idx="6">
                  <c:v>19</c:v>
                </c:pt>
                <c:pt idx="7">
                  <c:v>14</c:v>
                </c:pt>
                <c:pt idx="8">
                  <c:v>7</c:v>
                </c:pt>
                <c:pt idx="9">
                  <c:v>19</c:v>
                </c:pt>
                <c:pt idx="10">
                  <c:v>14</c:v>
                </c:pt>
                <c:pt idx="11">
                  <c:v>12.5</c:v>
                </c:pt>
                <c:pt idx="12">
                  <c:v>17</c:v>
                </c:pt>
                <c:pt idx="13">
                  <c:v>14</c:v>
                </c:pt>
                <c:pt idx="14">
                  <c:v>12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14</c:v>
                </c:pt>
                <c:pt idx="19">
                  <c:v>11</c:v>
                </c:pt>
                <c:pt idx="20">
                  <c:v>14</c:v>
                </c:pt>
                <c:pt idx="21">
                  <c:v>22</c:v>
                </c:pt>
                <c:pt idx="22">
                  <c:v>15.5</c:v>
                </c:pt>
                <c:pt idx="23">
                  <c:v>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4205312"/>
        <c:axId val="124301312"/>
      </c:barChart>
      <c:catAx>
        <c:axId val="1242053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>
                <a:solidFill>
                  <a:srgbClr val="000000"/>
                </a:solidFill>
              </a:defRPr>
            </a:pPr>
            <a:endParaRPr lang="en-US"/>
          </a:p>
        </c:txPr>
        <c:crossAx val="124301312"/>
        <c:crosses val="autoZero"/>
        <c:auto val="1"/>
        <c:lblAlgn val="ctr"/>
        <c:lblOffset val="100"/>
        <c:noMultiLvlLbl val="0"/>
      </c:catAx>
      <c:valAx>
        <c:axId val="124301312"/>
        <c:scaling>
          <c:orientation val="minMax"/>
          <c:max val="14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solidFill>
                  <a:srgbClr val="000000"/>
                </a:solidFill>
              </a:defRPr>
            </a:pPr>
            <a:endParaRPr lang="en-US"/>
          </a:p>
        </c:txPr>
        <c:crossAx val="1242053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6956796467059217E-2"/>
          <c:y val="0.87484981092635794"/>
          <c:w val="0.96228215410306239"/>
          <c:h val="0.12458463877332245"/>
        </c:manualLayout>
      </c:layout>
      <c:overlay val="0"/>
      <c:txPr>
        <a:bodyPr/>
        <a:lstStyle/>
        <a:p>
          <a:pPr>
            <a:defRPr sz="800">
              <a:solidFill>
                <a:srgbClr val="000000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[prostatepathway_220517_desktop.xlsx]median_SEL!PivotTable2</c:name>
    <c:fmtId val="16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  <c:pivotFmt>
        <c:idx val="20"/>
        <c:marker>
          <c:symbol val="none"/>
        </c:marker>
      </c:pivotFmt>
      <c:pivotFmt>
        <c:idx val="21"/>
        <c:marker>
          <c:symbol val="none"/>
        </c:marker>
      </c:pivotFmt>
      <c:pivotFmt>
        <c:idx val="22"/>
        <c:marker>
          <c:symbol val="none"/>
        </c:marker>
      </c:pivotFmt>
      <c:pivotFmt>
        <c:idx val="23"/>
        <c:marker>
          <c:symbol val="none"/>
        </c:marker>
      </c:pivotFmt>
      <c:pivotFmt>
        <c:idx val="24"/>
        <c:marker>
          <c:symbol val="none"/>
        </c:marker>
      </c:pivotFmt>
      <c:pivotFmt>
        <c:idx val="25"/>
        <c:marker>
          <c:symbol val="none"/>
        </c:marker>
      </c:pivotFmt>
      <c:pivotFmt>
        <c:idx val="26"/>
        <c:marker>
          <c:symbol val="none"/>
        </c:marker>
      </c:pivotFmt>
      <c:pivotFmt>
        <c:idx val="27"/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median_SEL!$K$4</c:f>
              <c:strCache>
                <c:ptCount val="1"/>
                <c:pt idx="0">
                  <c:v>Referral to First Seen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median_SEL!$J$5:$J$29</c:f>
              <c:multiLvlStrCache>
                <c:ptCount val="18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  <c:pt idx="15">
                    <c:v>2013</c:v>
                  </c:pt>
                  <c:pt idx="16">
                    <c:v>2014</c:v>
                  </c:pt>
                  <c:pt idx="17">
                    <c:v>2015</c:v>
                  </c:pt>
                </c:lvl>
                <c:lvl>
                  <c:pt idx="0">
                    <c:v>Bexley</c:v>
                  </c:pt>
                  <c:pt idx="3">
                    <c:v>Bromley</c:v>
                  </c:pt>
                  <c:pt idx="6">
                    <c:v>Lambeth</c:v>
                  </c:pt>
                  <c:pt idx="9">
                    <c:v>Lewisham</c:v>
                  </c:pt>
                  <c:pt idx="12">
                    <c:v>Greenwich</c:v>
                  </c:pt>
                  <c:pt idx="15">
                    <c:v>Southwark</c:v>
                  </c:pt>
                </c:lvl>
              </c:multiLvlStrCache>
            </c:multiLvlStrRef>
          </c:cat>
          <c:val>
            <c:numRef>
              <c:f>median_SEL!$K$5:$K$29</c:f>
              <c:numCache>
                <c:formatCode>General</c:formatCode>
                <c:ptCount val="18"/>
                <c:pt idx="0">
                  <c:v>8</c:v>
                </c:pt>
                <c:pt idx="1">
                  <c:v>8.5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9</c:v>
                </c:pt>
                <c:pt idx="6">
                  <c:v>8</c:v>
                </c:pt>
                <c:pt idx="7">
                  <c:v>7</c:v>
                </c:pt>
                <c:pt idx="8">
                  <c:v>8</c:v>
                </c:pt>
                <c:pt idx="9">
                  <c:v>8</c:v>
                </c:pt>
                <c:pt idx="10">
                  <c:v>8</c:v>
                </c:pt>
                <c:pt idx="11">
                  <c:v>8</c:v>
                </c:pt>
                <c:pt idx="12">
                  <c:v>8</c:v>
                </c:pt>
                <c:pt idx="13">
                  <c:v>11</c:v>
                </c:pt>
                <c:pt idx="14">
                  <c:v>10</c:v>
                </c:pt>
                <c:pt idx="15">
                  <c:v>6.5</c:v>
                </c:pt>
                <c:pt idx="16">
                  <c:v>6.5</c:v>
                </c:pt>
                <c:pt idx="17">
                  <c:v>7</c:v>
                </c:pt>
              </c:numCache>
            </c:numRef>
          </c:val>
        </c:ser>
        <c:ser>
          <c:idx val="1"/>
          <c:order val="1"/>
          <c:tx>
            <c:strRef>
              <c:f>median_SEL!$L$4</c:f>
              <c:strCache>
                <c:ptCount val="1"/>
                <c:pt idx="0">
                  <c:v>First Seen to Diagnosis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median_SEL!$J$5:$J$29</c:f>
              <c:multiLvlStrCache>
                <c:ptCount val="18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  <c:pt idx="15">
                    <c:v>2013</c:v>
                  </c:pt>
                  <c:pt idx="16">
                    <c:v>2014</c:v>
                  </c:pt>
                  <c:pt idx="17">
                    <c:v>2015</c:v>
                  </c:pt>
                </c:lvl>
                <c:lvl>
                  <c:pt idx="0">
                    <c:v>Bexley</c:v>
                  </c:pt>
                  <c:pt idx="3">
                    <c:v>Bromley</c:v>
                  </c:pt>
                  <c:pt idx="6">
                    <c:v>Lambeth</c:v>
                  </c:pt>
                  <c:pt idx="9">
                    <c:v>Lewisham</c:v>
                  </c:pt>
                  <c:pt idx="12">
                    <c:v>Greenwich</c:v>
                  </c:pt>
                  <c:pt idx="15">
                    <c:v>Southwark</c:v>
                  </c:pt>
                </c:lvl>
              </c:multiLvlStrCache>
            </c:multiLvlStrRef>
          </c:cat>
          <c:val>
            <c:numRef>
              <c:f>median_SEL!$L$5:$L$29</c:f>
              <c:numCache>
                <c:formatCode>General</c:formatCode>
                <c:ptCount val="18"/>
                <c:pt idx="0">
                  <c:v>15</c:v>
                </c:pt>
                <c:pt idx="1">
                  <c:v>21</c:v>
                </c:pt>
                <c:pt idx="2">
                  <c:v>19</c:v>
                </c:pt>
                <c:pt idx="3">
                  <c:v>15</c:v>
                </c:pt>
                <c:pt idx="4">
                  <c:v>20</c:v>
                </c:pt>
                <c:pt idx="5">
                  <c:v>17</c:v>
                </c:pt>
                <c:pt idx="6">
                  <c:v>13</c:v>
                </c:pt>
                <c:pt idx="7">
                  <c:v>16.5</c:v>
                </c:pt>
                <c:pt idx="8">
                  <c:v>17.5</c:v>
                </c:pt>
                <c:pt idx="9">
                  <c:v>13</c:v>
                </c:pt>
                <c:pt idx="10">
                  <c:v>13</c:v>
                </c:pt>
                <c:pt idx="11">
                  <c:v>18</c:v>
                </c:pt>
                <c:pt idx="12">
                  <c:v>15</c:v>
                </c:pt>
                <c:pt idx="13">
                  <c:v>21</c:v>
                </c:pt>
                <c:pt idx="14">
                  <c:v>21</c:v>
                </c:pt>
                <c:pt idx="15">
                  <c:v>15.5</c:v>
                </c:pt>
                <c:pt idx="16">
                  <c:v>17</c:v>
                </c:pt>
                <c:pt idx="17">
                  <c:v>18</c:v>
                </c:pt>
              </c:numCache>
            </c:numRef>
          </c:val>
        </c:ser>
        <c:ser>
          <c:idx val="2"/>
          <c:order val="2"/>
          <c:tx>
            <c:strRef>
              <c:f>median_SEL!$M$4</c:f>
              <c:strCache>
                <c:ptCount val="1"/>
                <c:pt idx="0">
                  <c:v>Diagnosis to MDT Date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median_SEL!$J$5:$J$29</c:f>
              <c:multiLvlStrCache>
                <c:ptCount val="18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  <c:pt idx="15">
                    <c:v>2013</c:v>
                  </c:pt>
                  <c:pt idx="16">
                    <c:v>2014</c:v>
                  </c:pt>
                  <c:pt idx="17">
                    <c:v>2015</c:v>
                  </c:pt>
                </c:lvl>
                <c:lvl>
                  <c:pt idx="0">
                    <c:v>Bexley</c:v>
                  </c:pt>
                  <c:pt idx="3">
                    <c:v>Bromley</c:v>
                  </c:pt>
                  <c:pt idx="6">
                    <c:v>Lambeth</c:v>
                  </c:pt>
                  <c:pt idx="9">
                    <c:v>Lewisham</c:v>
                  </c:pt>
                  <c:pt idx="12">
                    <c:v>Greenwich</c:v>
                  </c:pt>
                  <c:pt idx="15">
                    <c:v>Southwark</c:v>
                  </c:pt>
                </c:lvl>
              </c:multiLvlStrCache>
            </c:multiLvlStrRef>
          </c:cat>
          <c:val>
            <c:numRef>
              <c:f>median_SEL!$M$5:$M$29</c:f>
              <c:numCache>
                <c:formatCode>General</c:formatCode>
                <c:ptCount val="18"/>
                <c:pt idx="0">
                  <c:v>9</c:v>
                </c:pt>
                <c:pt idx="1">
                  <c:v>13</c:v>
                </c:pt>
                <c:pt idx="2">
                  <c:v>16.5</c:v>
                </c:pt>
                <c:pt idx="3">
                  <c:v>15</c:v>
                </c:pt>
                <c:pt idx="4">
                  <c:v>13</c:v>
                </c:pt>
                <c:pt idx="5">
                  <c:v>12</c:v>
                </c:pt>
                <c:pt idx="6">
                  <c:v>9</c:v>
                </c:pt>
                <c:pt idx="7">
                  <c:v>12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10</c:v>
                </c:pt>
                <c:pt idx="12">
                  <c:v>12</c:v>
                </c:pt>
                <c:pt idx="13">
                  <c:v>14</c:v>
                </c:pt>
                <c:pt idx="14">
                  <c:v>14.5</c:v>
                </c:pt>
                <c:pt idx="15">
                  <c:v>7</c:v>
                </c:pt>
                <c:pt idx="16">
                  <c:v>11</c:v>
                </c:pt>
                <c:pt idx="17">
                  <c:v>11</c:v>
                </c:pt>
              </c:numCache>
            </c:numRef>
          </c:val>
        </c:ser>
        <c:ser>
          <c:idx val="3"/>
          <c:order val="3"/>
          <c:tx>
            <c:strRef>
              <c:f>median_SEL!$N$4</c:f>
              <c:strCache>
                <c:ptCount val="1"/>
                <c:pt idx="0">
                  <c:v>MDT Date to Treatment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median_SEL!$J$5:$J$29</c:f>
              <c:multiLvlStrCache>
                <c:ptCount val="18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  <c:pt idx="15">
                    <c:v>2013</c:v>
                  </c:pt>
                  <c:pt idx="16">
                    <c:v>2014</c:v>
                  </c:pt>
                  <c:pt idx="17">
                    <c:v>2015</c:v>
                  </c:pt>
                </c:lvl>
                <c:lvl>
                  <c:pt idx="0">
                    <c:v>Bexley</c:v>
                  </c:pt>
                  <c:pt idx="3">
                    <c:v>Bromley</c:v>
                  </c:pt>
                  <c:pt idx="6">
                    <c:v>Lambeth</c:v>
                  </c:pt>
                  <c:pt idx="9">
                    <c:v>Lewisham</c:v>
                  </c:pt>
                  <c:pt idx="12">
                    <c:v>Greenwich</c:v>
                  </c:pt>
                  <c:pt idx="15">
                    <c:v>Southwark</c:v>
                  </c:pt>
                </c:lvl>
              </c:multiLvlStrCache>
            </c:multiLvlStrRef>
          </c:cat>
          <c:val>
            <c:numRef>
              <c:f>median_SEL!$N$5:$N$29</c:f>
              <c:numCache>
                <c:formatCode>General</c:formatCode>
                <c:ptCount val="18"/>
                <c:pt idx="0">
                  <c:v>14</c:v>
                </c:pt>
                <c:pt idx="1">
                  <c:v>13</c:v>
                </c:pt>
                <c:pt idx="2">
                  <c:v>14</c:v>
                </c:pt>
                <c:pt idx="3">
                  <c:v>13.5</c:v>
                </c:pt>
                <c:pt idx="4">
                  <c:v>18</c:v>
                </c:pt>
                <c:pt idx="5">
                  <c:v>14</c:v>
                </c:pt>
                <c:pt idx="6">
                  <c:v>13</c:v>
                </c:pt>
                <c:pt idx="7">
                  <c:v>14</c:v>
                </c:pt>
                <c:pt idx="8">
                  <c:v>14</c:v>
                </c:pt>
                <c:pt idx="9">
                  <c:v>15</c:v>
                </c:pt>
                <c:pt idx="10">
                  <c:v>10</c:v>
                </c:pt>
                <c:pt idx="11">
                  <c:v>8</c:v>
                </c:pt>
                <c:pt idx="12">
                  <c:v>20</c:v>
                </c:pt>
                <c:pt idx="13">
                  <c:v>14.5</c:v>
                </c:pt>
                <c:pt idx="14">
                  <c:v>8</c:v>
                </c:pt>
                <c:pt idx="15">
                  <c:v>7</c:v>
                </c:pt>
                <c:pt idx="16">
                  <c:v>7</c:v>
                </c:pt>
                <c:pt idx="17">
                  <c:v>13.5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22808320"/>
        <c:axId val="222957568"/>
      </c:barChart>
      <c:catAx>
        <c:axId val="2228083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>
                <a:solidFill>
                  <a:srgbClr val="000000"/>
                </a:solidFill>
              </a:defRPr>
            </a:pPr>
            <a:endParaRPr lang="en-US"/>
          </a:p>
        </c:txPr>
        <c:crossAx val="222957568"/>
        <c:crosses val="autoZero"/>
        <c:auto val="1"/>
        <c:lblAlgn val="ctr"/>
        <c:lblOffset val="100"/>
        <c:noMultiLvlLbl val="0"/>
      </c:catAx>
      <c:valAx>
        <c:axId val="222957568"/>
        <c:scaling>
          <c:orientation val="minMax"/>
          <c:max val="1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sz="800" dirty="0" smtClean="0">
                    <a:solidFill>
                      <a:srgbClr val="000000"/>
                    </a:solidFill>
                  </a:rPr>
                  <a:t>Median Days</a:t>
                </a:r>
                <a:endParaRPr lang="en-GB" sz="800" dirty="0">
                  <a:solidFill>
                    <a:srgbClr val="000000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solidFill>
                  <a:srgbClr val="000000"/>
                </a:solidFill>
              </a:defRPr>
            </a:pPr>
            <a:endParaRPr lang="en-US"/>
          </a:p>
        </c:txPr>
        <c:crossAx val="2228083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5499196140741019E-2"/>
          <c:y val="0.94805990217611147"/>
          <c:w val="0.96228215410306239"/>
          <c:h val="4.9966848412854412E-2"/>
        </c:manualLayout>
      </c:layout>
      <c:overlay val="0"/>
      <c:txPr>
        <a:bodyPr/>
        <a:lstStyle/>
        <a:p>
          <a:pPr>
            <a:defRPr sz="800">
              <a:solidFill>
                <a:srgbClr val="000000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[prostatepathway_071117.xlsx]median_SWL!PivotTable2</c:name>
    <c:fmtId val="20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  <c:pivotFmt>
        <c:idx val="20"/>
        <c:marker>
          <c:symbol val="none"/>
        </c:marker>
      </c:pivotFmt>
      <c:pivotFmt>
        <c:idx val="21"/>
        <c:marker>
          <c:symbol val="none"/>
        </c:marker>
      </c:pivotFmt>
      <c:pivotFmt>
        <c:idx val="22"/>
        <c:marker>
          <c:symbol val="none"/>
        </c:marker>
      </c:pivotFmt>
      <c:pivotFmt>
        <c:idx val="23"/>
        <c:marker>
          <c:symbol val="none"/>
        </c:marker>
      </c:pivotFmt>
      <c:pivotFmt>
        <c:idx val="24"/>
        <c:marker>
          <c:symbol val="none"/>
        </c:marker>
      </c:pivotFmt>
      <c:pivotFmt>
        <c:idx val="25"/>
        <c:marker>
          <c:symbol val="none"/>
        </c:marker>
      </c:pivotFmt>
      <c:pivotFmt>
        <c:idx val="26"/>
        <c:marker>
          <c:symbol val="none"/>
        </c:marker>
      </c:pivotFmt>
      <c:pivotFmt>
        <c:idx val="27"/>
        <c:marker>
          <c:symbol val="none"/>
        </c:marker>
      </c:pivotFmt>
      <c:pivotFmt>
        <c:idx val="28"/>
        <c:marker>
          <c:symbol val="none"/>
        </c:marker>
      </c:pivotFmt>
      <c:pivotFmt>
        <c:idx val="29"/>
        <c:marker>
          <c:symbol val="none"/>
        </c:marker>
      </c:pivotFmt>
      <c:pivotFmt>
        <c:idx val="30"/>
        <c:marker>
          <c:symbol val="none"/>
        </c:marker>
      </c:pivotFmt>
      <c:pivotFmt>
        <c:idx val="31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5.9879763830384201E-2"/>
          <c:y val="2.4250777691367627E-2"/>
          <c:w val="0.92310223534484881"/>
          <c:h val="0.8131167717475835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median_SWL!$K$4</c:f>
              <c:strCache>
                <c:ptCount val="1"/>
                <c:pt idx="0">
                  <c:v>Referral to First Seen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median_SWL!$J$5:$J$29</c:f>
              <c:multiLvlStrCache>
                <c:ptCount val="18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  <c:pt idx="15">
                    <c:v>2013</c:v>
                  </c:pt>
                  <c:pt idx="16">
                    <c:v>2014</c:v>
                  </c:pt>
                  <c:pt idx="17">
                    <c:v>2015</c:v>
                  </c:pt>
                </c:lvl>
                <c:lvl>
                  <c:pt idx="0">
                    <c:v>Croydon</c:v>
                  </c:pt>
                  <c:pt idx="3">
                    <c:v>Kingston</c:v>
                  </c:pt>
                  <c:pt idx="6">
                    <c:v>Merton</c:v>
                  </c:pt>
                  <c:pt idx="9">
                    <c:v>Richmond</c:v>
                  </c:pt>
                  <c:pt idx="12">
                    <c:v>Sutton</c:v>
                  </c:pt>
                  <c:pt idx="15">
                    <c:v>Wandsworth</c:v>
                  </c:pt>
                </c:lvl>
              </c:multiLvlStrCache>
            </c:multiLvlStrRef>
          </c:cat>
          <c:val>
            <c:numRef>
              <c:f>median_SWL!$K$5:$K$29</c:f>
              <c:numCache>
                <c:formatCode>General</c:formatCode>
                <c:ptCount val="18"/>
                <c:pt idx="0">
                  <c:v>9</c:v>
                </c:pt>
                <c:pt idx="1">
                  <c:v>7</c:v>
                </c:pt>
                <c:pt idx="2">
                  <c:v>8</c:v>
                </c:pt>
                <c:pt idx="3">
                  <c:v>11</c:v>
                </c:pt>
                <c:pt idx="4">
                  <c:v>10.5</c:v>
                </c:pt>
                <c:pt idx="5">
                  <c:v>8</c:v>
                </c:pt>
                <c:pt idx="6">
                  <c:v>11</c:v>
                </c:pt>
                <c:pt idx="7">
                  <c:v>11</c:v>
                </c:pt>
                <c:pt idx="8">
                  <c:v>9</c:v>
                </c:pt>
                <c:pt idx="9">
                  <c:v>13</c:v>
                </c:pt>
                <c:pt idx="10">
                  <c:v>13</c:v>
                </c:pt>
                <c:pt idx="11">
                  <c:v>10</c:v>
                </c:pt>
                <c:pt idx="12">
                  <c:v>11</c:v>
                </c:pt>
                <c:pt idx="13">
                  <c:v>9</c:v>
                </c:pt>
                <c:pt idx="14">
                  <c:v>8</c:v>
                </c:pt>
                <c:pt idx="15">
                  <c:v>10</c:v>
                </c:pt>
                <c:pt idx="16">
                  <c:v>11</c:v>
                </c:pt>
                <c:pt idx="17">
                  <c:v>9</c:v>
                </c:pt>
              </c:numCache>
            </c:numRef>
          </c:val>
        </c:ser>
        <c:ser>
          <c:idx val="1"/>
          <c:order val="1"/>
          <c:tx>
            <c:strRef>
              <c:f>median_SWL!$L$4</c:f>
              <c:strCache>
                <c:ptCount val="1"/>
                <c:pt idx="0">
                  <c:v>First Seen to Diagnosis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median_SWL!$J$5:$J$29</c:f>
              <c:multiLvlStrCache>
                <c:ptCount val="18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  <c:pt idx="15">
                    <c:v>2013</c:v>
                  </c:pt>
                  <c:pt idx="16">
                    <c:v>2014</c:v>
                  </c:pt>
                  <c:pt idx="17">
                    <c:v>2015</c:v>
                  </c:pt>
                </c:lvl>
                <c:lvl>
                  <c:pt idx="0">
                    <c:v>Croydon</c:v>
                  </c:pt>
                  <c:pt idx="3">
                    <c:v>Kingston</c:v>
                  </c:pt>
                  <c:pt idx="6">
                    <c:v>Merton</c:v>
                  </c:pt>
                  <c:pt idx="9">
                    <c:v>Richmond</c:v>
                  </c:pt>
                  <c:pt idx="12">
                    <c:v>Sutton</c:v>
                  </c:pt>
                  <c:pt idx="15">
                    <c:v>Wandsworth</c:v>
                  </c:pt>
                </c:lvl>
              </c:multiLvlStrCache>
            </c:multiLvlStrRef>
          </c:cat>
          <c:val>
            <c:numRef>
              <c:f>median_SWL!$L$5:$L$29</c:f>
              <c:numCache>
                <c:formatCode>General</c:formatCode>
                <c:ptCount val="18"/>
                <c:pt idx="0">
                  <c:v>13.5</c:v>
                </c:pt>
                <c:pt idx="1">
                  <c:v>28</c:v>
                </c:pt>
                <c:pt idx="2">
                  <c:v>18</c:v>
                </c:pt>
                <c:pt idx="3">
                  <c:v>14</c:v>
                </c:pt>
                <c:pt idx="4">
                  <c:v>14</c:v>
                </c:pt>
                <c:pt idx="5">
                  <c:v>16</c:v>
                </c:pt>
                <c:pt idx="6">
                  <c:v>17</c:v>
                </c:pt>
                <c:pt idx="7">
                  <c:v>16</c:v>
                </c:pt>
                <c:pt idx="8">
                  <c:v>16</c:v>
                </c:pt>
                <c:pt idx="9">
                  <c:v>14.5</c:v>
                </c:pt>
                <c:pt idx="10">
                  <c:v>15</c:v>
                </c:pt>
                <c:pt idx="11">
                  <c:v>17</c:v>
                </c:pt>
                <c:pt idx="12">
                  <c:v>23</c:v>
                </c:pt>
                <c:pt idx="13">
                  <c:v>27.5</c:v>
                </c:pt>
                <c:pt idx="14">
                  <c:v>27</c:v>
                </c:pt>
                <c:pt idx="15">
                  <c:v>17.5</c:v>
                </c:pt>
                <c:pt idx="16">
                  <c:v>17.5</c:v>
                </c:pt>
                <c:pt idx="17">
                  <c:v>16</c:v>
                </c:pt>
              </c:numCache>
            </c:numRef>
          </c:val>
        </c:ser>
        <c:ser>
          <c:idx val="2"/>
          <c:order val="2"/>
          <c:tx>
            <c:strRef>
              <c:f>median_SWL!$M$4</c:f>
              <c:strCache>
                <c:ptCount val="1"/>
                <c:pt idx="0">
                  <c:v>Diagnosis to MDT Date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median_SWL!$J$5:$J$29</c:f>
              <c:multiLvlStrCache>
                <c:ptCount val="18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  <c:pt idx="15">
                    <c:v>2013</c:v>
                  </c:pt>
                  <c:pt idx="16">
                    <c:v>2014</c:v>
                  </c:pt>
                  <c:pt idx="17">
                    <c:v>2015</c:v>
                  </c:pt>
                </c:lvl>
                <c:lvl>
                  <c:pt idx="0">
                    <c:v>Croydon</c:v>
                  </c:pt>
                  <c:pt idx="3">
                    <c:v>Kingston</c:v>
                  </c:pt>
                  <c:pt idx="6">
                    <c:v>Merton</c:v>
                  </c:pt>
                  <c:pt idx="9">
                    <c:v>Richmond</c:v>
                  </c:pt>
                  <c:pt idx="12">
                    <c:v>Sutton</c:v>
                  </c:pt>
                  <c:pt idx="15">
                    <c:v>Wandsworth</c:v>
                  </c:pt>
                </c:lvl>
              </c:multiLvlStrCache>
            </c:multiLvlStrRef>
          </c:cat>
          <c:val>
            <c:numRef>
              <c:f>median_SWL!$M$5:$M$29</c:f>
              <c:numCache>
                <c:formatCode>General</c:formatCode>
                <c:ptCount val="18"/>
                <c:pt idx="0">
                  <c:v>9</c:v>
                </c:pt>
                <c:pt idx="1">
                  <c:v>9</c:v>
                </c:pt>
                <c:pt idx="2">
                  <c:v>9</c:v>
                </c:pt>
                <c:pt idx="3">
                  <c:v>5</c:v>
                </c:pt>
                <c:pt idx="4">
                  <c:v>6</c:v>
                </c:pt>
                <c:pt idx="5">
                  <c:v>8.5</c:v>
                </c:pt>
                <c:pt idx="6">
                  <c:v>9</c:v>
                </c:pt>
                <c:pt idx="7">
                  <c:v>11</c:v>
                </c:pt>
                <c:pt idx="8">
                  <c:v>11</c:v>
                </c:pt>
                <c:pt idx="9">
                  <c:v>7</c:v>
                </c:pt>
                <c:pt idx="10">
                  <c:v>10</c:v>
                </c:pt>
                <c:pt idx="11">
                  <c:v>12</c:v>
                </c:pt>
                <c:pt idx="12">
                  <c:v>7</c:v>
                </c:pt>
                <c:pt idx="13">
                  <c:v>7</c:v>
                </c:pt>
                <c:pt idx="14">
                  <c:v>9</c:v>
                </c:pt>
                <c:pt idx="15">
                  <c:v>8</c:v>
                </c:pt>
                <c:pt idx="16">
                  <c:v>9</c:v>
                </c:pt>
                <c:pt idx="17">
                  <c:v>14</c:v>
                </c:pt>
              </c:numCache>
            </c:numRef>
          </c:val>
        </c:ser>
        <c:ser>
          <c:idx val="3"/>
          <c:order val="3"/>
          <c:tx>
            <c:strRef>
              <c:f>median_SWL!$N$4</c:f>
              <c:strCache>
                <c:ptCount val="1"/>
                <c:pt idx="0">
                  <c:v>MDT Date to Treatment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median_SWL!$J$5:$J$29</c:f>
              <c:multiLvlStrCache>
                <c:ptCount val="18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  <c:pt idx="15">
                    <c:v>2013</c:v>
                  </c:pt>
                  <c:pt idx="16">
                    <c:v>2014</c:v>
                  </c:pt>
                  <c:pt idx="17">
                    <c:v>2015</c:v>
                  </c:pt>
                </c:lvl>
                <c:lvl>
                  <c:pt idx="0">
                    <c:v>Croydon</c:v>
                  </c:pt>
                  <c:pt idx="3">
                    <c:v>Kingston</c:v>
                  </c:pt>
                  <c:pt idx="6">
                    <c:v>Merton</c:v>
                  </c:pt>
                  <c:pt idx="9">
                    <c:v>Richmond</c:v>
                  </c:pt>
                  <c:pt idx="12">
                    <c:v>Sutton</c:v>
                  </c:pt>
                  <c:pt idx="15">
                    <c:v>Wandsworth</c:v>
                  </c:pt>
                </c:lvl>
              </c:multiLvlStrCache>
            </c:multiLvlStrRef>
          </c:cat>
          <c:val>
            <c:numRef>
              <c:f>median_SWL!$N$5:$N$29</c:f>
              <c:numCache>
                <c:formatCode>General</c:formatCode>
                <c:ptCount val="18"/>
                <c:pt idx="0">
                  <c:v>28</c:v>
                </c:pt>
                <c:pt idx="1">
                  <c:v>28</c:v>
                </c:pt>
                <c:pt idx="2">
                  <c:v>17</c:v>
                </c:pt>
                <c:pt idx="3">
                  <c:v>14</c:v>
                </c:pt>
                <c:pt idx="4">
                  <c:v>9</c:v>
                </c:pt>
                <c:pt idx="5">
                  <c:v>7</c:v>
                </c:pt>
                <c:pt idx="6">
                  <c:v>24</c:v>
                </c:pt>
                <c:pt idx="7">
                  <c:v>26</c:v>
                </c:pt>
                <c:pt idx="8">
                  <c:v>19</c:v>
                </c:pt>
                <c:pt idx="9">
                  <c:v>17</c:v>
                </c:pt>
                <c:pt idx="10">
                  <c:v>15</c:v>
                </c:pt>
                <c:pt idx="11">
                  <c:v>7</c:v>
                </c:pt>
                <c:pt idx="12">
                  <c:v>14</c:v>
                </c:pt>
                <c:pt idx="13">
                  <c:v>14</c:v>
                </c:pt>
                <c:pt idx="14">
                  <c:v>17</c:v>
                </c:pt>
                <c:pt idx="15">
                  <c:v>35</c:v>
                </c:pt>
                <c:pt idx="16">
                  <c:v>20</c:v>
                </c:pt>
                <c:pt idx="17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4235136"/>
        <c:axId val="125686912"/>
      </c:barChart>
      <c:catAx>
        <c:axId val="1242351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25686912"/>
        <c:crosses val="autoZero"/>
        <c:auto val="1"/>
        <c:lblAlgn val="ctr"/>
        <c:lblOffset val="100"/>
        <c:noMultiLvlLbl val="0"/>
      </c:catAx>
      <c:valAx>
        <c:axId val="125686912"/>
        <c:scaling>
          <c:orientation val="minMax"/>
          <c:max val="1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Median Days</a:t>
                </a:r>
                <a:endParaRPr lang="en-GB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242351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4692310016236011E-2"/>
          <c:y val="0.87541523164092883"/>
          <c:w val="0.96228215410306239"/>
          <c:h val="0.12458463877332245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solidFill>
            <a:srgbClr val="000000"/>
          </a:solidFill>
        </a:defRPr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[prostatepathway_220517_desktop.xlsx]median_westessex!PivotTable2</c:name>
    <c:fmtId val="19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  <c:pivotFmt>
        <c:idx val="20"/>
        <c:marker>
          <c:symbol val="none"/>
        </c:marker>
      </c:pivotFmt>
      <c:pivotFmt>
        <c:idx val="21"/>
        <c:marker>
          <c:symbol val="none"/>
        </c:marker>
      </c:pivotFmt>
      <c:pivotFmt>
        <c:idx val="22"/>
        <c:marker>
          <c:symbol val="none"/>
        </c:marker>
      </c:pivotFmt>
      <c:pivotFmt>
        <c:idx val="23"/>
        <c:marker>
          <c:symbol val="none"/>
        </c:marker>
      </c:pivotFmt>
      <c:pivotFmt>
        <c:idx val="24"/>
        <c:marker>
          <c:symbol val="none"/>
        </c:marker>
      </c:pivotFmt>
      <c:pivotFmt>
        <c:idx val="25"/>
        <c:marker>
          <c:symbol val="none"/>
        </c:marker>
      </c:pivotFmt>
      <c:pivotFmt>
        <c:idx val="26"/>
        <c:marker>
          <c:symbol val="none"/>
        </c:marker>
      </c:pivotFmt>
      <c:pivotFmt>
        <c:idx val="27"/>
        <c:marker>
          <c:symbol val="none"/>
        </c:marker>
      </c:pivotFmt>
      <c:pivotFmt>
        <c:idx val="28"/>
        <c:marker>
          <c:symbol val="none"/>
        </c:marker>
      </c:pivotFmt>
      <c:pivotFmt>
        <c:idx val="29"/>
        <c:marker>
          <c:symbol val="none"/>
        </c:marker>
      </c:pivotFmt>
      <c:pivotFmt>
        <c:idx val="30"/>
        <c:marker>
          <c:symbol val="none"/>
        </c:marker>
      </c:pivotFmt>
      <c:pivotFmt>
        <c:idx val="31"/>
        <c:marker>
          <c:symbol val="none"/>
        </c:marker>
      </c:pivotFmt>
      <c:pivotFmt>
        <c:idx val="32"/>
        <c:marker>
          <c:symbol val="none"/>
        </c:marker>
      </c:pivotFmt>
      <c:pivotFmt>
        <c:idx val="33"/>
        <c:marker>
          <c:symbol val="none"/>
        </c:marker>
      </c:pivotFmt>
      <c:pivotFmt>
        <c:idx val="34"/>
        <c:marker>
          <c:symbol val="none"/>
        </c:marker>
      </c:pivotFmt>
      <c:pivotFmt>
        <c:idx val="35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4.8842478340293705E-2"/>
          <c:y val="1.4109543384068437E-2"/>
          <c:w val="0.938146672227676"/>
          <c:h val="0.8782603784764655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median_westessex!$K$4</c:f>
              <c:strCache>
                <c:ptCount val="1"/>
                <c:pt idx="0">
                  <c:v>Referral to First Seen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median_westessex!$J$5:$J$9</c:f>
              <c:multiLvlStrCache>
                <c:ptCount val="3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</c:lvl>
                <c:lvl>
                  <c:pt idx="0">
                    <c:v>West Essex</c:v>
                  </c:pt>
                </c:lvl>
              </c:multiLvlStrCache>
            </c:multiLvlStrRef>
          </c:cat>
          <c:val>
            <c:numRef>
              <c:f>median_westessex!$K$5:$K$9</c:f>
              <c:numCache>
                <c:formatCode>General</c:formatCode>
                <c:ptCount val="3"/>
                <c:pt idx="0">
                  <c:v>11</c:v>
                </c:pt>
                <c:pt idx="1">
                  <c:v>11</c:v>
                </c:pt>
                <c:pt idx="2">
                  <c:v>7</c:v>
                </c:pt>
              </c:numCache>
            </c:numRef>
          </c:val>
        </c:ser>
        <c:ser>
          <c:idx val="1"/>
          <c:order val="1"/>
          <c:tx>
            <c:strRef>
              <c:f>median_westessex!$L$4</c:f>
              <c:strCache>
                <c:ptCount val="1"/>
                <c:pt idx="0">
                  <c:v>First Seen to Diagnosis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median_westessex!$J$5:$J$9</c:f>
              <c:multiLvlStrCache>
                <c:ptCount val="3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</c:lvl>
                <c:lvl>
                  <c:pt idx="0">
                    <c:v>West Essex</c:v>
                  </c:pt>
                </c:lvl>
              </c:multiLvlStrCache>
            </c:multiLvlStrRef>
          </c:cat>
          <c:val>
            <c:numRef>
              <c:f>median_westessex!$L$5:$L$9</c:f>
              <c:numCache>
                <c:formatCode>General</c:formatCode>
                <c:ptCount val="3"/>
                <c:pt idx="0">
                  <c:v>14</c:v>
                </c:pt>
                <c:pt idx="1">
                  <c:v>18</c:v>
                </c:pt>
                <c:pt idx="2">
                  <c:v>20</c:v>
                </c:pt>
              </c:numCache>
            </c:numRef>
          </c:val>
        </c:ser>
        <c:ser>
          <c:idx val="2"/>
          <c:order val="2"/>
          <c:tx>
            <c:strRef>
              <c:f>median_westessex!$M$4</c:f>
              <c:strCache>
                <c:ptCount val="1"/>
                <c:pt idx="0">
                  <c:v>Diagnosis to MDT Date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median_westessex!$J$5:$J$9</c:f>
              <c:multiLvlStrCache>
                <c:ptCount val="3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</c:lvl>
                <c:lvl>
                  <c:pt idx="0">
                    <c:v>West Essex</c:v>
                  </c:pt>
                </c:lvl>
              </c:multiLvlStrCache>
            </c:multiLvlStrRef>
          </c:cat>
          <c:val>
            <c:numRef>
              <c:f>median_westessex!$M$5:$M$9</c:f>
              <c:numCache>
                <c:formatCode>General</c:formatCode>
                <c:ptCount val="3"/>
                <c:pt idx="0">
                  <c:v>11</c:v>
                </c:pt>
                <c:pt idx="1">
                  <c:v>10</c:v>
                </c:pt>
                <c:pt idx="2">
                  <c:v>16</c:v>
                </c:pt>
              </c:numCache>
            </c:numRef>
          </c:val>
        </c:ser>
        <c:ser>
          <c:idx val="3"/>
          <c:order val="3"/>
          <c:tx>
            <c:strRef>
              <c:f>median_westessex!$N$4</c:f>
              <c:strCache>
                <c:ptCount val="1"/>
                <c:pt idx="0">
                  <c:v>MDT Date to Treatment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median_westessex!$J$5:$J$9</c:f>
              <c:multiLvlStrCache>
                <c:ptCount val="3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</c:lvl>
                <c:lvl>
                  <c:pt idx="0">
                    <c:v>West Essex</c:v>
                  </c:pt>
                </c:lvl>
              </c:multiLvlStrCache>
            </c:multiLvlStrRef>
          </c:cat>
          <c:val>
            <c:numRef>
              <c:f>median_westessex!$N$5:$N$9</c:f>
              <c:numCache>
                <c:formatCode>General</c:formatCode>
                <c:ptCount val="3"/>
                <c:pt idx="0">
                  <c:v>21</c:v>
                </c:pt>
                <c:pt idx="1">
                  <c:v>18.5</c:v>
                </c:pt>
                <c:pt idx="2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23151232"/>
        <c:axId val="223152768"/>
      </c:barChart>
      <c:catAx>
        <c:axId val="2231512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>
                <a:solidFill>
                  <a:srgbClr val="000000"/>
                </a:solidFill>
              </a:defRPr>
            </a:pPr>
            <a:endParaRPr lang="en-US"/>
          </a:p>
        </c:txPr>
        <c:crossAx val="223152768"/>
        <c:crosses val="autoZero"/>
        <c:auto val="1"/>
        <c:lblAlgn val="ctr"/>
        <c:lblOffset val="100"/>
        <c:noMultiLvlLbl val="0"/>
      </c:catAx>
      <c:valAx>
        <c:axId val="223152768"/>
        <c:scaling>
          <c:orientation val="minMax"/>
          <c:max val="1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sz="800" dirty="0" smtClean="0">
                    <a:solidFill>
                      <a:srgbClr val="000000"/>
                    </a:solidFill>
                  </a:rPr>
                  <a:t>Median Days</a:t>
                </a:r>
                <a:endParaRPr lang="en-GB" sz="800" dirty="0">
                  <a:solidFill>
                    <a:srgbClr val="000000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solidFill>
                  <a:srgbClr val="000000"/>
                </a:solidFill>
              </a:defRPr>
            </a:pPr>
            <a:endParaRPr lang="en-US"/>
          </a:p>
        </c:txPr>
        <c:crossAx val="2231512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2739390523093064E-2"/>
          <c:y val="0.95772099396363364"/>
          <c:w val="0.96228215410306239"/>
          <c:h val="4.2279006036366334E-2"/>
        </c:manualLayout>
      </c:layout>
      <c:overlay val="0"/>
      <c:txPr>
        <a:bodyPr/>
        <a:lstStyle/>
        <a:p>
          <a:pPr>
            <a:defRPr sz="800">
              <a:solidFill>
                <a:srgbClr val="000000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[prostatepathway_250717.xlsx]median_year!PivotTable3</c:name>
    <c:fmtId val="-1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median_year!$I$3</c:f>
              <c:strCache>
                <c:ptCount val="1"/>
                <c:pt idx="0">
                  <c:v>Referral to First Seen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median_year!$H$4:$H$12</c:f>
              <c:multiLvlStrCache>
                <c:ptCount val="6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England</c:v>
                  </c:pt>
                  <c:pt idx="3">
                    <c:v>London</c:v>
                  </c:pt>
                </c:lvl>
              </c:multiLvlStrCache>
            </c:multiLvlStrRef>
          </c:cat>
          <c:val>
            <c:numRef>
              <c:f>median_year!$I$4:$I$12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9</c:v>
                </c:pt>
                <c:pt idx="3">
                  <c:v>9</c:v>
                </c:pt>
                <c:pt idx="4">
                  <c:v>9</c:v>
                </c:pt>
                <c:pt idx="5">
                  <c:v>9</c:v>
                </c:pt>
              </c:numCache>
            </c:numRef>
          </c:val>
        </c:ser>
        <c:ser>
          <c:idx val="1"/>
          <c:order val="1"/>
          <c:tx>
            <c:strRef>
              <c:f>median_year!$J$3</c:f>
              <c:strCache>
                <c:ptCount val="1"/>
                <c:pt idx="0">
                  <c:v>First Seen to Diagnosis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median_year!$H$4:$H$12</c:f>
              <c:multiLvlStrCache>
                <c:ptCount val="6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England</c:v>
                  </c:pt>
                  <c:pt idx="3">
                    <c:v>London</c:v>
                  </c:pt>
                </c:lvl>
              </c:multiLvlStrCache>
            </c:multiLvlStrRef>
          </c:cat>
          <c:val>
            <c:numRef>
              <c:f>median_year!$J$4:$J$12</c:f>
              <c:numCache>
                <c:formatCode>General</c:formatCode>
                <c:ptCount val="6"/>
                <c:pt idx="0">
                  <c:v>11</c:v>
                </c:pt>
                <c:pt idx="1">
                  <c:v>12</c:v>
                </c:pt>
                <c:pt idx="2">
                  <c:v>14</c:v>
                </c:pt>
                <c:pt idx="3">
                  <c:v>17</c:v>
                </c:pt>
                <c:pt idx="4">
                  <c:v>20</c:v>
                </c:pt>
                <c:pt idx="5">
                  <c:v>20</c:v>
                </c:pt>
              </c:numCache>
            </c:numRef>
          </c:val>
        </c:ser>
        <c:ser>
          <c:idx val="2"/>
          <c:order val="2"/>
          <c:tx>
            <c:strRef>
              <c:f>median_year!$K$3</c:f>
              <c:strCache>
                <c:ptCount val="1"/>
                <c:pt idx="0">
                  <c:v>Diagnosis to MDT Date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median_year!$H$4:$H$12</c:f>
              <c:multiLvlStrCache>
                <c:ptCount val="6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England</c:v>
                  </c:pt>
                  <c:pt idx="3">
                    <c:v>London</c:v>
                  </c:pt>
                </c:lvl>
              </c:multiLvlStrCache>
            </c:multiLvlStrRef>
          </c:cat>
          <c:val>
            <c:numRef>
              <c:f>median_year!$K$4:$K$12</c:f>
              <c:numCache>
                <c:formatCode>General</c:formatCode>
                <c:ptCount val="6"/>
                <c:pt idx="0">
                  <c:v>16</c:v>
                </c:pt>
                <c:pt idx="1">
                  <c:v>16</c:v>
                </c:pt>
                <c:pt idx="2">
                  <c:v>16</c:v>
                </c:pt>
                <c:pt idx="3">
                  <c:v>13</c:v>
                </c:pt>
                <c:pt idx="4">
                  <c:v>13</c:v>
                </c:pt>
                <c:pt idx="5">
                  <c:v>13</c:v>
                </c:pt>
              </c:numCache>
            </c:numRef>
          </c:val>
        </c:ser>
        <c:ser>
          <c:idx val="3"/>
          <c:order val="3"/>
          <c:tx>
            <c:strRef>
              <c:f>median_year!$L$3</c:f>
              <c:strCache>
                <c:ptCount val="1"/>
                <c:pt idx="0">
                  <c:v>MDT Date to Treatment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median_year!$H$4:$H$12</c:f>
              <c:multiLvlStrCache>
                <c:ptCount val="6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England</c:v>
                  </c:pt>
                  <c:pt idx="3">
                    <c:v>London</c:v>
                  </c:pt>
                </c:lvl>
              </c:multiLvlStrCache>
            </c:multiLvlStrRef>
          </c:cat>
          <c:val>
            <c:numRef>
              <c:f>median_year!$L$4:$L$12</c:f>
              <c:numCache>
                <c:formatCode>General</c:formatCode>
                <c:ptCount val="6"/>
                <c:pt idx="0">
                  <c:v>15</c:v>
                </c:pt>
                <c:pt idx="1">
                  <c:v>14</c:v>
                </c:pt>
                <c:pt idx="2">
                  <c:v>14</c:v>
                </c:pt>
                <c:pt idx="3">
                  <c:v>16</c:v>
                </c:pt>
                <c:pt idx="4">
                  <c:v>15</c:v>
                </c:pt>
                <c:pt idx="5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28907904"/>
        <c:axId val="129110400"/>
      </c:barChart>
      <c:catAx>
        <c:axId val="1289079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rgbClr val="000000"/>
                </a:solidFill>
              </a:defRPr>
            </a:pPr>
            <a:endParaRPr lang="en-US"/>
          </a:p>
        </c:txPr>
        <c:crossAx val="129110400"/>
        <c:crosses val="autoZero"/>
        <c:auto val="1"/>
        <c:lblAlgn val="ctr"/>
        <c:lblOffset val="100"/>
        <c:noMultiLvlLbl val="0"/>
      </c:catAx>
      <c:valAx>
        <c:axId val="1291104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000" b="0"/>
                </a:pPr>
                <a:r>
                  <a:rPr lang="en-GB" sz="1000" b="0" dirty="0" smtClean="0">
                    <a:solidFill>
                      <a:srgbClr val="000000"/>
                    </a:solidFill>
                  </a:rPr>
                  <a:t>Median Days</a:t>
                </a:r>
                <a:endParaRPr lang="en-GB" sz="1000" b="0" dirty="0">
                  <a:solidFill>
                    <a:srgbClr val="000000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rgbClr val="000000"/>
                </a:solidFill>
              </a:defRPr>
            </a:pPr>
            <a:endParaRPr lang="en-US"/>
          </a:p>
        </c:txPr>
        <c:crossAx val="12890790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000">
              <a:solidFill>
                <a:srgbClr val="000000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[prostatepathway_220517_desktop.xlsx]median_diag_trust!PivotTable1</c:name>
    <c:fmtId val="18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7.7492556849425701E-2"/>
          <c:y val="1.2474178761111418E-2"/>
          <c:w val="0.90620439932444485"/>
          <c:h val="0.4008950483868614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median_diag_trust!$L$26</c:f>
              <c:strCache>
                <c:ptCount val="1"/>
                <c:pt idx="0">
                  <c:v>Referral to First Seen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800"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median_diag_trust!$K$27:$K$53</c:f>
              <c:multiLvlStrCache>
                <c:ptCount val="20"/>
                <c:lvl>
                  <c:pt idx="0">
                    <c:v>NORTH MIDDLESEX UNIVERSITY HOSPITAL NHS TRUST</c:v>
                  </c:pt>
                  <c:pt idx="1">
                    <c:v>ROYAL FREE LONDON NHS FOUNDATION TRUST</c:v>
                  </c:pt>
                  <c:pt idx="2">
                    <c:v>UNIVERSITY COLLEGE LONDON HOSPITALS NHS FOUNDATION TRUST</c:v>
                  </c:pt>
                  <c:pt idx="3">
                    <c:v>WHITTINGTON HOSPITAL NHS TRUST</c:v>
                  </c:pt>
                  <c:pt idx="4">
                    <c:v>BARKING, HAVERING &amp; REDBRIDGE UNIVERSITY HOSPITALS NHS TRUST</c:v>
                  </c:pt>
                  <c:pt idx="5">
                    <c:v>BARTS HEALTH NHS TRUST</c:v>
                  </c:pt>
                  <c:pt idx="6">
                    <c:v>HOMERTON UNIVERSITY HOSPITAL NHS FOUNDATION TRUST</c:v>
                  </c:pt>
                  <c:pt idx="7">
                    <c:v>CHELSEA &amp; WESTMINSTER HOSPITAL NHS FOUNDATION TRUST</c:v>
                  </c:pt>
                  <c:pt idx="8">
                    <c:v>HILLINGDON HOSPITALS NHS FOUNDATION TRUST</c:v>
                  </c:pt>
                  <c:pt idx="9">
                    <c:v>IMPERIAL COLLEGE HEALTHCARE NHS TRUST</c:v>
                  </c:pt>
                  <c:pt idx="10">
                    <c:v>LONDON NORTH WEST HEALTHCARE NHS TRUST</c:v>
                  </c:pt>
                  <c:pt idx="11">
                    <c:v>GUY'S &amp; ST THOMAS' NHS FOUNDATION TRUST</c:v>
                  </c:pt>
                  <c:pt idx="12">
                    <c:v>KING'S COLLEGE HOSPITAL NHS FOUNDATION TRUST</c:v>
                  </c:pt>
                  <c:pt idx="13">
                    <c:v>LEWISHAM &amp; GREENWICH NHS TRUST</c:v>
                  </c:pt>
                  <c:pt idx="14">
                    <c:v>CROYDON HEALTH SERVICES NHS TRUST</c:v>
                  </c:pt>
                  <c:pt idx="15">
                    <c:v>EPSOM &amp; ST HELIER UNIVERSITY HOSPITALS NHS TRUST</c:v>
                  </c:pt>
                  <c:pt idx="16">
                    <c:v>KINGSTON HOSPITAL NHS FOUNDATION TRUST</c:v>
                  </c:pt>
                  <c:pt idx="17">
                    <c:v>ROYAL MARSDEN NHS FOUNDATION TRUST</c:v>
                  </c:pt>
                  <c:pt idx="18">
                    <c:v>ST GEORGE'S UNIVERSITY HOSPITALS NHS FOUNDATION TRUST</c:v>
                  </c:pt>
                  <c:pt idx="19">
                    <c:v>PRINCESS ALEXANDRA HOSPITAL NHS TRUST</c:v>
                  </c:pt>
                </c:lvl>
                <c:lvl>
                  <c:pt idx="0">
                    <c:v>NCL</c:v>
                  </c:pt>
                  <c:pt idx="4">
                    <c:v>NEL</c:v>
                  </c:pt>
                  <c:pt idx="7">
                    <c:v>NWL</c:v>
                  </c:pt>
                  <c:pt idx="11">
                    <c:v>SEL</c:v>
                  </c:pt>
                  <c:pt idx="14">
                    <c:v>SWL</c:v>
                  </c:pt>
                  <c:pt idx="19">
                    <c:v>West Essex</c:v>
                  </c:pt>
                </c:lvl>
              </c:multiLvlStrCache>
            </c:multiLvlStrRef>
          </c:cat>
          <c:val>
            <c:numRef>
              <c:f>median_diag_trust!$L$27:$L$53</c:f>
              <c:numCache>
                <c:formatCode>General</c:formatCode>
                <c:ptCount val="20"/>
                <c:pt idx="0">
                  <c:v>14</c:v>
                </c:pt>
                <c:pt idx="1">
                  <c:v>9</c:v>
                </c:pt>
                <c:pt idx="2">
                  <c:v>9</c:v>
                </c:pt>
                <c:pt idx="3">
                  <c:v>13</c:v>
                </c:pt>
                <c:pt idx="4">
                  <c:v>10</c:v>
                </c:pt>
                <c:pt idx="5">
                  <c:v>10</c:v>
                </c:pt>
                <c:pt idx="6">
                  <c:v>3.5</c:v>
                </c:pt>
                <c:pt idx="7">
                  <c:v>12</c:v>
                </c:pt>
                <c:pt idx="8">
                  <c:v>9</c:v>
                </c:pt>
                <c:pt idx="9">
                  <c:v>12</c:v>
                </c:pt>
                <c:pt idx="10">
                  <c:v>11</c:v>
                </c:pt>
                <c:pt idx="11">
                  <c:v>8</c:v>
                </c:pt>
                <c:pt idx="12">
                  <c:v>8</c:v>
                </c:pt>
                <c:pt idx="13">
                  <c:v>10</c:v>
                </c:pt>
                <c:pt idx="14">
                  <c:v>11</c:v>
                </c:pt>
                <c:pt idx="15">
                  <c:v>8</c:v>
                </c:pt>
                <c:pt idx="16">
                  <c:v>8</c:v>
                </c:pt>
                <c:pt idx="17">
                  <c:v>9</c:v>
                </c:pt>
                <c:pt idx="18">
                  <c:v>8</c:v>
                </c:pt>
                <c:pt idx="19">
                  <c:v>7</c:v>
                </c:pt>
              </c:numCache>
            </c:numRef>
          </c:val>
        </c:ser>
        <c:ser>
          <c:idx val="1"/>
          <c:order val="1"/>
          <c:tx>
            <c:strRef>
              <c:f>median_diag_trust!$M$26</c:f>
              <c:strCache>
                <c:ptCount val="1"/>
                <c:pt idx="0">
                  <c:v>First Seen to Diagnosis </c:v>
                </c:pt>
              </c:strCache>
            </c:strRef>
          </c:tx>
          <c:invertIfNegative val="0"/>
          <c:dLbls>
            <c:dLbl>
              <c:idx val="0"/>
              <c:numFmt formatCode="#,##0" sourceLinked="0"/>
              <c:spPr/>
              <c:txPr>
                <a:bodyPr/>
                <a:lstStyle/>
                <a:p>
                  <a:pPr>
                    <a:defRPr sz="800" b="1">
                      <a:solidFill>
                        <a:srgbClr val="0000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800"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median_diag_trust!$K$27:$K$53</c:f>
              <c:multiLvlStrCache>
                <c:ptCount val="20"/>
                <c:lvl>
                  <c:pt idx="0">
                    <c:v>NORTH MIDDLESEX UNIVERSITY HOSPITAL NHS TRUST</c:v>
                  </c:pt>
                  <c:pt idx="1">
                    <c:v>ROYAL FREE LONDON NHS FOUNDATION TRUST</c:v>
                  </c:pt>
                  <c:pt idx="2">
                    <c:v>UNIVERSITY COLLEGE LONDON HOSPITALS NHS FOUNDATION TRUST</c:v>
                  </c:pt>
                  <c:pt idx="3">
                    <c:v>WHITTINGTON HOSPITAL NHS TRUST</c:v>
                  </c:pt>
                  <c:pt idx="4">
                    <c:v>BARKING, HAVERING &amp; REDBRIDGE UNIVERSITY HOSPITALS NHS TRUST</c:v>
                  </c:pt>
                  <c:pt idx="5">
                    <c:v>BARTS HEALTH NHS TRUST</c:v>
                  </c:pt>
                  <c:pt idx="6">
                    <c:v>HOMERTON UNIVERSITY HOSPITAL NHS FOUNDATION TRUST</c:v>
                  </c:pt>
                  <c:pt idx="7">
                    <c:v>CHELSEA &amp; WESTMINSTER HOSPITAL NHS FOUNDATION TRUST</c:v>
                  </c:pt>
                  <c:pt idx="8">
                    <c:v>HILLINGDON HOSPITALS NHS FOUNDATION TRUST</c:v>
                  </c:pt>
                  <c:pt idx="9">
                    <c:v>IMPERIAL COLLEGE HEALTHCARE NHS TRUST</c:v>
                  </c:pt>
                  <c:pt idx="10">
                    <c:v>LONDON NORTH WEST HEALTHCARE NHS TRUST</c:v>
                  </c:pt>
                  <c:pt idx="11">
                    <c:v>GUY'S &amp; ST THOMAS' NHS FOUNDATION TRUST</c:v>
                  </c:pt>
                  <c:pt idx="12">
                    <c:v>KING'S COLLEGE HOSPITAL NHS FOUNDATION TRUST</c:v>
                  </c:pt>
                  <c:pt idx="13">
                    <c:v>LEWISHAM &amp; GREENWICH NHS TRUST</c:v>
                  </c:pt>
                  <c:pt idx="14">
                    <c:v>CROYDON HEALTH SERVICES NHS TRUST</c:v>
                  </c:pt>
                  <c:pt idx="15">
                    <c:v>EPSOM &amp; ST HELIER UNIVERSITY HOSPITALS NHS TRUST</c:v>
                  </c:pt>
                  <c:pt idx="16">
                    <c:v>KINGSTON HOSPITAL NHS FOUNDATION TRUST</c:v>
                  </c:pt>
                  <c:pt idx="17">
                    <c:v>ROYAL MARSDEN NHS FOUNDATION TRUST</c:v>
                  </c:pt>
                  <c:pt idx="18">
                    <c:v>ST GEORGE'S UNIVERSITY HOSPITALS NHS FOUNDATION TRUST</c:v>
                  </c:pt>
                  <c:pt idx="19">
                    <c:v>PRINCESS ALEXANDRA HOSPITAL NHS TRUST</c:v>
                  </c:pt>
                </c:lvl>
                <c:lvl>
                  <c:pt idx="0">
                    <c:v>NCL</c:v>
                  </c:pt>
                  <c:pt idx="4">
                    <c:v>NEL</c:v>
                  </c:pt>
                  <c:pt idx="7">
                    <c:v>NWL</c:v>
                  </c:pt>
                  <c:pt idx="11">
                    <c:v>SEL</c:v>
                  </c:pt>
                  <c:pt idx="14">
                    <c:v>SWL</c:v>
                  </c:pt>
                  <c:pt idx="19">
                    <c:v>West Essex</c:v>
                  </c:pt>
                </c:lvl>
              </c:multiLvlStrCache>
            </c:multiLvlStrRef>
          </c:cat>
          <c:val>
            <c:numRef>
              <c:f>median_diag_trust!$M$27:$M$53</c:f>
              <c:numCache>
                <c:formatCode>General</c:formatCode>
                <c:ptCount val="20"/>
                <c:pt idx="0">
                  <c:v>38</c:v>
                </c:pt>
                <c:pt idx="1">
                  <c:v>40</c:v>
                </c:pt>
                <c:pt idx="2">
                  <c:v>14</c:v>
                </c:pt>
                <c:pt idx="3">
                  <c:v>22</c:v>
                </c:pt>
                <c:pt idx="4">
                  <c:v>20</c:v>
                </c:pt>
                <c:pt idx="5">
                  <c:v>25</c:v>
                </c:pt>
                <c:pt idx="6">
                  <c:v>1</c:v>
                </c:pt>
                <c:pt idx="7">
                  <c:v>15</c:v>
                </c:pt>
                <c:pt idx="8">
                  <c:v>13</c:v>
                </c:pt>
                <c:pt idx="9">
                  <c:v>23</c:v>
                </c:pt>
                <c:pt idx="10">
                  <c:v>23</c:v>
                </c:pt>
                <c:pt idx="11">
                  <c:v>13</c:v>
                </c:pt>
                <c:pt idx="12">
                  <c:v>19.5</c:v>
                </c:pt>
                <c:pt idx="13">
                  <c:v>20</c:v>
                </c:pt>
                <c:pt idx="14">
                  <c:v>20.5</c:v>
                </c:pt>
                <c:pt idx="15">
                  <c:v>27</c:v>
                </c:pt>
                <c:pt idx="16">
                  <c:v>19</c:v>
                </c:pt>
                <c:pt idx="17">
                  <c:v>20.5</c:v>
                </c:pt>
                <c:pt idx="18">
                  <c:v>16</c:v>
                </c:pt>
                <c:pt idx="19">
                  <c:v>21</c:v>
                </c:pt>
              </c:numCache>
            </c:numRef>
          </c:val>
        </c:ser>
        <c:ser>
          <c:idx val="2"/>
          <c:order val="2"/>
          <c:tx>
            <c:strRef>
              <c:f>median_diag_trust!$N$26</c:f>
              <c:strCache>
                <c:ptCount val="1"/>
                <c:pt idx="0">
                  <c:v>Diagnosis to MDT Date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800"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median_diag_trust!$K$27:$K$53</c:f>
              <c:multiLvlStrCache>
                <c:ptCount val="20"/>
                <c:lvl>
                  <c:pt idx="0">
                    <c:v>NORTH MIDDLESEX UNIVERSITY HOSPITAL NHS TRUST</c:v>
                  </c:pt>
                  <c:pt idx="1">
                    <c:v>ROYAL FREE LONDON NHS FOUNDATION TRUST</c:v>
                  </c:pt>
                  <c:pt idx="2">
                    <c:v>UNIVERSITY COLLEGE LONDON HOSPITALS NHS FOUNDATION TRUST</c:v>
                  </c:pt>
                  <c:pt idx="3">
                    <c:v>WHITTINGTON HOSPITAL NHS TRUST</c:v>
                  </c:pt>
                  <c:pt idx="4">
                    <c:v>BARKING, HAVERING &amp; REDBRIDGE UNIVERSITY HOSPITALS NHS TRUST</c:v>
                  </c:pt>
                  <c:pt idx="5">
                    <c:v>BARTS HEALTH NHS TRUST</c:v>
                  </c:pt>
                  <c:pt idx="6">
                    <c:v>HOMERTON UNIVERSITY HOSPITAL NHS FOUNDATION TRUST</c:v>
                  </c:pt>
                  <c:pt idx="7">
                    <c:v>CHELSEA &amp; WESTMINSTER HOSPITAL NHS FOUNDATION TRUST</c:v>
                  </c:pt>
                  <c:pt idx="8">
                    <c:v>HILLINGDON HOSPITALS NHS FOUNDATION TRUST</c:v>
                  </c:pt>
                  <c:pt idx="9">
                    <c:v>IMPERIAL COLLEGE HEALTHCARE NHS TRUST</c:v>
                  </c:pt>
                  <c:pt idx="10">
                    <c:v>LONDON NORTH WEST HEALTHCARE NHS TRUST</c:v>
                  </c:pt>
                  <c:pt idx="11">
                    <c:v>GUY'S &amp; ST THOMAS' NHS FOUNDATION TRUST</c:v>
                  </c:pt>
                  <c:pt idx="12">
                    <c:v>KING'S COLLEGE HOSPITAL NHS FOUNDATION TRUST</c:v>
                  </c:pt>
                  <c:pt idx="13">
                    <c:v>LEWISHAM &amp; GREENWICH NHS TRUST</c:v>
                  </c:pt>
                  <c:pt idx="14">
                    <c:v>CROYDON HEALTH SERVICES NHS TRUST</c:v>
                  </c:pt>
                  <c:pt idx="15">
                    <c:v>EPSOM &amp; ST HELIER UNIVERSITY HOSPITALS NHS TRUST</c:v>
                  </c:pt>
                  <c:pt idx="16">
                    <c:v>KINGSTON HOSPITAL NHS FOUNDATION TRUST</c:v>
                  </c:pt>
                  <c:pt idx="17">
                    <c:v>ROYAL MARSDEN NHS FOUNDATION TRUST</c:v>
                  </c:pt>
                  <c:pt idx="18">
                    <c:v>ST GEORGE'S UNIVERSITY HOSPITALS NHS FOUNDATION TRUST</c:v>
                  </c:pt>
                  <c:pt idx="19">
                    <c:v>PRINCESS ALEXANDRA HOSPITAL NHS TRUST</c:v>
                  </c:pt>
                </c:lvl>
                <c:lvl>
                  <c:pt idx="0">
                    <c:v>NCL</c:v>
                  </c:pt>
                  <c:pt idx="4">
                    <c:v>NEL</c:v>
                  </c:pt>
                  <c:pt idx="7">
                    <c:v>NWL</c:v>
                  </c:pt>
                  <c:pt idx="11">
                    <c:v>SEL</c:v>
                  </c:pt>
                  <c:pt idx="14">
                    <c:v>SWL</c:v>
                  </c:pt>
                  <c:pt idx="19">
                    <c:v>West Essex</c:v>
                  </c:pt>
                </c:lvl>
              </c:multiLvlStrCache>
            </c:multiLvlStrRef>
          </c:cat>
          <c:val>
            <c:numRef>
              <c:f>median_diag_trust!$N$27:$N$53</c:f>
              <c:numCache>
                <c:formatCode>General</c:formatCode>
                <c:ptCount val="20"/>
                <c:pt idx="0">
                  <c:v>26</c:v>
                </c:pt>
                <c:pt idx="1">
                  <c:v>20</c:v>
                </c:pt>
                <c:pt idx="2">
                  <c:v>30</c:v>
                </c:pt>
                <c:pt idx="3">
                  <c:v>13</c:v>
                </c:pt>
                <c:pt idx="4">
                  <c:v>29</c:v>
                </c:pt>
                <c:pt idx="5">
                  <c:v>11</c:v>
                </c:pt>
                <c:pt idx="6">
                  <c:v>11</c:v>
                </c:pt>
                <c:pt idx="7">
                  <c:v>12</c:v>
                </c:pt>
                <c:pt idx="8">
                  <c:v>12</c:v>
                </c:pt>
                <c:pt idx="9">
                  <c:v>13</c:v>
                </c:pt>
                <c:pt idx="10">
                  <c:v>12</c:v>
                </c:pt>
                <c:pt idx="11">
                  <c:v>7</c:v>
                </c:pt>
                <c:pt idx="12">
                  <c:v>13</c:v>
                </c:pt>
                <c:pt idx="13">
                  <c:v>20</c:v>
                </c:pt>
                <c:pt idx="14">
                  <c:v>7</c:v>
                </c:pt>
                <c:pt idx="15">
                  <c:v>8</c:v>
                </c:pt>
                <c:pt idx="16">
                  <c:v>7</c:v>
                </c:pt>
                <c:pt idx="17">
                  <c:v>14.5</c:v>
                </c:pt>
                <c:pt idx="18">
                  <c:v>9</c:v>
                </c:pt>
                <c:pt idx="19">
                  <c:v>16</c:v>
                </c:pt>
              </c:numCache>
            </c:numRef>
          </c:val>
        </c:ser>
        <c:ser>
          <c:idx val="3"/>
          <c:order val="3"/>
          <c:tx>
            <c:strRef>
              <c:f>median_diag_trust!$O$26</c:f>
              <c:strCache>
                <c:ptCount val="1"/>
                <c:pt idx="0">
                  <c:v>MDT Date to Treatment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median_diag_trust!$K$27:$K$53</c:f>
              <c:multiLvlStrCache>
                <c:ptCount val="20"/>
                <c:lvl>
                  <c:pt idx="0">
                    <c:v>NORTH MIDDLESEX UNIVERSITY HOSPITAL NHS TRUST</c:v>
                  </c:pt>
                  <c:pt idx="1">
                    <c:v>ROYAL FREE LONDON NHS FOUNDATION TRUST</c:v>
                  </c:pt>
                  <c:pt idx="2">
                    <c:v>UNIVERSITY COLLEGE LONDON HOSPITALS NHS FOUNDATION TRUST</c:v>
                  </c:pt>
                  <c:pt idx="3">
                    <c:v>WHITTINGTON HOSPITAL NHS TRUST</c:v>
                  </c:pt>
                  <c:pt idx="4">
                    <c:v>BARKING, HAVERING &amp; REDBRIDGE UNIVERSITY HOSPITALS NHS TRUST</c:v>
                  </c:pt>
                  <c:pt idx="5">
                    <c:v>BARTS HEALTH NHS TRUST</c:v>
                  </c:pt>
                  <c:pt idx="6">
                    <c:v>HOMERTON UNIVERSITY HOSPITAL NHS FOUNDATION TRUST</c:v>
                  </c:pt>
                  <c:pt idx="7">
                    <c:v>CHELSEA &amp; WESTMINSTER HOSPITAL NHS FOUNDATION TRUST</c:v>
                  </c:pt>
                  <c:pt idx="8">
                    <c:v>HILLINGDON HOSPITALS NHS FOUNDATION TRUST</c:v>
                  </c:pt>
                  <c:pt idx="9">
                    <c:v>IMPERIAL COLLEGE HEALTHCARE NHS TRUST</c:v>
                  </c:pt>
                  <c:pt idx="10">
                    <c:v>LONDON NORTH WEST HEALTHCARE NHS TRUST</c:v>
                  </c:pt>
                  <c:pt idx="11">
                    <c:v>GUY'S &amp; ST THOMAS' NHS FOUNDATION TRUST</c:v>
                  </c:pt>
                  <c:pt idx="12">
                    <c:v>KING'S COLLEGE HOSPITAL NHS FOUNDATION TRUST</c:v>
                  </c:pt>
                  <c:pt idx="13">
                    <c:v>LEWISHAM &amp; GREENWICH NHS TRUST</c:v>
                  </c:pt>
                  <c:pt idx="14">
                    <c:v>CROYDON HEALTH SERVICES NHS TRUST</c:v>
                  </c:pt>
                  <c:pt idx="15">
                    <c:v>EPSOM &amp; ST HELIER UNIVERSITY HOSPITALS NHS TRUST</c:v>
                  </c:pt>
                  <c:pt idx="16">
                    <c:v>KINGSTON HOSPITAL NHS FOUNDATION TRUST</c:v>
                  </c:pt>
                  <c:pt idx="17">
                    <c:v>ROYAL MARSDEN NHS FOUNDATION TRUST</c:v>
                  </c:pt>
                  <c:pt idx="18">
                    <c:v>ST GEORGE'S UNIVERSITY HOSPITALS NHS FOUNDATION TRUST</c:v>
                  </c:pt>
                  <c:pt idx="19">
                    <c:v>PRINCESS ALEXANDRA HOSPITAL NHS TRUST</c:v>
                  </c:pt>
                </c:lvl>
                <c:lvl>
                  <c:pt idx="0">
                    <c:v>NCL</c:v>
                  </c:pt>
                  <c:pt idx="4">
                    <c:v>NEL</c:v>
                  </c:pt>
                  <c:pt idx="7">
                    <c:v>NWL</c:v>
                  </c:pt>
                  <c:pt idx="11">
                    <c:v>SEL</c:v>
                  </c:pt>
                  <c:pt idx="14">
                    <c:v>SWL</c:v>
                  </c:pt>
                  <c:pt idx="19">
                    <c:v>West Essex</c:v>
                  </c:pt>
                </c:lvl>
              </c:multiLvlStrCache>
            </c:multiLvlStrRef>
          </c:cat>
          <c:val>
            <c:numRef>
              <c:f>median_diag_trust!$O$27:$O$53</c:f>
              <c:numCache>
                <c:formatCode>General</c:formatCode>
                <c:ptCount val="20"/>
                <c:pt idx="0">
                  <c:v>19.5</c:v>
                </c:pt>
                <c:pt idx="1">
                  <c:v>21</c:v>
                </c:pt>
                <c:pt idx="2">
                  <c:v>29</c:v>
                </c:pt>
                <c:pt idx="3">
                  <c:v>20</c:v>
                </c:pt>
                <c:pt idx="4">
                  <c:v>23</c:v>
                </c:pt>
                <c:pt idx="5">
                  <c:v>16</c:v>
                </c:pt>
                <c:pt idx="6">
                  <c:v>9</c:v>
                </c:pt>
                <c:pt idx="7">
                  <c:v>12.5</c:v>
                </c:pt>
                <c:pt idx="8">
                  <c:v>6</c:v>
                </c:pt>
                <c:pt idx="9">
                  <c:v>12</c:v>
                </c:pt>
                <c:pt idx="10">
                  <c:v>12</c:v>
                </c:pt>
                <c:pt idx="11">
                  <c:v>13.5</c:v>
                </c:pt>
                <c:pt idx="12">
                  <c:v>13</c:v>
                </c:pt>
                <c:pt idx="13">
                  <c:v>0</c:v>
                </c:pt>
                <c:pt idx="14">
                  <c:v>14</c:v>
                </c:pt>
                <c:pt idx="15">
                  <c:v>14</c:v>
                </c:pt>
                <c:pt idx="16">
                  <c:v>7</c:v>
                </c:pt>
                <c:pt idx="17">
                  <c:v>17</c:v>
                </c:pt>
                <c:pt idx="18">
                  <c:v>20</c:v>
                </c:pt>
                <c:pt idx="19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3210880"/>
        <c:axId val="223224960"/>
      </c:barChart>
      <c:catAx>
        <c:axId val="2232108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>
                <a:solidFill>
                  <a:srgbClr val="000000"/>
                </a:solidFill>
              </a:defRPr>
            </a:pPr>
            <a:endParaRPr lang="en-US"/>
          </a:p>
        </c:txPr>
        <c:crossAx val="223224960"/>
        <c:crosses val="autoZero"/>
        <c:auto val="1"/>
        <c:lblAlgn val="ctr"/>
        <c:lblOffset val="100"/>
        <c:noMultiLvlLbl val="0"/>
      </c:catAx>
      <c:valAx>
        <c:axId val="223224960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en-GB" sz="800" dirty="0" smtClean="0">
                    <a:solidFill>
                      <a:srgbClr val="000000"/>
                    </a:solidFill>
                  </a:rPr>
                  <a:t>Median Days</a:t>
                </a:r>
                <a:endParaRPr lang="en-GB" sz="800" dirty="0">
                  <a:solidFill>
                    <a:srgbClr val="000000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solidFill>
                  <a:srgbClr val="000000"/>
                </a:solidFill>
              </a:defRPr>
            </a:pPr>
            <a:endParaRPr lang="en-US"/>
          </a:p>
        </c:txPr>
        <c:crossAx val="22321088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>
              <a:solidFill>
                <a:srgbClr val="000000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[prostatepathway_220517_desktop.xlsx]median_diag_trust NCL!PivotTable1</c:name>
    <c:fmtId val="23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'median_diag_trust NCL'!$L$26</c:f>
              <c:strCache>
                <c:ptCount val="1"/>
                <c:pt idx="0">
                  <c:v>Referral to First Seen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'median_diag_trust NCL'!$K$27:$K$43</c:f>
              <c:multiLvlStrCache>
                <c:ptCount val="12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</c:lvl>
                <c:lvl>
                  <c:pt idx="0">
                    <c:v>NORTH MIDDLESEX UNIVERSITY HOSPITAL NHS TRUST</c:v>
                  </c:pt>
                  <c:pt idx="3">
                    <c:v>ROYAL FREE LONDON NHS FOUNDATION TRUST</c:v>
                  </c:pt>
                  <c:pt idx="6">
                    <c:v>UNIVERSITY COLLEGE LONDON HOSPITALS NHS FOUNDATION TRUST</c:v>
                  </c:pt>
                  <c:pt idx="9">
                    <c:v>WHITTINGTON HOSPITAL NHS TRUST</c:v>
                  </c:pt>
                </c:lvl>
              </c:multiLvlStrCache>
            </c:multiLvlStrRef>
          </c:cat>
          <c:val>
            <c:numRef>
              <c:f>'median_diag_trust NCL'!$L$27:$L$43</c:f>
              <c:numCache>
                <c:formatCode>General</c:formatCode>
                <c:ptCount val="12"/>
                <c:pt idx="0">
                  <c:v>9</c:v>
                </c:pt>
                <c:pt idx="1">
                  <c:v>14</c:v>
                </c:pt>
                <c:pt idx="2">
                  <c:v>14</c:v>
                </c:pt>
                <c:pt idx="3">
                  <c:v>10</c:v>
                </c:pt>
                <c:pt idx="4">
                  <c:v>9</c:v>
                </c:pt>
                <c:pt idx="5">
                  <c:v>9</c:v>
                </c:pt>
                <c:pt idx="6">
                  <c:v>10.5</c:v>
                </c:pt>
                <c:pt idx="7">
                  <c:v>12</c:v>
                </c:pt>
                <c:pt idx="8">
                  <c:v>9</c:v>
                </c:pt>
                <c:pt idx="9">
                  <c:v>11</c:v>
                </c:pt>
                <c:pt idx="10">
                  <c:v>12.5</c:v>
                </c:pt>
                <c:pt idx="11">
                  <c:v>13</c:v>
                </c:pt>
              </c:numCache>
            </c:numRef>
          </c:val>
        </c:ser>
        <c:ser>
          <c:idx val="1"/>
          <c:order val="1"/>
          <c:tx>
            <c:strRef>
              <c:f>'median_diag_trust NCL'!$M$26</c:f>
              <c:strCache>
                <c:ptCount val="1"/>
                <c:pt idx="0">
                  <c:v>First Seen to Diagnosis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'median_diag_trust NCL'!$K$27:$K$43</c:f>
              <c:multiLvlStrCache>
                <c:ptCount val="12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</c:lvl>
                <c:lvl>
                  <c:pt idx="0">
                    <c:v>NORTH MIDDLESEX UNIVERSITY HOSPITAL NHS TRUST</c:v>
                  </c:pt>
                  <c:pt idx="3">
                    <c:v>ROYAL FREE LONDON NHS FOUNDATION TRUST</c:v>
                  </c:pt>
                  <c:pt idx="6">
                    <c:v>UNIVERSITY COLLEGE LONDON HOSPITALS NHS FOUNDATION TRUST</c:v>
                  </c:pt>
                  <c:pt idx="9">
                    <c:v>WHITTINGTON HOSPITAL NHS TRUST</c:v>
                  </c:pt>
                </c:lvl>
              </c:multiLvlStrCache>
            </c:multiLvlStrRef>
          </c:cat>
          <c:val>
            <c:numRef>
              <c:f>'median_diag_trust NCL'!$M$27:$M$43</c:f>
              <c:numCache>
                <c:formatCode>General</c:formatCode>
                <c:ptCount val="12"/>
                <c:pt idx="0">
                  <c:v>19</c:v>
                </c:pt>
                <c:pt idx="1">
                  <c:v>44</c:v>
                </c:pt>
                <c:pt idx="2">
                  <c:v>38</c:v>
                </c:pt>
                <c:pt idx="3">
                  <c:v>22</c:v>
                </c:pt>
                <c:pt idx="4">
                  <c:v>43.5</c:v>
                </c:pt>
                <c:pt idx="5">
                  <c:v>40</c:v>
                </c:pt>
                <c:pt idx="6">
                  <c:v>37</c:v>
                </c:pt>
                <c:pt idx="7">
                  <c:v>45</c:v>
                </c:pt>
                <c:pt idx="8">
                  <c:v>14</c:v>
                </c:pt>
                <c:pt idx="9">
                  <c:v>21</c:v>
                </c:pt>
                <c:pt idx="10">
                  <c:v>17</c:v>
                </c:pt>
                <c:pt idx="11">
                  <c:v>22</c:v>
                </c:pt>
              </c:numCache>
            </c:numRef>
          </c:val>
        </c:ser>
        <c:ser>
          <c:idx val="2"/>
          <c:order val="2"/>
          <c:tx>
            <c:strRef>
              <c:f>'median_diag_trust NCL'!$N$26</c:f>
              <c:strCache>
                <c:ptCount val="1"/>
                <c:pt idx="0">
                  <c:v>Diagnosis to MDT Date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'median_diag_trust NCL'!$K$27:$K$43</c:f>
              <c:multiLvlStrCache>
                <c:ptCount val="12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</c:lvl>
                <c:lvl>
                  <c:pt idx="0">
                    <c:v>NORTH MIDDLESEX UNIVERSITY HOSPITAL NHS TRUST</c:v>
                  </c:pt>
                  <c:pt idx="3">
                    <c:v>ROYAL FREE LONDON NHS FOUNDATION TRUST</c:v>
                  </c:pt>
                  <c:pt idx="6">
                    <c:v>UNIVERSITY COLLEGE LONDON HOSPITALS NHS FOUNDATION TRUST</c:v>
                  </c:pt>
                  <c:pt idx="9">
                    <c:v>WHITTINGTON HOSPITAL NHS TRUST</c:v>
                  </c:pt>
                </c:lvl>
              </c:multiLvlStrCache>
            </c:multiLvlStrRef>
          </c:cat>
          <c:val>
            <c:numRef>
              <c:f>'median_diag_trust NCL'!$N$27:$N$43</c:f>
              <c:numCache>
                <c:formatCode>General</c:formatCode>
                <c:ptCount val="12"/>
                <c:pt idx="0">
                  <c:v>25.5</c:v>
                </c:pt>
                <c:pt idx="1">
                  <c:v>23</c:v>
                </c:pt>
                <c:pt idx="2">
                  <c:v>26</c:v>
                </c:pt>
                <c:pt idx="3">
                  <c:v>22</c:v>
                </c:pt>
                <c:pt idx="4">
                  <c:v>23</c:v>
                </c:pt>
                <c:pt idx="5">
                  <c:v>20</c:v>
                </c:pt>
                <c:pt idx="6">
                  <c:v>103.5</c:v>
                </c:pt>
                <c:pt idx="7">
                  <c:v>96</c:v>
                </c:pt>
                <c:pt idx="8">
                  <c:v>30</c:v>
                </c:pt>
                <c:pt idx="9">
                  <c:v>14</c:v>
                </c:pt>
                <c:pt idx="10">
                  <c:v>9</c:v>
                </c:pt>
                <c:pt idx="11">
                  <c:v>13</c:v>
                </c:pt>
              </c:numCache>
            </c:numRef>
          </c:val>
        </c:ser>
        <c:ser>
          <c:idx val="3"/>
          <c:order val="3"/>
          <c:tx>
            <c:strRef>
              <c:f>'median_diag_trust NCL'!$O$26</c:f>
              <c:strCache>
                <c:ptCount val="1"/>
                <c:pt idx="0">
                  <c:v>MDT Date to Treatment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'median_diag_trust NCL'!$K$27:$K$43</c:f>
              <c:multiLvlStrCache>
                <c:ptCount val="12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</c:lvl>
                <c:lvl>
                  <c:pt idx="0">
                    <c:v>NORTH MIDDLESEX UNIVERSITY HOSPITAL NHS TRUST</c:v>
                  </c:pt>
                  <c:pt idx="3">
                    <c:v>ROYAL FREE LONDON NHS FOUNDATION TRUST</c:v>
                  </c:pt>
                  <c:pt idx="6">
                    <c:v>UNIVERSITY COLLEGE LONDON HOSPITALS NHS FOUNDATION TRUST</c:v>
                  </c:pt>
                  <c:pt idx="9">
                    <c:v>WHITTINGTON HOSPITAL NHS TRUST</c:v>
                  </c:pt>
                </c:lvl>
              </c:multiLvlStrCache>
            </c:multiLvlStrRef>
          </c:cat>
          <c:val>
            <c:numRef>
              <c:f>'median_diag_trust NCL'!$O$27:$O$43</c:f>
              <c:numCache>
                <c:formatCode>General</c:formatCode>
                <c:ptCount val="12"/>
                <c:pt idx="0">
                  <c:v>13</c:v>
                </c:pt>
                <c:pt idx="1">
                  <c:v>15.5</c:v>
                </c:pt>
                <c:pt idx="2">
                  <c:v>19.5</c:v>
                </c:pt>
                <c:pt idx="3">
                  <c:v>21</c:v>
                </c:pt>
                <c:pt idx="4">
                  <c:v>19</c:v>
                </c:pt>
                <c:pt idx="5">
                  <c:v>21</c:v>
                </c:pt>
                <c:pt idx="6">
                  <c:v>73</c:v>
                </c:pt>
                <c:pt idx="7">
                  <c:v>65</c:v>
                </c:pt>
                <c:pt idx="8">
                  <c:v>29</c:v>
                </c:pt>
                <c:pt idx="9">
                  <c:v>21</c:v>
                </c:pt>
                <c:pt idx="10">
                  <c:v>15</c:v>
                </c:pt>
                <c:pt idx="11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3382528"/>
        <c:axId val="223396608"/>
      </c:barChart>
      <c:catAx>
        <c:axId val="2233825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>
                <a:solidFill>
                  <a:srgbClr val="000000"/>
                </a:solidFill>
              </a:defRPr>
            </a:pPr>
            <a:endParaRPr lang="en-US"/>
          </a:p>
        </c:txPr>
        <c:crossAx val="223396608"/>
        <c:crosses val="autoZero"/>
        <c:auto val="1"/>
        <c:lblAlgn val="ctr"/>
        <c:lblOffset val="100"/>
        <c:noMultiLvlLbl val="0"/>
      </c:catAx>
      <c:valAx>
        <c:axId val="223396608"/>
        <c:scaling>
          <c:orientation val="minMax"/>
          <c:max val="23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800">
                    <a:solidFill>
                      <a:srgbClr val="000000"/>
                    </a:solidFill>
                  </a:defRPr>
                </a:pPr>
                <a:r>
                  <a:rPr lang="en-GB" sz="800" b="1" i="0" baseline="0" dirty="0" smtClean="0">
                    <a:solidFill>
                      <a:srgbClr val="000000"/>
                    </a:solidFill>
                    <a:effectLst/>
                  </a:rPr>
                  <a:t>Median Days</a:t>
                </a:r>
                <a:endParaRPr lang="en-GB" sz="800" dirty="0">
                  <a:solidFill>
                    <a:srgbClr val="000000"/>
                  </a:solidFill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solidFill>
                  <a:srgbClr val="000000"/>
                </a:solidFill>
              </a:defRPr>
            </a:pPr>
            <a:endParaRPr lang="en-US"/>
          </a:p>
        </c:txPr>
        <c:crossAx val="22338252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>
              <a:solidFill>
                <a:srgbClr val="000000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[prostatepathway_220517_desktop.xlsx]median_diag_trust NEL!PivotTable1</c:name>
    <c:fmtId val="24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'median_diag_trust NEL'!$L$26</c:f>
              <c:strCache>
                <c:ptCount val="1"/>
                <c:pt idx="0">
                  <c:v>Referral to First Seen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'median_diag_trust NEL'!$K$27:$K$39</c:f>
              <c:multiLvlStrCache>
                <c:ptCount val="9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</c:lvl>
                <c:lvl>
                  <c:pt idx="0">
                    <c:v>BARKING, HAVERING &amp; REDBRIDGE UNIVERSITY HOSPITALS NHS TRUST</c:v>
                  </c:pt>
                  <c:pt idx="3">
                    <c:v>BARTS HEALTH NHS TRUST</c:v>
                  </c:pt>
                  <c:pt idx="6">
                    <c:v>HOMERTON UNIVERSITY HOSPITAL NHS FOUNDATION TRUST</c:v>
                  </c:pt>
                </c:lvl>
              </c:multiLvlStrCache>
            </c:multiLvlStrRef>
          </c:cat>
          <c:val>
            <c:numRef>
              <c:f>'median_diag_trust NEL'!$L$27:$L$39</c:f>
              <c:numCache>
                <c:formatCode>General</c:formatCode>
                <c:ptCount val="9"/>
                <c:pt idx="0">
                  <c:v>13</c:v>
                </c:pt>
                <c:pt idx="1">
                  <c:v>11</c:v>
                </c:pt>
                <c:pt idx="2">
                  <c:v>10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7</c:v>
                </c:pt>
                <c:pt idx="7">
                  <c:v>0.5</c:v>
                </c:pt>
                <c:pt idx="8">
                  <c:v>3.5</c:v>
                </c:pt>
              </c:numCache>
            </c:numRef>
          </c:val>
        </c:ser>
        <c:ser>
          <c:idx val="1"/>
          <c:order val="1"/>
          <c:tx>
            <c:strRef>
              <c:f>'median_diag_trust NEL'!$M$26</c:f>
              <c:strCache>
                <c:ptCount val="1"/>
                <c:pt idx="0">
                  <c:v>First Seen to Diagnosis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'median_diag_trust NEL'!$K$27:$K$39</c:f>
              <c:multiLvlStrCache>
                <c:ptCount val="9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</c:lvl>
                <c:lvl>
                  <c:pt idx="0">
                    <c:v>BARKING, HAVERING &amp; REDBRIDGE UNIVERSITY HOSPITALS NHS TRUST</c:v>
                  </c:pt>
                  <c:pt idx="3">
                    <c:v>BARTS HEALTH NHS TRUST</c:v>
                  </c:pt>
                  <c:pt idx="6">
                    <c:v>HOMERTON UNIVERSITY HOSPITAL NHS FOUNDATION TRUST</c:v>
                  </c:pt>
                </c:lvl>
              </c:multiLvlStrCache>
            </c:multiLvlStrRef>
          </c:cat>
          <c:val>
            <c:numRef>
              <c:f>'median_diag_trust NEL'!$M$27:$M$39</c:f>
              <c:numCache>
                <c:formatCode>General</c:formatCode>
                <c:ptCount val="9"/>
                <c:pt idx="0">
                  <c:v>9</c:v>
                </c:pt>
                <c:pt idx="1">
                  <c:v>7</c:v>
                </c:pt>
                <c:pt idx="2">
                  <c:v>20</c:v>
                </c:pt>
                <c:pt idx="3">
                  <c:v>16.5</c:v>
                </c:pt>
                <c:pt idx="4">
                  <c:v>20</c:v>
                </c:pt>
                <c:pt idx="5">
                  <c:v>25</c:v>
                </c:pt>
                <c:pt idx="6">
                  <c:v>8</c:v>
                </c:pt>
                <c:pt idx="7">
                  <c:v>8.5</c:v>
                </c:pt>
                <c:pt idx="8">
                  <c:v>1</c:v>
                </c:pt>
              </c:numCache>
            </c:numRef>
          </c:val>
        </c:ser>
        <c:ser>
          <c:idx val="2"/>
          <c:order val="2"/>
          <c:tx>
            <c:strRef>
              <c:f>'median_diag_trust NEL'!$N$26</c:f>
              <c:strCache>
                <c:ptCount val="1"/>
                <c:pt idx="0">
                  <c:v>Diagnosis to MDT Date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'median_diag_trust NEL'!$K$27:$K$39</c:f>
              <c:multiLvlStrCache>
                <c:ptCount val="9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</c:lvl>
                <c:lvl>
                  <c:pt idx="0">
                    <c:v>BARKING, HAVERING &amp; REDBRIDGE UNIVERSITY HOSPITALS NHS TRUST</c:v>
                  </c:pt>
                  <c:pt idx="3">
                    <c:v>BARTS HEALTH NHS TRUST</c:v>
                  </c:pt>
                  <c:pt idx="6">
                    <c:v>HOMERTON UNIVERSITY HOSPITAL NHS FOUNDATION TRUST</c:v>
                  </c:pt>
                </c:lvl>
              </c:multiLvlStrCache>
            </c:multiLvlStrRef>
          </c:cat>
          <c:val>
            <c:numRef>
              <c:f>'median_diag_trust NEL'!$N$27:$N$39</c:f>
              <c:numCache>
                <c:formatCode>General</c:formatCode>
                <c:ptCount val="9"/>
                <c:pt idx="0">
                  <c:v>27</c:v>
                </c:pt>
                <c:pt idx="1">
                  <c:v>22</c:v>
                </c:pt>
                <c:pt idx="2">
                  <c:v>29</c:v>
                </c:pt>
                <c:pt idx="3">
                  <c:v>12</c:v>
                </c:pt>
                <c:pt idx="4">
                  <c:v>12</c:v>
                </c:pt>
                <c:pt idx="5">
                  <c:v>11</c:v>
                </c:pt>
                <c:pt idx="6">
                  <c:v>8</c:v>
                </c:pt>
                <c:pt idx="7">
                  <c:v>11</c:v>
                </c:pt>
                <c:pt idx="8">
                  <c:v>11</c:v>
                </c:pt>
              </c:numCache>
            </c:numRef>
          </c:val>
        </c:ser>
        <c:ser>
          <c:idx val="3"/>
          <c:order val="3"/>
          <c:tx>
            <c:strRef>
              <c:f>'median_diag_trust NEL'!$O$26</c:f>
              <c:strCache>
                <c:ptCount val="1"/>
                <c:pt idx="0">
                  <c:v>MDT Date to Treatment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'median_diag_trust NEL'!$K$27:$K$39</c:f>
              <c:multiLvlStrCache>
                <c:ptCount val="9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</c:lvl>
                <c:lvl>
                  <c:pt idx="0">
                    <c:v>BARKING, HAVERING &amp; REDBRIDGE UNIVERSITY HOSPITALS NHS TRUST</c:v>
                  </c:pt>
                  <c:pt idx="3">
                    <c:v>BARTS HEALTH NHS TRUST</c:v>
                  </c:pt>
                  <c:pt idx="6">
                    <c:v>HOMERTON UNIVERSITY HOSPITAL NHS FOUNDATION TRUST</c:v>
                  </c:pt>
                </c:lvl>
              </c:multiLvlStrCache>
            </c:multiLvlStrRef>
          </c:cat>
          <c:val>
            <c:numRef>
              <c:f>'median_diag_trust NEL'!$O$27:$O$39</c:f>
              <c:numCache>
                <c:formatCode>General</c:formatCode>
                <c:ptCount val="9"/>
                <c:pt idx="0">
                  <c:v>8.5</c:v>
                </c:pt>
                <c:pt idx="1">
                  <c:v>16</c:v>
                </c:pt>
                <c:pt idx="2">
                  <c:v>23</c:v>
                </c:pt>
                <c:pt idx="3">
                  <c:v>14</c:v>
                </c:pt>
                <c:pt idx="4">
                  <c:v>16</c:v>
                </c:pt>
                <c:pt idx="5">
                  <c:v>16</c:v>
                </c:pt>
                <c:pt idx="6">
                  <c:v>7.5</c:v>
                </c:pt>
                <c:pt idx="7">
                  <c:v>7.5</c:v>
                </c:pt>
                <c:pt idx="8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9055360"/>
        <c:axId val="129065344"/>
      </c:barChart>
      <c:catAx>
        <c:axId val="1290553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>
                <a:solidFill>
                  <a:srgbClr val="000000"/>
                </a:solidFill>
              </a:defRPr>
            </a:pPr>
            <a:endParaRPr lang="en-US"/>
          </a:p>
        </c:txPr>
        <c:crossAx val="129065344"/>
        <c:crosses val="autoZero"/>
        <c:auto val="1"/>
        <c:lblAlgn val="ctr"/>
        <c:lblOffset val="100"/>
        <c:noMultiLvlLbl val="0"/>
      </c:catAx>
      <c:valAx>
        <c:axId val="129065344"/>
        <c:scaling>
          <c:orientation val="minMax"/>
          <c:max val="23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en-GB" sz="800" b="1" i="0" baseline="0" dirty="0" smtClean="0">
                    <a:solidFill>
                      <a:srgbClr val="000000"/>
                    </a:solidFill>
                    <a:effectLst/>
                  </a:rPr>
                  <a:t>Median Days</a:t>
                </a:r>
                <a:endParaRPr lang="en-GB" sz="800" dirty="0">
                  <a:solidFill>
                    <a:srgbClr val="000000"/>
                  </a:solidFill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solidFill>
                  <a:srgbClr val="000000"/>
                </a:solidFill>
              </a:defRPr>
            </a:pPr>
            <a:endParaRPr lang="en-US"/>
          </a:p>
        </c:txPr>
        <c:crossAx val="12905536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>
              <a:solidFill>
                <a:srgbClr val="000000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[prostatepathway_220517_desktop.xlsx]median_diag_trust NWL!PivotTable1</c:name>
    <c:fmtId val="25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  <c:pivotFmt>
        <c:idx val="20"/>
        <c:marker>
          <c:symbol val="none"/>
        </c:marker>
      </c:pivotFmt>
      <c:pivotFmt>
        <c:idx val="21"/>
        <c:marker>
          <c:symbol val="none"/>
        </c:marker>
      </c:pivotFmt>
      <c:pivotFmt>
        <c:idx val="22"/>
        <c:marker>
          <c:symbol val="none"/>
        </c:marker>
      </c:pivotFmt>
      <c:pivotFmt>
        <c:idx val="23"/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'median_diag_trust NWL'!$L$26</c:f>
              <c:strCache>
                <c:ptCount val="1"/>
                <c:pt idx="0">
                  <c:v>Referral to First Seen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'median_diag_trust NWL'!$K$27:$K$43</c:f>
              <c:multiLvlStrCache>
                <c:ptCount val="12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</c:lvl>
                <c:lvl>
                  <c:pt idx="0">
                    <c:v>CHELSEA &amp; WESTMINSTER HOSPITAL NHS FOUNDATION TRUST</c:v>
                  </c:pt>
                  <c:pt idx="3">
                    <c:v>HILLINGDON HOSPITALS NHS FOUNDATION TRUST</c:v>
                  </c:pt>
                  <c:pt idx="6">
                    <c:v>IMPERIAL COLLEGE HEALTHCARE NHS TRUST</c:v>
                  </c:pt>
                  <c:pt idx="9">
                    <c:v>LONDON NORTH WEST HEALTHCARE NHS TRUST</c:v>
                  </c:pt>
                </c:lvl>
              </c:multiLvlStrCache>
            </c:multiLvlStrRef>
          </c:cat>
          <c:val>
            <c:numRef>
              <c:f>'median_diag_trust NWL'!$L$27:$L$43</c:f>
              <c:numCache>
                <c:formatCode>General</c:formatCode>
                <c:ptCount val="12"/>
                <c:pt idx="0">
                  <c:v>13</c:v>
                </c:pt>
                <c:pt idx="1">
                  <c:v>10</c:v>
                </c:pt>
                <c:pt idx="2">
                  <c:v>12</c:v>
                </c:pt>
                <c:pt idx="3">
                  <c:v>11</c:v>
                </c:pt>
                <c:pt idx="4">
                  <c:v>10.5</c:v>
                </c:pt>
                <c:pt idx="5">
                  <c:v>9</c:v>
                </c:pt>
                <c:pt idx="6">
                  <c:v>12</c:v>
                </c:pt>
                <c:pt idx="7">
                  <c:v>10</c:v>
                </c:pt>
                <c:pt idx="8">
                  <c:v>12</c:v>
                </c:pt>
                <c:pt idx="9">
                  <c:v>8</c:v>
                </c:pt>
                <c:pt idx="10">
                  <c:v>8</c:v>
                </c:pt>
                <c:pt idx="11">
                  <c:v>11</c:v>
                </c:pt>
              </c:numCache>
            </c:numRef>
          </c:val>
        </c:ser>
        <c:ser>
          <c:idx val="1"/>
          <c:order val="1"/>
          <c:tx>
            <c:strRef>
              <c:f>'median_diag_trust NWL'!$M$26</c:f>
              <c:strCache>
                <c:ptCount val="1"/>
                <c:pt idx="0">
                  <c:v>First Seen to Diagnosis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'median_diag_trust NWL'!$K$27:$K$43</c:f>
              <c:multiLvlStrCache>
                <c:ptCount val="12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</c:lvl>
                <c:lvl>
                  <c:pt idx="0">
                    <c:v>CHELSEA &amp; WESTMINSTER HOSPITAL NHS FOUNDATION TRUST</c:v>
                  </c:pt>
                  <c:pt idx="3">
                    <c:v>HILLINGDON HOSPITALS NHS FOUNDATION TRUST</c:v>
                  </c:pt>
                  <c:pt idx="6">
                    <c:v>IMPERIAL COLLEGE HEALTHCARE NHS TRUST</c:v>
                  </c:pt>
                  <c:pt idx="9">
                    <c:v>LONDON NORTH WEST HEALTHCARE NHS TRUST</c:v>
                  </c:pt>
                </c:lvl>
              </c:multiLvlStrCache>
            </c:multiLvlStrRef>
          </c:cat>
          <c:val>
            <c:numRef>
              <c:f>'median_diag_trust NWL'!$M$27:$M$43</c:f>
              <c:numCache>
                <c:formatCode>General</c:formatCode>
                <c:ptCount val="12"/>
                <c:pt idx="0">
                  <c:v>28</c:v>
                </c:pt>
                <c:pt idx="1">
                  <c:v>28</c:v>
                </c:pt>
                <c:pt idx="2">
                  <c:v>15</c:v>
                </c:pt>
                <c:pt idx="3">
                  <c:v>13</c:v>
                </c:pt>
                <c:pt idx="4">
                  <c:v>9</c:v>
                </c:pt>
                <c:pt idx="5">
                  <c:v>13</c:v>
                </c:pt>
                <c:pt idx="6">
                  <c:v>31.5</c:v>
                </c:pt>
                <c:pt idx="7">
                  <c:v>14</c:v>
                </c:pt>
                <c:pt idx="8">
                  <c:v>23</c:v>
                </c:pt>
                <c:pt idx="9">
                  <c:v>17</c:v>
                </c:pt>
                <c:pt idx="10">
                  <c:v>22</c:v>
                </c:pt>
                <c:pt idx="11">
                  <c:v>23</c:v>
                </c:pt>
              </c:numCache>
            </c:numRef>
          </c:val>
        </c:ser>
        <c:ser>
          <c:idx val="2"/>
          <c:order val="2"/>
          <c:tx>
            <c:strRef>
              <c:f>'median_diag_trust NWL'!$N$26</c:f>
              <c:strCache>
                <c:ptCount val="1"/>
                <c:pt idx="0">
                  <c:v>Diagnosis to MDT Date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'median_diag_trust NWL'!$K$27:$K$43</c:f>
              <c:multiLvlStrCache>
                <c:ptCount val="12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</c:lvl>
                <c:lvl>
                  <c:pt idx="0">
                    <c:v>CHELSEA &amp; WESTMINSTER HOSPITAL NHS FOUNDATION TRUST</c:v>
                  </c:pt>
                  <c:pt idx="3">
                    <c:v>HILLINGDON HOSPITALS NHS FOUNDATION TRUST</c:v>
                  </c:pt>
                  <c:pt idx="6">
                    <c:v>IMPERIAL COLLEGE HEALTHCARE NHS TRUST</c:v>
                  </c:pt>
                  <c:pt idx="9">
                    <c:v>LONDON NORTH WEST HEALTHCARE NHS TRUST</c:v>
                  </c:pt>
                </c:lvl>
              </c:multiLvlStrCache>
            </c:multiLvlStrRef>
          </c:cat>
          <c:val>
            <c:numRef>
              <c:f>'median_diag_trust NWL'!$N$27:$N$43</c:f>
              <c:numCache>
                <c:formatCode>General</c:formatCode>
                <c:ptCount val="12"/>
                <c:pt idx="0">
                  <c:v>11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12</c:v>
                </c:pt>
                <c:pt idx="5">
                  <c:v>12</c:v>
                </c:pt>
                <c:pt idx="6">
                  <c:v>15</c:v>
                </c:pt>
                <c:pt idx="7">
                  <c:v>13</c:v>
                </c:pt>
                <c:pt idx="8">
                  <c:v>13</c:v>
                </c:pt>
                <c:pt idx="9">
                  <c:v>12</c:v>
                </c:pt>
                <c:pt idx="10">
                  <c:v>12</c:v>
                </c:pt>
                <c:pt idx="11">
                  <c:v>12</c:v>
                </c:pt>
              </c:numCache>
            </c:numRef>
          </c:val>
        </c:ser>
        <c:ser>
          <c:idx val="3"/>
          <c:order val="3"/>
          <c:tx>
            <c:strRef>
              <c:f>'median_diag_trust NWL'!$O$26</c:f>
              <c:strCache>
                <c:ptCount val="1"/>
                <c:pt idx="0">
                  <c:v>MDT Date to Treatment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'median_diag_trust NWL'!$K$27:$K$43</c:f>
              <c:multiLvlStrCache>
                <c:ptCount val="12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</c:lvl>
                <c:lvl>
                  <c:pt idx="0">
                    <c:v>CHELSEA &amp; WESTMINSTER HOSPITAL NHS FOUNDATION TRUST</c:v>
                  </c:pt>
                  <c:pt idx="3">
                    <c:v>HILLINGDON HOSPITALS NHS FOUNDATION TRUST</c:v>
                  </c:pt>
                  <c:pt idx="6">
                    <c:v>IMPERIAL COLLEGE HEALTHCARE NHS TRUST</c:v>
                  </c:pt>
                  <c:pt idx="9">
                    <c:v>LONDON NORTH WEST HEALTHCARE NHS TRUST</c:v>
                  </c:pt>
                </c:lvl>
              </c:multiLvlStrCache>
            </c:multiLvlStrRef>
          </c:cat>
          <c:val>
            <c:numRef>
              <c:f>'median_diag_trust NWL'!$O$27:$O$43</c:f>
              <c:numCache>
                <c:formatCode>General</c:formatCode>
                <c:ptCount val="12"/>
                <c:pt idx="0">
                  <c:v>14</c:v>
                </c:pt>
                <c:pt idx="1">
                  <c:v>11</c:v>
                </c:pt>
                <c:pt idx="2">
                  <c:v>12.5</c:v>
                </c:pt>
                <c:pt idx="3">
                  <c:v>14</c:v>
                </c:pt>
                <c:pt idx="4">
                  <c:v>9</c:v>
                </c:pt>
                <c:pt idx="5">
                  <c:v>6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20</c:v>
                </c:pt>
                <c:pt idx="10">
                  <c:v>15</c:v>
                </c:pt>
                <c:pt idx="11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9210624"/>
        <c:axId val="129220608"/>
      </c:barChart>
      <c:catAx>
        <c:axId val="1292106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>
                <a:solidFill>
                  <a:srgbClr val="000000"/>
                </a:solidFill>
              </a:defRPr>
            </a:pPr>
            <a:endParaRPr lang="en-US"/>
          </a:p>
        </c:txPr>
        <c:crossAx val="129220608"/>
        <c:crosses val="autoZero"/>
        <c:auto val="1"/>
        <c:lblAlgn val="ctr"/>
        <c:lblOffset val="100"/>
        <c:noMultiLvlLbl val="0"/>
      </c:catAx>
      <c:valAx>
        <c:axId val="129220608"/>
        <c:scaling>
          <c:orientation val="minMax"/>
          <c:max val="23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en-GB" sz="800" b="1" i="0" baseline="0" dirty="0" smtClean="0">
                    <a:solidFill>
                      <a:srgbClr val="000000"/>
                    </a:solidFill>
                    <a:effectLst/>
                  </a:rPr>
                  <a:t>Median Days</a:t>
                </a:r>
                <a:endParaRPr lang="en-GB" sz="800" dirty="0">
                  <a:solidFill>
                    <a:srgbClr val="000000"/>
                  </a:solidFill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solidFill>
                  <a:srgbClr val="000000"/>
                </a:solidFill>
              </a:defRPr>
            </a:pPr>
            <a:endParaRPr lang="en-US"/>
          </a:p>
        </c:txPr>
        <c:crossAx val="12921062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>
              <a:solidFill>
                <a:srgbClr val="000000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[prostatepathway_220517_desktop.xlsx]median_diag_trust SEL!PivotTable1</c:name>
    <c:fmtId val="26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  <c:pivotFmt>
        <c:idx val="20"/>
        <c:marker>
          <c:symbol val="none"/>
        </c:marker>
      </c:pivotFmt>
      <c:pivotFmt>
        <c:idx val="21"/>
        <c:marker>
          <c:symbol val="none"/>
        </c:marker>
      </c:pivotFmt>
      <c:pivotFmt>
        <c:idx val="22"/>
        <c:marker>
          <c:symbol val="none"/>
        </c:marker>
      </c:pivotFmt>
      <c:pivotFmt>
        <c:idx val="23"/>
        <c:marker>
          <c:symbol val="none"/>
        </c:marker>
      </c:pivotFmt>
      <c:pivotFmt>
        <c:idx val="24"/>
        <c:marker>
          <c:symbol val="none"/>
        </c:marker>
      </c:pivotFmt>
      <c:pivotFmt>
        <c:idx val="25"/>
        <c:marker>
          <c:symbol val="none"/>
        </c:marker>
      </c:pivotFmt>
      <c:pivotFmt>
        <c:idx val="26"/>
        <c:marker>
          <c:symbol val="none"/>
        </c:marker>
      </c:pivotFmt>
      <c:pivotFmt>
        <c:idx val="27"/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'median_diag_trust SEL'!$L$26</c:f>
              <c:strCache>
                <c:ptCount val="1"/>
                <c:pt idx="0">
                  <c:v>Referral to First Seen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'median_diag_trust SEL'!$K$27:$K$39</c:f>
              <c:multiLvlStrCache>
                <c:ptCount val="9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</c:lvl>
                <c:lvl>
                  <c:pt idx="0">
                    <c:v>GUY'S &amp; ST THOMAS' NHS FOUNDATION TRUST</c:v>
                  </c:pt>
                  <c:pt idx="3">
                    <c:v>KING'S COLLEGE HOSPITAL NHS FOUNDATION TRUST</c:v>
                  </c:pt>
                  <c:pt idx="6">
                    <c:v>LEWISHAM &amp; GREENWICH NHS TRUST</c:v>
                  </c:pt>
                </c:lvl>
              </c:multiLvlStrCache>
            </c:multiLvlStrRef>
          </c:cat>
          <c:val>
            <c:numRef>
              <c:f>'median_diag_trust SEL'!$L$27:$L$39</c:f>
              <c:numCache>
                <c:formatCode>General</c:formatCode>
                <c:ptCount val="9"/>
                <c:pt idx="0">
                  <c:v>9</c:v>
                </c:pt>
                <c:pt idx="1">
                  <c:v>8</c:v>
                </c:pt>
                <c:pt idx="2">
                  <c:v>8</c:v>
                </c:pt>
                <c:pt idx="3">
                  <c:v>7</c:v>
                </c:pt>
                <c:pt idx="4">
                  <c:v>7</c:v>
                </c:pt>
                <c:pt idx="5">
                  <c:v>8</c:v>
                </c:pt>
                <c:pt idx="6">
                  <c:v>8</c:v>
                </c:pt>
                <c:pt idx="7">
                  <c:v>11</c:v>
                </c:pt>
                <c:pt idx="8">
                  <c:v>10</c:v>
                </c:pt>
              </c:numCache>
            </c:numRef>
          </c:val>
        </c:ser>
        <c:ser>
          <c:idx val="1"/>
          <c:order val="1"/>
          <c:tx>
            <c:strRef>
              <c:f>'median_diag_trust SEL'!$M$26</c:f>
              <c:strCache>
                <c:ptCount val="1"/>
                <c:pt idx="0">
                  <c:v>First Seen to Diagnosis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'median_diag_trust SEL'!$K$27:$K$39</c:f>
              <c:multiLvlStrCache>
                <c:ptCount val="9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</c:lvl>
                <c:lvl>
                  <c:pt idx="0">
                    <c:v>GUY'S &amp; ST THOMAS' NHS FOUNDATION TRUST</c:v>
                  </c:pt>
                  <c:pt idx="3">
                    <c:v>KING'S COLLEGE HOSPITAL NHS FOUNDATION TRUST</c:v>
                  </c:pt>
                  <c:pt idx="6">
                    <c:v>LEWISHAM &amp; GREENWICH NHS TRUST</c:v>
                  </c:pt>
                </c:lvl>
              </c:multiLvlStrCache>
            </c:multiLvlStrRef>
          </c:cat>
          <c:val>
            <c:numRef>
              <c:f>'median_diag_trust SEL'!$M$27:$M$39</c:f>
              <c:numCache>
                <c:formatCode>General</c:formatCode>
                <c:ptCount val="9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16</c:v>
                </c:pt>
                <c:pt idx="4">
                  <c:v>21</c:v>
                </c:pt>
                <c:pt idx="5">
                  <c:v>19.5</c:v>
                </c:pt>
                <c:pt idx="6">
                  <c:v>14</c:v>
                </c:pt>
                <c:pt idx="7">
                  <c:v>21</c:v>
                </c:pt>
                <c:pt idx="8">
                  <c:v>20</c:v>
                </c:pt>
              </c:numCache>
            </c:numRef>
          </c:val>
        </c:ser>
        <c:ser>
          <c:idx val="2"/>
          <c:order val="2"/>
          <c:tx>
            <c:strRef>
              <c:f>'median_diag_trust SEL'!$N$26</c:f>
              <c:strCache>
                <c:ptCount val="1"/>
                <c:pt idx="0">
                  <c:v>Diagnosis to MDT Date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'median_diag_trust SEL'!$K$27:$K$39</c:f>
              <c:multiLvlStrCache>
                <c:ptCount val="9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</c:lvl>
                <c:lvl>
                  <c:pt idx="0">
                    <c:v>GUY'S &amp; ST THOMAS' NHS FOUNDATION TRUST</c:v>
                  </c:pt>
                  <c:pt idx="3">
                    <c:v>KING'S COLLEGE HOSPITAL NHS FOUNDATION TRUST</c:v>
                  </c:pt>
                  <c:pt idx="6">
                    <c:v>LEWISHAM &amp; GREENWICH NHS TRUST</c:v>
                  </c:pt>
                </c:lvl>
              </c:multiLvlStrCache>
            </c:multiLvlStrRef>
          </c:cat>
          <c:val>
            <c:numRef>
              <c:f>'median_diag_trust SEL'!$N$27:$N$39</c:f>
              <c:numCache>
                <c:formatCode>General</c:formatCode>
                <c:ptCount val="9"/>
                <c:pt idx="0">
                  <c:v>7</c:v>
                </c:pt>
                <c:pt idx="1">
                  <c:v>10</c:v>
                </c:pt>
                <c:pt idx="2">
                  <c:v>7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7</c:v>
                </c:pt>
                <c:pt idx="7">
                  <c:v>14</c:v>
                </c:pt>
                <c:pt idx="8">
                  <c:v>20</c:v>
                </c:pt>
              </c:numCache>
            </c:numRef>
          </c:val>
        </c:ser>
        <c:ser>
          <c:idx val="3"/>
          <c:order val="3"/>
          <c:tx>
            <c:strRef>
              <c:f>'median_diag_trust SEL'!$O$26</c:f>
              <c:strCache>
                <c:ptCount val="1"/>
                <c:pt idx="0">
                  <c:v>MDT Date to Treatment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'median_diag_trust SEL'!$K$27:$K$39</c:f>
              <c:multiLvlStrCache>
                <c:ptCount val="9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</c:lvl>
                <c:lvl>
                  <c:pt idx="0">
                    <c:v>GUY'S &amp; ST THOMAS' NHS FOUNDATION TRUST</c:v>
                  </c:pt>
                  <c:pt idx="3">
                    <c:v>KING'S COLLEGE HOSPITAL NHS FOUNDATION TRUST</c:v>
                  </c:pt>
                  <c:pt idx="6">
                    <c:v>LEWISHAM &amp; GREENWICH NHS TRUST</c:v>
                  </c:pt>
                </c:lvl>
              </c:multiLvlStrCache>
            </c:multiLvlStrRef>
          </c:cat>
          <c:val>
            <c:numRef>
              <c:f>'median_diag_trust SEL'!$O$27:$O$39</c:f>
              <c:numCache>
                <c:formatCode>General</c:formatCode>
                <c:ptCount val="9"/>
                <c:pt idx="0">
                  <c:v>8</c:v>
                </c:pt>
                <c:pt idx="1">
                  <c:v>10</c:v>
                </c:pt>
                <c:pt idx="2">
                  <c:v>13.5</c:v>
                </c:pt>
                <c:pt idx="3">
                  <c:v>11.5</c:v>
                </c:pt>
                <c:pt idx="4">
                  <c:v>14</c:v>
                </c:pt>
                <c:pt idx="5">
                  <c:v>13</c:v>
                </c:pt>
                <c:pt idx="6">
                  <c:v>14</c:v>
                </c:pt>
                <c:pt idx="7">
                  <c:v>13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1366144"/>
        <c:axId val="221367680"/>
      </c:barChart>
      <c:catAx>
        <c:axId val="2213661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>
                <a:solidFill>
                  <a:srgbClr val="000000"/>
                </a:solidFill>
              </a:defRPr>
            </a:pPr>
            <a:endParaRPr lang="en-US"/>
          </a:p>
        </c:txPr>
        <c:crossAx val="221367680"/>
        <c:crosses val="autoZero"/>
        <c:auto val="1"/>
        <c:lblAlgn val="ctr"/>
        <c:lblOffset val="100"/>
        <c:noMultiLvlLbl val="0"/>
      </c:catAx>
      <c:valAx>
        <c:axId val="221367680"/>
        <c:scaling>
          <c:orientation val="minMax"/>
          <c:max val="23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en-GB" sz="800" b="1" i="0" baseline="0" dirty="0" smtClean="0">
                    <a:solidFill>
                      <a:srgbClr val="000000"/>
                    </a:solidFill>
                    <a:effectLst/>
                  </a:rPr>
                  <a:t>Median Days</a:t>
                </a:r>
                <a:endParaRPr lang="en-GB" sz="800" dirty="0">
                  <a:solidFill>
                    <a:srgbClr val="000000"/>
                  </a:solidFill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solidFill>
                  <a:srgbClr val="000000"/>
                </a:solidFill>
              </a:defRPr>
            </a:pPr>
            <a:endParaRPr lang="en-US"/>
          </a:p>
        </c:txPr>
        <c:crossAx val="2213661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>
              <a:solidFill>
                <a:srgbClr val="000000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[prostatepathway_220517_desktop.xlsx]median_diag_trust SWL!PivotTable1</c:name>
    <c:fmtId val="27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  <c:pivotFmt>
        <c:idx val="20"/>
        <c:marker>
          <c:symbol val="none"/>
        </c:marker>
      </c:pivotFmt>
      <c:pivotFmt>
        <c:idx val="21"/>
        <c:marker>
          <c:symbol val="none"/>
        </c:marker>
      </c:pivotFmt>
      <c:pivotFmt>
        <c:idx val="22"/>
        <c:marker>
          <c:symbol val="none"/>
        </c:marker>
      </c:pivotFmt>
      <c:pivotFmt>
        <c:idx val="23"/>
        <c:marker>
          <c:symbol val="none"/>
        </c:marker>
      </c:pivotFmt>
      <c:pivotFmt>
        <c:idx val="24"/>
        <c:marker>
          <c:symbol val="none"/>
        </c:marker>
      </c:pivotFmt>
      <c:pivotFmt>
        <c:idx val="25"/>
        <c:marker>
          <c:symbol val="none"/>
        </c:marker>
      </c:pivotFmt>
      <c:pivotFmt>
        <c:idx val="26"/>
        <c:marker>
          <c:symbol val="none"/>
        </c:marker>
      </c:pivotFmt>
      <c:pivotFmt>
        <c:idx val="27"/>
        <c:marker>
          <c:symbol val="none"/>
        </c:marker>
      </c:pivotFmt>
      <c:pivotFmt>
        <c:idx val="28"/>
        <c:marker>
          <c:symbol val="none"/>
        </c:marker>
      </c:pivotFmt>
      <c:pivotFmt>
        <c:idx val="29"/>
        <c:marker>
          <c:symbol val="none"/>
        </c:marker>
      </c:pivotFmt>
      <c:pivotFmt>
        <c:idx val="30"/>
        <c:marker>
          <c:symbol val="none"/>
        </c:marker>
      </c:pivotFmt>
      <c:pivotFmt>
        <c:idx val="31"/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'median_diag_trust SWL'!$L$26</c:f>
              <c:strCache>
                <c:ptCount val="1"/>
                <c:pt idx="0">
                  <c:v>Referral to First Seen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'median_diag_trust SWL'!$K$27:$K$47</c:f>
              <c:multiLvlStrCache>
                <c:ptCount val="15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</c:lvl>
                <c:lvl>
                  <c:pt idx="0">
                    <c:v>CROYDON HEALTH SERVICES NHS TRUST</c:v>
                  </c:pt>
                  <c:pt idx="3">
                    <c:v>EPSOM &amp; ST HELIER UNIVERSITY HOSPITALS NHS TRUST</c:v>
                  </c:pt>
                  <c:pt idx="6">
                    <c:v>KINGSTON HOSPITAL NHS FOUNDATION TRUST</c:v>
                  </c:pt>
                  <c:pt idx="9">
                    <c:v>ROYAL MARSDEN NHS FOUNDATION TRUST</c:v>
                  </c:pt>
                  <c:pt idx="12">
                    <c:v>ST GEORGE'S UNIVERSITY HOSPITALS NHS FOUNDATION TRUST</c:v>
                  </c:pt>
                </c:lvl>
              </c:multiLvlStrCache>
            </c:multiLvlStrRef>
          </c:cat>
          <c:val>
            <c:numRef>
              <c:f>'median_diag_trust SWL'!$L$27:$L$47</c:f>
              <c:numCache>
                <c:formatCode>General</c:formatCode>
                <c:ptCount val="15"/>
                <c:pt idx="0">
                  <c:v>9</c:v>
                </c:pt>
                <c:pt idx="1">
                  <c:v>8</c:v>
                </c:pt>
                <c:pt idx="2">
                  <c:v>11</c:v>
                </c:pt>
                <c:pt idx="3">
                  <c:v>11</c:v>
                </c:pt>
                <c:pt idx="4">
                  <c:v>9</c:v>
                </c:pt>
                <c:pt idx="5">
                  <c:v>8</c:v>
                </c:pt>
                <c:pt idx="6">
                  <c:v>10</c:v>
                </c:pt>
                <c:pt idx="7">
                  <c:v>12</c:v>
                </c:pt>
                <c:pt idx="8">
                  <c:v>8</c:v>
                </c:pt>
                <c:pt idx="9">
                  <c:v>9.5</c:v>
                </c:pt>
                <c:pt idx="10">
                  <c:v>11</c:v>
                </c:pt>
                <c:pt idx="11">
                  <c:v>9</c:v>
                </c:pt>
                <c:pt idx="12">
                  <c:v>11</c:v>
                </c:pt>
                <c:pt idx="13">
                  <c:v>10</c:v>
                </c:pt>
                <c:pt idx="14">
                  <c:v>8</c:v>
                </c:pt>
              </c:numCache>
            </c:numRef>
          </c:val>
        </c:ser>
        <c:ser>
          <c:idx val="1"/>
          <c:order val="1"/>
          <c:tx>
            <c:strRef>
              <c:f>'median_diag_trust SWL'!$M$26</c:f>
              <c:strCache>
                <c:ptCount val="1"/>
                <c:pt idx="0">
                  <c:v>First Seen to Diagnosis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'median_diag_trust SWL'!$K$27:$K$47</c:f>
              <c:multiLvlStrCache>
                <c:ptCount val="15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</c:lvl>
                <c:lvl>
                  <c:pt idx="0">
                    <c:v>CROYDON HEALTH SERVICES NHS TRUST</c:v>
                  </c:pt>
                  <c:pt idx="3">
                    <c:v>EPSOM &amp; ST HELIER UNIVERSITY HOSPITALS NHS TRUST</c:v>
                  </c:pt>
                  <c:pt idx="6">
                    <c:v>KINGSTON HOSPITAL NHS FOUNDATION TRUST</c:v>
                  </c:pt>
                  <c:pt idx="9">
                    <c:v>ROYAL MARSDEN NHS FOUNDATION TRUST</c:v>
                  </c:pt>
                  <c:pt idx="12">
                    <c:v>ST GEORGE'S UNIVERSITY HOSPITALS NHS FOUNDATION TRUST</c:v>
                  </c:pt>
                </c:lvl>
              </c:multiLvlStrCache>
            </c:multiLvlStrRef>
          </c:cat>
          <c:val>
            <c:numRef>
              <c:f>'median_diag_trust SWL'!$M$27:$M$47</c:f>
              <c:numCache>
                <c:formatCode>General</c:formatCode>
                <c:ptCount val="15"/>
                <c:pt idx="0">
                  <c:v>9</c:v>
                </c:pt>
                <c:pt idx="1">
                  <c:v>28</c:v>
                </c:pt>
                <c:pt idx="2">
                  <c:v>20.5</c:v>
                </c:pt>
                <c:pt idx="3">
                  <c:v>23</c:v>
                </c:pt>
                <c:pt idx="4">
                  <c:v>27.5</c:v>
                </c:pt>
                <c:pt idx="5">
                  <c:v>27</c:v>
                </c:pt>
                <c:pt idx="6">
                  <c:v>14</c:v>
                </c:pt>
                <c:pt idx="7">
                  <c:v>14</c:v>
                </c:pt>
                <c:pt idx="8">
                  <c:v>19</c:v>
                </c:pt>
                <c:pt idx="9">
                  <c:v>16</c:v>
                </c:pt>
                <c:pt idx="10">
                  <c:v>31</c:v>
                </c:pt>
                <c:pt idx="11">
                  <c:v>20.5</c:v>
                </c:pt>
                <c:pt idx="12">
                  <c:v>21</c:v>
                </c:pt>
                <c:pt idx="13">
                  <c:v>16</c:v>
                </c:pt>
                <c:pt idx="14">
                  <c:v>16</c:v>
                </c:pt>
              </c:numCache>
            </c:numRef>
          </c:val>
        </c:ser>
        <c:ser>
          <c:idx val="2"/>
          <c:order val="2"/>
          <c:tx>
            <c:strRef>
              <c:f>'median_diag_trust SWL'!$N$26</c:f>
              <c:strCache>
                <c:ptCount val="1"/>
                <c:pt idx="0">
                  <c:v>Diagnosis to MDT Date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'median_diag_trust SWL'!$K$27:$K$47</c:f>
              <c:multiLvlStrCache>
                <c:ptCount val="15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</c:lvl>
                <c:lvl>
                  <c:pt idx="0">
                    <c:v>CROYDON HEALTH SERVICES NHS TRUST</c:v>
                  </c:pt>
                  <c:pt idx="3">
                    <c:v>EPSOM &amp; ST HELIER UNIVERSITY HOSPITALS NHS TRUST</c:v>
                  </c:pt>
                  <c:pt idx="6">
                    <c:v>KINGSTON HOSPITAL NHS FOUNDATION TRUST</c:v>
                  </c:pt>
                  <c:pt idx="9">
                    <c:v>ROYAL MARSDEN NHS FOUNDATION TRUST</c:v>
                  </c:pt>
                  <c:pt idx="12">
                    <c:v>ST GEORGE'S UNIVERSITY HOSPITALS NHS FOUNDATION TRUST</c:v>
                  </c:pt>
                </c:lvl>
              </c:multiLvlStrCache>
            </c:multiLvlStrRef>
          </c:cat>
          <c:val>
            <c:numRef>
              <c:f>'median_diag_trust SWL'!$N$27:$N$47</c:f>
              <c:numCache>
                <c:formatCode>General</c:formatCode>
                <c:ptCount val="15"/>
                <c:pt idx="0">
                  <c:v>9</c:v>
                </c:pt>
                <c:pt idx="1">
                  <c:v>8</c:v>
                </c:pt>
                <c:pt idx="2">
                  <c:v>7</c:v>
                </c:pt>
                <c:pt idx="3">
                  <c:v>6</c:v>
                </c:pt>
                <c:pt idx="4">
                  <c:v>7.5</c:v>
                </c:pt>
                <c:pt idx="5">
                  <c:v>8</c:v>
                </c:pt>
                <c:pt idx="6">
                  <c:v>5</c:v>
                </c:pt>
                <c:pt idx="7">
                  <c:v>5</c:v>
                </c:pt>
                <c:pt idx="8">
                  <c:v>7</c:v>
                </c:pt>
                <c:pt idx="9">
                  <c:v>7</c:v>
                </c:pt>
                <c:pt idx="10">
                  <c:v>13</c:v>
                </c:pt>
                <c:pt idx="11">
                  <c:v>14.5</c:v>
                </c:pt>
                <c:pt idx="12">
                  <c:v>9</c:v>
                </c:pt>
                <c:pt idx="13">
                  <c:v>11.5</c:v>
                </c:pt>
                <c:pt idx="14">
                  <c:v>9</c:v>
                </c:pt>
              </c:numCache>
            </c:numRef>
          </c:val>
        </c:ser>
        <c:ser>
          <c:idx val="3"/>
          <c:order val="3"/>
          <c:tx>
            <c:strRef>
              <c:f>'median_diag_trust SWL'!$O$26</c:f>
              <c:strCache>
                <c:ptCount val="1"/>
                <c:pt idx="0">
                  <c:v>MDT Date to Treatment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'median_diag_trust SWL'!$K$27:$K$47</c:f>
              <c:multiLvlStrCache>
                <c:ptCount val="15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</c:lvl>
                <c:lvl>
                  <c:pt idx="0">
                    <c:v>CROYDON HEALTH SERVICES NHS TRUST</c:v>
                  </c:pt>
                  <c:pt idx="3">
                    <c:v>EPSOM &amp; ST HELIER UNIVERSITY HOSPITALS NHS TRUST</c:v>
                  </c:pt>
                  <c:pt idx="6">
                    <c:v>KINGSTON HOSPITAL NHS FOUNDATION TRUST</c:v>
                  </c:pt>
                  <c:pt idx="9">
                    <c:v>ROYAL MARSDEN NHS FOUNDATION TRUST</c:v>
                  </c:pt>
                  <c:pt idx="12">
                    <c:v>ST GEORGE'S UNIVERSITY HOSPITALS NHS FOUNDATION TRUST</c:v>
                  </c:pt>
                </c:lvl>
              </c:multiLvlStrCache>
            </c:multiLvlStrRef>
          </c:cat>
          <c:val>
            <c:numRef>
              <c:f>'median_diag_trust SWL'!$O$27:$O$47</c:f>
              <c:numCache>
                <c:formatCode>General</c:formatCode>
                <c:ptCount val="15"/>
                <c:pt idx="0">
                  <c:v>28</c:v>
                </c:pt>
                <c:pt idx="1">
                  <c:v>28</c:v>
                </c:pt>
                <c:pt idx="2">
                  <c:v>14</c:v>
                </c:pt>
                <c:pt idx="3">
                  <c:v>14</c:v>
                </c:pt>
                <c:pt idx="4">
                  <c:v>15</c:v>
                </c:pt>
                <c:pt idx="5">
                  <c:v>14</c:v>
                </c:pt>
                <c:pt idx="6">
                  <c:v>9</c:v>
                </c:pt>
                <c:pt idx="7">
                  <c:v>5</c:v>
                </c:pt>
                <c:pt idx="8">
                  <c:v>7</c:v>
                </c:pt>
                <c:pt idx="9">
                  <c:v>28</c:v>
                </c:pt>
                <c:pt idx="10">
                  <c:v>28</c:v>
                </c:pt>
                <c:pt idx="11">
                  <c:v>17</c:v>
                </c:pt>
                <c:pt idx="12">
                  <c:v>35</c:v>
                </c:pt>
                <c:pt idx="13">
                  <c:v>29</c:v>
                </c:pt>
                <c:pt idx="14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1715456"/>
        <c:axId val="221741824"/>
      </c:barChart>
      <c:catAx>
        <c:axId val="2217154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>
                <a:solidFill>
                  <a:srgbClr val="000000"/>
                </a:solidFill>
              </a:defRPr>
            </a:pPr>
            <a:endParaRPr lang="en-US"/>
          </a:p>
        </c:txPr>
        <c:crossAx val="221741824"/>
        <c:crosses val="autoZero"/>
        <c:auto val="1"/>
        <c:lblAlgn val="ctr"/>
        <c:lblOffset val="100"/>
        <c:noMultiLvlLbl val="0"/>
      </c:catAx>
      <c:valAx>
        <c:axId val="221741824"/>
        <c:scaling>
          <c:orientation val="minMax"/>
          <c:max val="23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en-GB" sz="800" b="1" i="0" baseline="0" dirty="0" smtClean="0">
                    <a:solidFill>
                      <a:srgbClr val="000000"/>
                    </a:solidFill>
                    <a:effectLst/>
                  </a:rPr>
                  <a:t>Median Days</a:t>
                </a:r>
                <a:endParaRPr lang="en-GB" sz="800" dirty="0">
                  <a:solidFill>
                    <a:srgbClr val="000000"/>
                  </a:solidFill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solidFill>
                  <a:srgbClr val="000000"/>
                </a:solidFill>
              </a:defRPr>
            </a:pPr>
            <a:endParaRPr lang="en-US"/>
          </a:p>
        </c:txPr>
        <c:crossAx val="22171545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>
              <a:solidFill>
                <a:srgbClr val="000000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[prostatepathway_220517_desktop.xlsx]median_diag_trust SWL westessex!PivotTable1</c:name>
    <c:fmtId val="33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  <c:pivotFmt>
        <c:idx val="20"/>
        <c:marker>
          <c:symbol val="none"/>
        </c:marker>
      </c:pivotFmt>
      <c:pivotFmt>
        <c:idx val="21"/>
        <c:marker>
          <c:symbol val="none"/>
        </c:marker>
      </c:pivotFmt>
      <c:pivotFmt>
        <c:idx val="22"/>
        <c:marker>
          <c:symbol val="none"/>
        </c:marker>
      </c:pivotFmt>
      <c:pivotFmt>
        <c:idx val="23"/>
        <c:marker>
          <c:symbol val="none"/>
        </c:marker>
      </c:pivotFmt>
      <c:pivotFmt>
        <c:idx val="24"/>
        <c:marker>
          <c:symbol val="none"/>
        </c:marker>
      </c:pivotFmt>
      <c:pivotFmt>
        <c:idx val="25"/>
        <c:marker>
          <c:symbol val="none"/>
        </c:marker>
      </c:pivotFmt>
      <c:pivotFmt>
        <c:idx val="26"/>
        <c:marker>
          <c:symbol val="none"/>
        </c:marker>
      </c:pivotFmt>
      <c:pivotFmt>
        <c:idx val="27"/>
        <c:marker>
          <c:symbol val="none"/>
        </c:marker>
      </c:pivotFmt>
      <c:pivotFmt>
        <c:idx val="28"/>
        <c:marker>
          <c:symbol val="none"/>
        </c:marker>
      </c:pivotFmt>
      <c:pivotFmt>
        <c:idx val="29"/>
        <c:marker>
          <c:symbol val="none"/>
        </c:marker>
      </c:pivotFmt>
      <c:pivotFmt>
        <c:idx val="30"/>
        <c:marker>
          <c:symbol val="none"/>
        </c:marker>
      </c:pivotFmt>
      <c:pivotFmt>
        <c:idx val="31"/>
        <c:marker>
          <c:symbol val="none"/>
        </c:marker>
      </c:pivotFmt>
      <c:pivotFmt>
        <c:idx val="32"/>
        <c:marker>
          <c:symbol val="none"/>
        </c:marker>
      </c:pivotFmt>
      <c:pivotFmt>
        <c:idx val="33"/>
        <c:marker>
          <c:symbol val="none"/>
        </c:marker>
      </c:pivotFmt>
      <c:pivotFmt>
        <c:idx val="34"/>
        <c:marker>
          <c:symbol val="none"/>
        </c:marker>
      </c:pivotFmt>
      <c:pivotFmt>
        <c:idx val="35"/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'median_diag_trust SWL westessex'!$L$26</c:f>
              <c:strCache>
                <c:ptCount val="1"/>
                <c:pt idx="0">
                  <c:v>Referral to First Seen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'median_diag_trust SWL westessex'!$K$27:$K$31</c:f>
              <c:multiLvlStrCache>
                <c:ptCount val="3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</c:lvl>
                <c:lvl>
                  <c:pt idx="0">
                    <c:v>PRINCESS ALEXANDRA HOSPITAL NHS TRUST</c:v>
                  </c:pt>
                </c:lvl>
              </c:multiLvlStrCache>
            </c:multiLvlStrRef>
          </c:cat>
          <c:val>
            <c:numRef>
              <c:f>'median_diag_trust SWL westessex'!$L$27:$L$31</c:f>
              <c:numCache>
                <c:formatCode>General</c:formatCode>
                <c:ptCount val="3"/>
                <c:pt idx="0">
                  <c:v>12</c:v>
                </c:pt>
                <c:pt idx="1">
                  <c:v>12</c:v>
                </c:pt>
                <c:pt idx="2">
                  <c:v>7</c:v>
                </c:pt>
              </c:numCache>
            </c:numRef>
          </c:val>
        </c:ser>
        <c:ser>
          <c:idx val="1"/>
          <c:order val="1"/>
          <c:tx>
            <c:strRef>
              <c:f>'median_diag_trust SWL westessex'!$M$26</c:f>
              <c:strCache>
                <c:ptCount val="1"/>
                <c:pt idx="0">
                  <c:v>First Seen to Diagnosis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'median_diag_trust SWL westessex'!$K$27:$K$31</c:f>
              <c:multiLvlStrCache>
                <c:ptCount val="3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</c:lvl>
                <c:lvl>
                  <c:pt idx="0">
                    <c:v>PRINCESS ALEXANDRA HOSPITAL NHS TRUST</c:v>
                  </c:pt>
                </c:lvl>
              </c:multiLvlStrCache>
            </c:multiLvlStrRef>
          </c:cat>
          <c:val>
            <c:numRef>
              <c:f>'median_diag_trust SWL westessex'!$M$27:$M$31</c:f>
              <c:numCache>
                <c:formatCode>General</c:formatCode>
                <c:ptCount val="3"/>
                <c:pt idx="0">
                  <c:v>16</c:v>
                </c:pt>
                <c:pt idx="1">
                  <c:v>20</c:v>
                </c:pt>
                <c:pt idx="2">
                  <c:v>21</c:v>
                </c:pt>
              </c:numCache>
            </c:numRef>
          </c:val>
        </c:ser>
        <c:ser>
          <c:idx val="2"/>
          <c:order val="2"/>
          <c:tx>
            <c:strRef>
              <c:f>'median_diag_trust SWL westessex'!$N$26</c:f>
              <c:strCache>
                <c:ptCount val="1"/>
                <c:pt idx="0">
                  <c:v>Diagnosis to MDT Date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'median_diag_trust SWL westessex'!$K$27:$K$31</c:f>
              <c:multiLvlStrCache>
                <c:ptCount val="3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</c:lvl>
                <c:lvl>
                  <c:pt idx="0">
                    <c:v>PRINCESS ALEXANDRA HOSPITAL NHS TRUST</c:v>
                  </c:pt>
                </c:lvl>
              </c:multiLvlStrCache>
            </c:multiLvlStrRef>
          </c:cat>
          <c:val>
            <c:numRef>
              <c:f>'median_diag_trust SWL westessex'!$N$27:$N$31</c:f>
              <c:numCache>
                <c:formatCode>General</c:formatCode>
                <c:ptCount val="3"/>
                <c:pt idx="0">
                  <c:v>9</c:v>
                </c:pt>
                <c:pt idx="1">
                  <c:v>9</c:v>
                </c:pt>
                <c:pt idx="2">
                  <c:v>16</c:v>
                </c:pt>
              </c:numCache>
            </c:numRef>
          </c:val>
        </c:ser>
        <c:ser>
          <c:idx val="3"/>
          <c:order val="3"/>
          <c:tx>
            <c:strRef>
              <c:f>'median_diag_trust SWL westessex'!$O$26</c:f>
              <c:strCache>
                <c:ptCount val="1"/>
                <c:pt idx="0">
                  <c:v>MDT Date to Treatment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'median_diag_trust SWL westessex'!$K$27:$K$31</c:f>
              <c:multiLvlStrCache>
                <c:ptCount val="3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</c:lvl>
                <c:lvl>
                  <c:pt idx="0">
                    <c:v>PRINCESS ALEXANDRA HOSPITAL NHS TRUST</c:v>
                  </c:pt>
                </c:lvl>
              </c:multiLvlStrCache>
            </c:multiLvlStrRef>
          </c:cat>
          <c:val>
            <c:numRef>
              <c:f>'median_diag_trust SWL westessex'!$O$27:$O$31</c:f>
              <c:numCache>
                <c:formatCode>General</c:formatCode>
                <c:ptCount val="3"/>
                <c:pt idx="0">
                  <c:v>20.5</c:v>
                </c:pt>
                <c:pt idx="1">
                  <c:v>18.5</c:v>
                </c:pt>
                <c:pt idx="2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2005120"/>
        <c:axId val="222006656"/>
      </c:barChart>
      <c:catAx>
        <c:axId val="2220051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>
                <a:solidFill>
                  <a:srgbClr val="000000"/>
                </a:solidFill>
              </a:defRPr>
            </a:pPr>
            <a:endParaRPr lang="en-US"/>
          </a:p>
        </c:txPr>
        <c:crossAx val="222006656"/>
        <c:crosses val="autoZero"/>
        <c:auto val="1"/>
        <c:lblAlgn val="ctr"/>
        <c:lblOffset val="100"/>
        <c:noMultiLvlLbl val="0"/>
      </c:catAx>
      <c:valAx>
        <c:axId val="222006656"/>
        <c:scaling>
          <c:orientation val="minMax"/>
          <c:max val="23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en-GB" sz="800" dirty="0" smtClean="0">
                    <a:solidFill>
                      <a:srgbClr val="000000"/>
                    </a:solidFill>
                  </a:rPr>
                  <a:t>Median Days</a:t>
                </a:r>
                <a:endParaRPr lang="en-GB" sz="800" dirty="0">
                  <a:solidFill>
                    <a:srgbClr val="000000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solidFill>
                  <a:srgbClr val="000000"/>
                </a:solidFill>
              </a:defRPr>
            </a:pPr>
            <a:endParaRPr lang="en-US"/>
          </a:p>
        </c:txPr>
        <c:crossAx val="22200512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>
              <a:solidFill>
                <a:srgbClr val="000000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[pathway counts.xlsx]Sheet1!PivotTable2</c:name>
    <c:fmtId val="3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</c:pivotFmts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Sheet1!$J$19:$J$20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numFmt formatCode="0.0%" sourceLinked="0"/>
            <c:txPr>
              <a:bodyPr/>
              <a:lstStyle/>
              <a:p>
                <a:pPr>
                  <a:defRPr sz="1000"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Sheet1!$I$21:$I$29</c:f>
              <c:multiLvlStrCache>
                <c:ptCount val="6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England</c:v>
                  </c:pt>
                  <c:pt idx="3">
                    <c:v>London</c:v>
                  </c:pt>
                </c:lvl>
              </c:multiLvlStrCache>
            </c:multiLvlStrRef>
          </c:cat>
          <c:val>
            <c:numRef>
              <c:f>Sheet1!$J$21:$J$29</c:f>
              <c:numCache>
                <c:formatCode>0.00%</c:formatCode>
                <c:ptCount val="6"/>
                <c:pt idx="0">
                  <c:v>0.29123831489069363</c:v>
                </c:pt>
                <c:pt idx="1">
                  <c:v>0.30119908879265028</c:v>
                </c:pt>
                <c:pt idx="2">
                  <c:v>0.31064742103557452</c:v>
                </c:pt>
                <c:pt idx="3">
                  <c:v>0.30839146057915873</c:v>
                </c:pt>
                <c:pt idx="4">
                  <c:v>0.30414465664364082</c:v>
                </c:pt>
                <c:pt idx="5">
                  <c:v>0.31623078458774206</c:v>
                </c:pt>
              </c:numCache>
            </c:numRef>
          </c:val>
        </c:ser>
        <c:ser>
          <c:idx val="1"/>
          <c:order val="1"/>
          <c:tx>
            <c:strRef>
              <c:f>Sheet1!$K$19:$K$20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dLbls>
            <c:numFmt formatCode="0.0%" sourceLinked="0"/>
            <c:txPr>
              <a:bodyPr/>
              <a:lstStyle/>
              <a:p>
                <a:pPr>
                  <a:defRPr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Sheet1!$I$21:$I$29</c:f>
              <c:multiLvlStrCache>
                <c:ptCount val="6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England</c:v>
                  </c:pt>
                  <c:pt idx="3">
                    <c:v>London</c:v>
                  </c:pt>
                </c:lvl>
              </c:multiLvlStrCache>
            </c:multiLvlStrRef>
          </c:cat>
          <c:val>
            <c:numRef>
              <c:f>Sheet1!$K$21:$K$29</c:f>
              <c:numCache>
                <c:formatCode>0.00%</c:formatCode>
                <c:ptCount val="6"/>
                <c:pt idx="0">
                  <c:v>0.19039674166400863</c:v>
                </c:pt>
                <c:pt idx="1">
                  <c:v>0.2002653515908579</c:v>
                </c:pt>
                <c:pt idx="2">
                  <c:v>0.20080771819609602</c:v>
                </c:pt>
                <c:pt idx="3">
                  <c:v>0.15049672373705347</c:v>
                </c:pt>
                <c:pt idx="4">
                  <c:v>0.18366517675741567</c:v>
                </c:pt>
                <c:pt idx="5">
                  <c:v>0.19504891195847474</c:v>
                </c:pt>
              </c:numCache>
            </c:numRef>
          </c:val>
        </c:ser>
        <c:ser>
          <c:idx val="2"/>
          <c:order val="2"/>
          <c:tx>
            <c:strRef>
              <c:f>Sheet1!$L$19:$L$20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dLbls>
            <c:numFmt formatCode="0.0%" sourceLinked="0"/>
            <c:txPr>
              <a:bodyPr/>
              <a:lstStyle/>
              <a:p>
                <a:pPr>
                  <a:defRPr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Sheet1!$I$21:$I$29</c:f>
              <c:multiLvlStrCache>
                <c:ptCount val="6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England</c:v>
                  </c:pt>
                  <c:pt idx="3">
                    <c:v>London</c:v>
                  </c:pt>
                </c:lvl>
              </c:multiLvlStrCache>
            </c:multiLvlStrRef>
          </c:cat>
          <c:val>
            <c:numRef>
              <c:f>Sheet1!$L$21:$L$29</c:f>
              <c:numCache>
                <c:formatCode>0.00%</c:formatCode>
                <c:ptCount val="6"/>
                <c:pt idx="0">
                  <c:v>0.16819196702406949</c:v>
                </c:pt>
                <c:pt idx="1">
                  <c:v>0.18992665281497983</c:v>
                </c:pt>
                <c:pt idx="2">
                  <c:v>0.19833969037469149</c:v>
                </c:pt>
                <c:pt idx="3">
                  <c:v>0.15430141619108012</c:v>
                </c:pt>
                <c:pt idx="4">
                  <c:v>0.17370987403494514</c:v>
                </c:pt>
                <c:pt idx="5">
                  <c:v>0.18127370732681175</c:v>
                </c:pt>
              </c:numCache>
            </c:numRef>
          </c:val>
        </c:ser>
        <c:ser>
          <c:idx val="3"/>
          <c:order val="3"/>
          <c:tx>
            <c:strRef>
              <c:f>Sheet1!$M$19:$M$20</c:f>
              <c:strCache>
                <c:ptCount val="1"/>
                <c:pt idx="0">
                  <c:v>4</c:v>
                </c:pt>
              </c:strCache>
            </c:strRef>
          </c:tx>
          <c:invertIfNegative val="0"/>
          <c:dLbls>
            <c:numFmt formatCode="0.0%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Sheet1!$I$21:$I$29</c:f>
              <c:multiLvlStrCache>
                <c:ptCount val="6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England</c:v>
                  </c:pt>
                  <c:pt idx="3">
                    <c:v>London</c:v>
                  </c:pt>
                </c:lvl>
              </c:multiLvlStrCache>
            </c:multiLvlStrRef>
          </c:cat>
          <c:val>
            <c:numRef>
              <c:f>Sheet1!$M$21:$M$29</c:f>
              <c:numCache>
                <c:formatCode>0.00%</c:formatCode>
                <c:ptCount val="6"/>
                <c:pt idx="0">
                  <c:v>0.16949235714110458</c:v>
                </c:pt>
                <c:pt idx="1">
                  <c:v>0.18404385811199839</c:v>
                </c:pt>
                <c:pt idx="2">
                  <c:v>0.1941016628025827</c:v>
                </c:pt>
                <c:pt idx="3">
                  <c:v>0.13718030014796026</c:v>
                </c:pt>
                <c:pt idx="4">
                  <c:v>0.14831369362047947</c:v>
                </c:pt>
                <c:pt idx="5">
                  <c:v>0.15851467358754243</c:v>
                </c:pt>
              </c:numCache>
            </c:numRef>
          </c:val>
        </c:ser>
        <c:ser>
          <c:idx val="4"/>
          <c:order val="4"/>
          <c:tx>
            <c:strRef>
              <c:f>Sheet1!$N$19:$N$20</c:f>
              <c:strCache>
                <c:ptCount val="1"/>
                <c:pt idx="0">
                  <c:v>Unk/Oth</c:v>
                </c:pt>
              </c:strCache>
            </c:strRef>
          </c:tx>
          <c:invertIfNegative val="0"/>
          <c:dLbls>
            <c:numFmt formatCode="0.0%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Sheet1!$I$21:$I$29</c:f>
              <c:multiLvlStrCache>
                <c:ptCount val="6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England</c:v>
                  </c:pt>
                  <c:pt idx="3">
                    <c:v>London</c:v>
                  </c:pt>
                </c:lvl>
              </c:multiLvlStrCache>
            </c:multiLvlStrRef>
          </c:cat>
          <c:val>
            <c:numRef>
              <c:f>Sheet1!$N$21:$N$29</c:f>
              <c:numCache>
                <c:formatCode>0.00%</c:formatCode>
                <c:ptCount val="6"/>
                <c:pt idx="0">
                  <c:v>0.18068061928012366</c:v>
                </c:pt>
                <c:pt idx="1">
                  <c:v>0.12456504868951361</c:v>
                </c:pt>
                <c:pt idx="2">
                  <c:v>9.6103507591055265E-2</c:v>
                </c:pt>
                <c:pt idx="3">
                  <c:v>0.24963009934474742</c:v>
                </c:pt>
                <c:pt idx="4">
                  <c:v>0.19016659894351889</c:v>
                </c:pt>
                <c:pt idx="5">
                  <c:v>0.14893192253942902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29268352"/>
        <c:axId val="129286528"/>
      </c:barChart>
      <c:catAx>
        <c:axId val="1292683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129286528"/>
        <c:crosses val="autoZero"/>
        <c:auto val="1"/>
        <c:lblAlgn val="ctr"/>
        <c:lblOffset val="100"/>
        <c:noMultiLvlLbl val="0"/>
      </c:catAx>
      <c:valAx>
        <c:axId val="12928652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1292683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6765798576986225"/>
          <c:y val="0.93793123860586258"/>
          <c:w val="0.27071362915991293"/>
          <c:h val="4.6297039883827405E-2"/>
        </c:manualLayout>
      </c:layout>
      <c:overlay val="0"/>
      <c:txPr>
        <a:bodyPr/>
        <a:lstStyle/>
        <a:p>
          <a:pPr>
            <a:defRPr sz="1000">
              <a:solidFill>
                <a:srgbClr val="000000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[pathway counts.xlsx]Sheet1!PivotTable8</c:name>
    <c:fmtId val="3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6.6636042280166854E-2"/>
          <c:y val="2.6217056963640677E-2"/>
          <c:w val="0.9171993728557627"/>
          <c:h val="0.879135238727228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Sheet1!$AA$19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Sheet1!$Z$20:$Z$38</c:f>
              <c:multiLvlStrCache>
                <c:ptCount val="15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Unk/Oth</c:v>
                  </c:pt>
                  <c:pt idx="5">
                    <c:v>1</c:v>
                  </c:pt>
                  <c:pt idx="6">
                    <c:v>2</c:v>
                  </c:pt>
                  <c:pt idx="7">
                    <c:v>3</c:v>
                  </c:pt>
                  <c:pt idx="8">
                    <c:v>4</c:v>
                  </c:pt>
                  <c:pt idx="9">
                    <c:v>Unk/Oth</c:v>
                  </c:pt>
                  <c:pt idx="10">
                    <c:v>1</c:v>
                  </c:pt>
                  <c:pt idx="11">
                    <c:v>2</c:v>
                  </c:pt>
                  <c:pt idx="12">
                    <c:v>3</c:v>
                  </c:pt>
                  <c:pt idx="13">
                    <c:v>4</c:v>
                  </c:pt>
                  <c:pt idx="14">
                    <c:v>Unk/Oth</c:v>
                  </c:pt>
                </c:lvl>
                <c:lvl>
                  <c:pt idx="0">
                    <c:v>2013</c:v>
                  </c:pt>
                  <c:pt idx="5">
                    <c:v>2014</c:v>
                  </c:pt>
                  <c:pt idx="10">
                    <c:v>2015</c:v>
                  </c:pt>
                </c:lvl>
              </c:multiLvlStrCache>
            </c:multiLvlStrRef>
          </c:cat>
          <c:val>
            <c:numRef>
              <c:f>Sheet1!$AA$20:$AA$38</c:f>
              <c:numCache>
                <c:formatCode>General</c:formatCode>
                <c:ptCount val="15"/>
                <c:pt idx="0">
                  <c:v>1459</c:v>
                </c:pt>
                <c:pt idx="1">
                  <c:v>712</c:v>
                </c:pt>
                <c:pt idx="2">
                  <c:v>730</c:v>
                </c:pt>
                <c:pt idx="3">
                  <c:v>649</c:v>
                </c:pt>
                <c:pt idx="4">
                  <c:v>1181</c:v>
                </c:pt>
                <c:pt idx="5">
                  <c:v>1497</c:v>
                </c:pt>
                <c:pt idx="6">
                  <c:v>904</c:v>
                </c:pt>
                <c:pt idx="7">
                  <c:v>855</c:v>
                </c:pt>
                <c:pt idx="8">
                  <c:v>730</c:v>
                </c:pt>
                <c:pt idx="9">
                  <c:v>936</c:v>
                </c:pt>
                <c:pt idx="10">
                  <c:v>1584</c:v>
                </c:pt>
                <c:pt idx="11">
                  <c:v>977</c:v>
                </c:pt>
                <c:pt idx="12">
                  <c:v>908</c:v>
                </c:pt>
                <c:pt idx="13">
                  <c:v>794</c:v>
                </c:pt>
                <c:pt idx="14">
                  <c:v>746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313408"/>
        <c:axId val="129347968"/>
      </c:barChart>
      <c:catAx>
        <c:axId val="1293134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129347968"/>
        <c:crosses val="autoZero"/>
        <c:auto val="1"/>
        <c:lblAlgn val="ctr"/>
        <c:lblOffset val="100"/>
        <c:noMultiLvlLbl val="0"/>
      </c:catAx>
      <c:valAx>
        <c:axId val="1293479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>
                    <a:solidFill>
                      <a:srgbClr val="000000"/>
                    </a:solidFill>
                  </a:rPr>
                  <a:t>Tumour Count</a:t>
                </a:r>
                <a:endParaRPr lang="en-GB" dirty="0">
                  <a:solidFill>
                    <a:srgbClr val="000000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1293134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[prostatepathway_250717.xlsx]median_stage_all!PivotTable3</c:name>
    <c:fmtId val="-1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median_stage_all!$K$3</c:f>
              <c:strCache>
                <c:ptCount val="1"/>
                <c:pt idx="0">
                  <c:v>Referral to First Seen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median_stage_all!$J$4:$J$16</c:f>
              <c:multiLvlStrCache>
                <c:ptCount val="10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Unk/Oth</c:v>
                  </c:pt>
                  <c:pt idx="5">
                    <c:v>1</c:v>
                  </c:pt>
                  <c:pt idx="6">
                    <c:v>2</c:v>
                  </c:pt>
                  <c:pt idx="7">
                    <c:v>3</c:v>
                  </c:pt>
                  <c:pt idx="8">
                    <c:v>4</c:v>
                  </c:pt>
                  <c:pt idx="9">
                    <c:v>Unk/Oth</c:v>
                  </c:pt>
                </c:lvl>
                <c:lvl>
                  <c:pt idx="0">
                    <c:v>England</c:v>
                  </c:pt>
                  <c:pt idx="5">
                    <c:v>London</c:v>
                  </c:pt>
                </c:lvl>
              </c:multiLvlStrCache>
            </c:multiLvlStrRef>
          </c:cat>
          <c:val>
            <c:numRef>
              <c:f>median_stage_all!$K$4:$K$16</c:f>
              <c:numCache>
                <c:formatCode>General</c:formatCode>
                <c:ptCount val="10"/>
                <c:pt idx="0">
                  <c:v>9</c:v>
                </c:pt>
                <c:pt idx="1">
                  <c:v>9</c:v>
                </c:pt>
                <c:pt idx="2">
                  <c:v>9</c:v>
                </c:pt>
                <c:pt idx="3">
                  <c:v>8</c:v>
                </c:pt>
                <c:pt idx="4">
                  <c:v>9</c:v>
                </c:pt>
                <c:pt idx="5">
                  <c:v>9</c:v>
                </c:pt>
                <c:pt idx="6">
                  <c:v>9</c:v>
                </c:pt>
                <c:pt idx="7">
                  <c:v>10</c:v>
                </c:pt>
                <c:pt idx="8">
                  <c:v>9</c:v>
                </c:pt>
                <c:pt idx="9">
                  <c:v>9</c:v>
                </c:pt>
              </c:numCache>
            </c:numRef>
          </c:val>
        </c:ser>
        <c:ser>
          <c:idx val="1"/>
          <c:order val="1"/>
          <c:tx>
            <c:strRef>
              <c:f>median_stage_all!$L$3</c:f>
              <c:strCache>
                <c:ptCount val="1"/>
                <c:pt idx="0">
                  <c:v>First Seen to Diagnosis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median_stage_all!$J$4:$J$16</c:f>
              <c:multiLvlStrCache>
                <c:ptCount val="10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Unk/Oth</c:v>
                  </c:pt>
                  <c:pt idx="5">
                    <c:v>1</c:v>
                  </c:pt>
                  <c:pt idx="6">
                    <c:v>2</c:v>
                  </c:pt>
                  <c:pt idx="7">
                    <c:v>3</c:v>
                  </c:pt>
                  <c:pt idx="8">
                    <c:v>4</c:v>
                  </c:pt>
                  <c:pt idx="9">
                    <c:v>Unk/Oth</c:v>
                  </c:pt>
                </c:lvl>
                <c:lvl>
                  <c:pt idx="0">
                    <c:v>England</c:v>
                  </c:pt>
                  <c:pt idx="5">
                    <c:v>London</c:v>
                  </c:pt>
                </c:lvl>
              </c:multiLvlStrCache>
            </c:multiLvlStrRef>
          </c:cat>
          <c:val>
            <c:numRef>
              <c:f>median_stage_all!$L$4:$L$16</c:f>
              <c:numCache>
                <c:formatCode>General</c:formatCode>
                <c:ptCount val="10"/>
                <c:pt idx="0">
                  <c:v>16</c:v>
                </c:pt>
                <c:pt idx="1">
                  <c:v>17</c:v>
                </c:pt>
                <c:pt idx="2">
                  <c:v>14</c:v>
                </c:pt>
                <c:pt idx="3">
                  <c:v>7</c:v>
                </c:pt>
                <c:pt idx="4">
                  <c:v>3</c:v>
                </c:pt>
                <c:pt idx="5">
                  <c:v>22</c:v>
                </c:pt>
                <c:pt idx="6">
                  <c:v>22</c:v>
                </c:pt>
                <c:pt idx="7">
                  <c:v>20</c:v>
                </c:pt>
                <c:pt idx="8">
                  <c:v>14</c:v>
                </c:pt>
                <c:pt idx="9">
                  <c:v>17</c:v>
                </c:pt>
              </c:numCache>
            </c:numRef>
          </c:val>
        </c:ser>
        <c:ser>
          <c:idx val="2"/>
          <c:order val="2"/>
          <c:tx>
            <c:strRef>
              <c:f>median_stage_all!$M$3</c:f>
              <c:strCache>
                <c:ptCount val="1"/>
                <c:pt idx="0">
                  <c:v>Diagnosis to MDT Date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800"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median_stage_all!$J$4:$J$16</c:f>
              <c:multiLvlStrCache>
                <c:ptCount val="10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Unk/Oth</c:v>
                  </c:pt>
                  <c:pt idx="5">
                    <c:v>1</c:v>
                  </c:pt>
                  <c:pt idx="6">
                    <c:v>2</c:v>
                  </c:pt>
                  <c:pt idx="7">
                    <c:v>3</c:v>
                  </c:pt>
                  <c:pt idx="8">
                    <c:v>4</c:v>
                  </c:pt>
                  <c:pt idx="9">
                    <c:v>Unk/Oth</c:v>
                  </c:pt>
                </c:lvl>
                <c:lvl>
                  <c:pt idx="0">
                    <c:v>England</c:v>
                  </c:pt>
                  <c:pt idx="5">
                    <c:v>London</c:v>
                  </c:pt>
                </c:lvl>
              </c:multiLvlStrCache>
            </c:multiLvlStrRef>
          </c:cat>
          <c:val>
            <c:numRef>
              <c:f>median_stage_all!$M$4:$M$16</c:f>
              <c:numCache>
                <c:formatCode>General</c:formatCode>
                <c:ptCount val="10"/>
                <c:pt idx="0">
                  <c:v>16</c:v>
                </c:pt>
                <c:pt idx="1">
                  <c:v>16</c:v>
                </c:pt>
                <c:pt idx="2">
                  <c:v>16</c:v>
                </c:pt>
                <c:pt idx="3">
                  <c:v>15</c:v>
                </c:pt>
                <c:pt idx="4">
                  <c:v>17</c:v>
                </c:pt>
                <c:pt idx="5">
                  <c:v>13</c:v>
                </c:pt>
                <c:pt idx="6">
                  <c:v>12</c:v>
                </c:pt>
                <c:pt idx="7">
                  <c:v>13</c:v>
                </c:pt>
                <c:pt idx="8">
                  <c:v>11</c:v>
                </c:pt>
                <c:pt idx="9">
                  <c:v>16.5</c:v>
                </c:pt>
              </c:numCache>
            </c:numRef>
          </c:val>
        </c:ser>
        <c:ser>
          <c:idx val="3"/>
          <c:order val="3"/>
          <c:tx>
            <c:strRef>
              <c:f>median_stage_all!$N$3</c:f>
              <c:strCache>
                <c:ptCount val="1"/>
                <c:pt idx="0">
                  <c:v>MDT Date to Treatment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median_stage_all!$J$4:$J$16</c:f>
              <c:multiLvlStrCache>
                <c:ptCount val="10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Unk/Oth</c:v>
                  </c:pt>
                  <c:pt idx="5">
                    <c:v>1</c:v>
                  </c:pt>
                  <c:pt idx="6">
                    <c:v>2</c:v>
                  </c:pt>
                  <c:pt idx="7">
                    <c:v>3</c:v>
                  </c:pt>
                  <c:pt idx="8">
                    <c:v>4</c:v>
                  </c:pt>
                  <c:pt idx="9">
                    <c:v>Unk/Oth</c:v>
                  </c:pt>
                </c:lvl>
                <c:lvl>
                  <c:pt idx="0">
                    <c:v>England</c:v>
                  </c:pt>
                  <c:pt idx="5">
                    <c:v>London</c:v>
                  </c:pt>
                </c:lvl>
              </c:multiLvlStrCache>
            </c:multiLvlStrRef>
          </c:cat>
          <c:val>
            <c:numRef>
              <c:f>median_stage_all!$N$4:$N$16</c:f>
              <c:numCache>
                <c:formatCode>General</c:formatCode>
                <c:ptCount val="10"/>
                <c:pt idx="0">
                  <c:v>13</c:v>
                </c:pt>
                <c:pt idx="1">
                  <c:v>21</c:v>
                </c:pt>
                <c:pt idx="2">
                  <c:v>16</c:v>
                </c:pt>
                <c:pt idx="3">
                  <c:v>10</c:v>
                </c:pt>
                <c:pt idx="4">
                  <c:v>13</c:v>
                </c:pt>
                <c:pt idx="5">
                  <c:v>14</c:v>
                </c:pt>
                <c:pt idx="6">
                  <c:v>21</c:v>
                </c:pt>
                <c:pt idx="7">
                  <c:v>16</c:v>
                </c:pt>
                <c:pt idx="8">
                  <c:v>9</c:v>
                </c:pt>
                <c:pt idx="9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29401216"/>
        <c:axId val="129402752"/>
      </c:barChart>
      <c:catAx>
        <c:axId val="1294012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rgbClr val="000000"/>
                </a:solidFill>
              </a:defRPr>
            </a:pPr>
            <a:endParaRPr lang="en-US"/>
          </a:p>
        </c:txPr>
        <c:crossAx val="129402752"/>
        <c:crosses val="autoZero"/>
        <c:auto val="1"/>
        <c:lblAlgn val="ctr"/>
        <c:lblOffset val="100"/>
        <c:noMultiLvlLbl val="0"/>
      </c:catAx>
      <c:valAx>
        <c:axId val="1294027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000" b="0"/>
                </a:pPr>
                <a:r>
                  <a:rPr lang="en-GB" sz="1000" b="0" dirty="0" smtClean="0">
                    <a:solidFill>
                      <a:srgbClr val="000000"/>
                    </a:solidFill>
                  </a:rPr>
                  <a:t>Median Days</a:t>
                </a:r>
                <a:endParaRPr lang="en-GB" sz="1000" b="0" dirty="0">
                  <a:solidFill>
                    <a:srgbClr val="000000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rgbClr val="000000"/>
                </a:solidFill>
              </a:defRPr>
            </a:pPr>
            <a:endParaRPr lang="en-US"/>
          </a:p>
        </c:txPr>
        <c:crossAx val="12940121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000">
              <a:solidFill>
                <a:srgbClr val="000000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[pathway counts.xlsx]Sheet1!PivotTable6</c:name>
    <c:fmtId val="3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Sheet1!$K$53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multiLvlStrRef>
              <c:f>Sheet1!$J$54:$J$78</c:f>
              <c:multiLvlStrCache>
                <c:ptCount val="22"/>
                <c:lvl>
                  <c:pt idx="0">
                    <c:v> 40- 44</c:v>
                  </c:pt>
                  <c:pt idx="1">
                    <c:v> 45- 49</c:v>
                  </c:pt>
                  <c:pt idx="2">
                    <c:v> 50- 54</c:v>
                  </c:pt>
                  <c:pt idx="3">
                    <c:v> 55- 59</c:v>
                  </c:pt>
                  <c:pt idx="4">
                    <c:v> 60- 64</c:v>
                  </c:pt>
                  <c:pt idx="5">
                    <c:v> 65- 69</c:v>
                  </c:pt>
                  <c:pt idx="6">
                    <c:v> 70- 74</c:v>
                  </c:pt>
                  <c:pt idx="7">
                    <c:v> 75- 79</c:v>
                  </c:pt>
                  <c:pt idx="8">
                    <c:v> 80- 84</c:v>
                  </c:pt>
                  <c:pt idx="9">
                    <c:v> 85- 89</c:v>
                  </c:pt>
                  <c:pt idx="10">
                    <c:v> 90+</c:v>
                  </c:pt>
                  <c:pt idx="11">
                    <c:v> 40- 44</c:v>
                  </c:pt>
                  <c:pt idx="12">
                    <c:v> 45- 49</c:v>
                  </c:pt>
                  <c:pt idx="13">
                    <c:v> 50- 54</c:v>
                  </c:pt>
                  <c:pt idx="14">
                    <c:v> 55- 59</c:v>
                  </c:pt>
                  <c:pt idx="15">
                    <c:v> 60- 64</c:v>
                  </c:pt>
                  <c:pt idx="16">
                    <c:v> 65- 69</c:v>
                  </c:pt>
                  <c:pt idx="17">
                    <c:v> 70- 74</c:v>
                  </c:pt>
                  <c:pt idx="18">
                    <c:v> 75- 79</c:v>
                  </c:pt>
                  <c:pt idx="19">
                    <c:v> 80- 84</c:v>
                  </c:pt>
                  <c:pt idx="20">
                    <c:v> 85- 89</c:v>
                  </c:pt>
                  <c:pt idx="21">
                    <c:v> 90+</c:v>
                  </c:pt>
                </c:lvl>
                <c:lvl>
                  <c:pt idx="0">
                    <c:v>England</c:v>
                  </c:pt>
                  <c:pt idx="11">
                    <c:v>London</c:v>
                  </c:pt>
                </c:lvl>
              </c:multiLvlStrCache>
            </c:multiLvlStrRef>
          </c:cat>
          <c:val>
            <c:numRef>
              <c:f>Sheet1!$K$54:$K$78</c:f>
              <c:numCache>
                <c:formatCode>0.00%</c:formatCode>
                <c:ptCount val="22"/>
                <c:pt idx="0">
                  <c:v>1.8203580868784599E-3</c:v>
                </c:pt>
                <c:pt idx="1">
                  <c:v>9.0519176100942594E-3</c:v>
                </c:pt>
                <c:pt idx="2">
                  <c:v>3.2691636327365221E-2</c:v>
                </c:pt>
                <c:pt idx="3">
                  <c:v>7.568201087227569E-2</c:v>
                </c:pt>
                <c:pt idx="4">
                  <c:v>0.12263727494888035</c:v>
                </c:pt>
                <c:pt idx="5">
                  <c:v>0.21931574485063088</c:v>
                </c:pt>
                <c:pt idx="6">
                  <c:v>0.19507755224178344</c:v>
                </c:pt>
                <c:pt idx="7">
                  <c:v>0.16864495536382226</c:v>
                </c:pt>
                <c:pt idx="8">
                  <c:v>0.10026931325120941</c:v>
                </c:pt>
                <c:pt idx="9">
                  <c:v>5.3189367113859659E-2</c:v>
                </c:pt>
                <c:pt idx="10">
                  <c:v>2.1619869333200339E-2</c:v>
                </c:pt>
                <c:pt idx="11">
                  <c:v>2.7988804478208716E-3</c:v>
                </c:pt>
                <c:pt idx="12">
                  <c:v>1.6993202718912435E-2</c:v>
                </c:pt>
                <c:pt idx="13">
                  <c:v>4.8380647740903636E-2</c:v>
                </c:pt>
                <c:pt idx="14">
                  <c:v>0.10515793682526989</c:v>
                </c:pt>
                <c:pt idx="15">
                  <c:v>0.14034386245501798</c:v>
                </c:pt>
                <c:pt idx="16">
                  <c:v>0.20151939224310275</c:v>
                </c:pt>
                <c:pt idx="17">
                  <c:v>0.17113154738104758</c:v>
                </c:pt>
                <c:pt idx="18">
                  <c:v>0.15953618552578969</c:v>
                </c:pt>
                <c:pt idx="19">
                  <c:v>9.1363454618152734E-2</c:v>
                </c:pt>
                <c:pt idx="20">
                  <c:v>4.3382646941223513E-2</c:v>
                </c:pt>
                <c:pt idx="21">
                  <c:v>1.9392243102758895E-2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307712"/>
        <c:axId val="142309248"/>
      </c:barChart>
      <c:catAx>
        <c:axId val="1423077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142309248"/>
        <c:crosses val="autoZero"/>
        <c:auto val="1"/>
        <c:lblAlgn val="ctr"/>
        <c:lblOffset val="100"/>
        <c:noMultiLvlLbl val="0"/>
      </c:catAx>
      <c:valAx>
        <c:axId val="14230924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142307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[pathway counts.xlsx]Sheet1!PivotTable7</c:name>
    <c:fmtId val="3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6.5289106221473062E-2"/>
          <c:y val="5.4956033291954823E-2"/>
          <c:w val="0.91035737120256488"/>
          <c:h val="0.819783532305154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Sheet1!$K$82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Sheet1!$J$83:$J$119</c:f>
              <c:multiLvlStrCache>
                <c:ptCount val="33"/>
                <c:lvl>
                  <c:pt idx="0">
                    <c:v> 40- 44</c:v>
                  </c:pt>
                  <c:pt idx="1">
                    <c:v> 45- 49</c:v>
                  </c:pt>
                  <c:pt idx="2">
                    <c:v> 50- 54</c:v>
                  </c:pt>
                  <c:pt idx="3">
                    <c:v> 55- 59</c:v>
                  </c:pt>
                  <c:pt idx="4">
                    <c:v> 60- 64</c:v>
                  </c:pt>
                  <c:pt idx="5">
                    <c:v> 65- 69</c:v>
                  </c:pt>
                  <c:pt idx="6">
                    <c:v> 70- 74</c:v>
                  </c:pt>
                  <c:pt idx="7">
                    <c:v> 75- 79</c:v>
                  </c:pt>
                  <c:pt idx="8">
                    <c:v> 80- 84</c:v>
                  </c:pt>
                  <c:pt idx="9">
                    <c:v> 85- 89</c:v>
                  </c:pt>
                  <c:pt idx="10">
                    <c:v> 90+</c:v>
                  </c:pt>
                  <c:pt idx="11">
                    <c:v> 40- 44</c:v>
                  </c:pt>
                  <c:pt idx="12">
                    <c:v> 45- 49</c:v>
                  </c:pt>
                  <c:pt idx="13">
                    <c:v> 50- 54</c:v>
                  </c:pt>
                  <c:pt idx="14">
                    <c:v> 55- 59</c:v>
                  </c:pt>
                  <c:pt idx="15">
                    <c:v> 60- 64</c:v>
                  </c:pt>
                  <c:pt idx="16">
                    <c:v> 65- 69</c:v>
                  </c:pt>
                  <c:pt idx="17">
                    <c:v> 70- 74</c:v>
                  </c:pt>
                  <c:pt idx="18">
                    <c:v> 75- 79</c:v>
                  </c:pt>
                  <c:pt idx="19">
                    <c:v> 80- 84</c:v>
                  </c:pt>
                  <c:pt idx="20">
                    <c:v> 85- 89</c:v>
                  </c:pt>
                  <c:pt idx="21">
                    <c:v> 90+</c:v>
                  </c:pt>
                  <c:pt idx="22">
                    <c:v> 40- 44</c:v>
                  </c:pt>
                  <c:pt idx="23">
                    <c:v> 45- 49</c:v>
                  </c:pt>
                  <c:pt idx="24">
                    <c:v> 50- 54</c:v>
                  </c:pt>
                  <c:pt idx="25">
                    <c:v> 55- 59</c:v>
                  </c:pt>
                  <c:pt idx="26">
                    <c:v> 60- 64</c:v>
                  </c:pt>
                  <c:pt idx="27">
                    <c:v> 65- 69</c:v>
                  </c:pt>
                  <c:pt idx="28">
                    <c:v> 70- 74</c:v>
                  </c:pt>
                  <c:pt idx="29">
                    <c:v> 75- 79</c:v>
                  </c:pt>
                  <c:pt idx="30">
                    <c:v> 80- 84</c:v>
                  </c:pt>
                  <c:pt idx="31">
                    <c:v> 85- 89</c:v>
                  </c:pt>
                  <c:pt idx="32">
                    <c:v> 90+</c:v>
                  </c:pt>
                </c:lvl>
                <c:lvl>
                  <c:pt idx="0">
                    <c:v>2013</c:v>
                  </c:pt>
                  <c:pt idx="11">
                    <c:v>2014</c:v>
                  </c:pt>
                  <c:pt idx="22">
                    <c:v>2015</c:v>
                  </c:pt>
                </c:lvl>
              </c:multiLvlStrCache>
            </c:multiLvlStrRef>
          </c:cat>
          <c:val>
            <c:numRef>
              <c:f>Sheet1!$K$83:$K$119</c:f>
              <c:numCache>
                <c:formatCode>General</c:formatCode>
                <c:ptCount val="33"/>
                <c:pt idx="0">
                  <c:v>11</c:v>
                </c:pt>
                <c:pt idx="1">
                  <c:v>75</c:v>
                </c:pt>
                <c:pt idx="2">
                  <c:v>207</c:v>
                </c:pt>
                <c:pt idx="3">
                  <c:v>414</c:v>
                </c:pt>
                <c:pt idx="4">
                  <c:v>689</c:v>
                </c:pt>
                <c:pt idx="5">
                  <c:v>934</c:v>
                </c:pt>
                <c:pt idx="6">
                  <c:v>837</c:v>
                </c:pt>
                <c:pt idx="7">
                  <c:v>752</c:v>
                </c:pt>
                <c:pt idx="8">
                  <c:v>417</c:v>
                </c:pt>
                <c:pt idx="9">
                  <c:v>259</c:v>
                </c:pt>
                <c:pt idx="10">
                  <c:v>134</c:v>
                </c:pt>
                <c:pt idx="11">
                  <c:v>13</c:v>
                </c:pt>
                <c:pt idx="12">
                  <c:v>83</c:v>
                </c:pt>
                <c:pt idx="13">
                  <c:v>245</c:v>
                </c:pt>
                <c:pt idx="14">
                  <c:v>479</c:v>
                </c:pt>
                <c:pt idx="15">
                  <c:v>679</c:v>
                </c:pt>
                <c:pt idx="16">
                  <c:v>956</c:v>
                </c:pt>
                <c:pt idx="17">
                  <c:v>861</c:v>
                </c:pt>
                <c:pt idx="18">
                  <c:v>799</c:v>
                </c:pt>
                <c:pt idx="19">
                  <c:v>479</c:v>
                </c:pt>
                <c:pt idx="20">
                  <c:v>229</c:v>
                </c:pt>
                <c:pt idx="21">
                  <c:v>97</c:v>
                </c:pt>
                <c:pt idx="22">
                  <c:v>14</c:v>
                </c:pt>
                <c:pt idx="23">
                  <c:v>85</c:v>
                </c:pt>
                <c:pt idx="24">
                  <c:v>242</c:v>
                </c:pt>
                <c:pt idx="25">
                  <c:v>526</c:v>
                </c:pt>
                <c:pt idx="26">
                  <c:v>702</c:v>
                </c:pt>
                <c:pt idx="27">
                  <c:v>1008</c:v>
                </c:pt>
                <c:pt idx="28">
                  <c:v>856</c:v>
                </c:pt>
                <c:pt idx="29">
                  <c:v>798</c:v>
                </c:pt>
                <c:pt idx="30">
                  <c:v>457</c:v>
                </c:pt>
                <c:pt idx="31">
                  <c:v>217</c:v>
                </c:pt>
                <c:pt idx="32">
                  <c:v>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1989248"/>
        <c:axId val="152011520"/>
      </c:barChart>
      <c:catAx>
        <c:axId val="1519892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152011520"/>
        <c:crosses val="autoZero"/>
        <c:auto val="1"/>
        <c:lblAlgn val="ctr"/>
        <c:lblOffset val="100"/>
        <c:noMultiLvlLbl val="0"/>
      </c:catAx>
      <c:valAx>
        <c:axId val="152011520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>
                    <a:solidFill>
                      <a:srgbClr val="000000"/>
                    </a:solidFill>
                  </a:rPr>
                  <a:t>Number of tumours</a:t>
                </a:r>
                <a:endParaRPr lang="en-GB" dirty="0">
                  <a:solidFill>
                    <a:srgbClr val="000000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1519892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[prostatepathway_250717.xlsx]median_age_all!PivotTable1</c:name>
    <c:fmtId val="-1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  <c:pivotFmt>
        <c:idx val="20"/>
        <c:marker>
          <c:symbol val="none"/>
        </c:marker>
      </c:pivotFmt>
      <c:pivotFmt>
        <c:idx val="21"/>
        <c:marker>
          <c:symbol val="none"/>
        </c:marker>
      </c:pivotFmt>
      <c:pivotFmt>
        <c:idx val="22"/>
        <c:marker>
          <c:symbol val="none"/>
        </c:marker>
      </c:pivotFmt>
      <c:pivotFmt>
        <c:idx val="23"/>
        <c:marker>
          <c:symbol val="none"/>
        </c:marker>
      </c:pivotFmt>
      <c:pivotFmt>
        <c:idx val="24"/>
        <c:marker>
          <c:symbol val="none"/>
        </c:marker>
      </c:pivotFmt>
      <c:pivotFmt>
        <c:idx val="25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4.9434773733361151E-2"/>
          <c:y val="2.5932002095350321E-2"/>
          <c:w val="0.93479236272753796"/>
          <c:h val="0.8447170553125706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median_age_all!$J$4</c:f>
              <c:strCache>
                <c:ptCount val="1"/>
                <c:pt idx="0">
                  <c:v>Referral to First Seen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800"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median_age_all!$I$5:$I$29</c:f>
              <c:multiLvlStrCache>
                <c:ptCount val="22"/>
                <c:lvl>
                  <c:pt idx="0">
                    <c:v> 40- 44</c:v>
                  </c:pt>
                  <c:pt idx="1">
                    <c:v> 45- 49</c:v>
                  </c:pt>
                  <c:pt idx="2">
                    <c:v> 50- 54</c:v>
                  </c:pt>
                  <c:pt idx="3">
                    <c:v> 55- 59</c:v>
                  </c:pt>
                  <c:pt idx="4">
                    <c:v> 60- 64</c:v>
                  </c:pt>
                  <c:pt idx="5">
                    <c:v> 65- 69</c:v>
                  </c:pt>
                  <c:pt idx="6">
                    <c:v> 70- 74</c:v>
                  </c:pt>
                  <c:pt idx="7">
                    <c:v> 75- 79</c:v>
                  </c:pt>
                  <c:pt idx="8">
                    <c:v> 80- 84</c:v>
                  </c:pt>
                  <c:pt idx="9">
                    <c:v> 85- 89</c:v>
                  </c:pt>
                  <c:pt idx="10">
                    <c:v> 90+</c:v>
                  </c:pt>
                  <c:pt idx="11">
                    <c:v> 40- 44</c:v>
                  </c:pt>
                  <c:pt idx="12">
                    <c:v> 45- 49</c:v>
                  </c:pt>
                  <c:pt idx="13">
                    <c:v> 50- 54</c:v>
                  </c:pt>
                  <c:pt idx="14">
                    <c:v> 55- 59</c:v>
                  </c:pt>
                  <c:pt idx="15">
                    <c:v> 60- 64</c:v>
                  </c:pt>
                  <c:pt idx="16">
                    <c:v> 65- 69</c:v>
                  </c:pt>
                  <c:pt idx="17">
                    <c:v> 70- 74</c:v>
                  </c:pt>
                  <c:pt idx="18">
                    <c:v> 75- 79</c:v>
                  </c:pt>
                  <c:pt idx="19">
                    <c:v> 80- 84</c:v>
                  </c:pt>
                  <c:pt idx="20">
                    <c:v> 85- 89</c:v>
                  </c:pt>
                  <c:pt idx="21">
                    <c:v> 90+</c:v>
                  </c:pt>
                </c:lvl>
                <c:lvl>
                  <c:pt idx="0">
                    <c:v>England</c:v>
                  </c:pt>
                  <c:pt idx="11">
                    <c:v>London</c:v>
                  </c:pt>
                </c:lvl>
              </c:multiLvlStrCache>
            </c:multiLvlStrRef>
          </c:cat>
          <c:val>
            <c:numRef>
              <c:f>median_age_all!$J$5:$J$29</c:f>
              <c:numCache>
                <c:formatCode>General</c:formatCode>
                <c:ptCount val="22"/>
                <c:pt idx="0">
                  <c:v>9</c:v>
                </c:pt>
                <c:pt idx="1">
                  <c:v>9</c:v>
                </c:pt>
                <c:pt idx="2">
                  <c:v>10</c:v>
                </c:pt>
                <c:pt idx="3">
                  <c:v>10</c:v>
                </c:pt>
                <c:pt idx="4">
                  <c:v>9</c:v>
                </c:pt>
                <c:pt idx="5">
                  <c:v>9</c:v>
                </c:pt>
                <c:pt idx="6">
                  <c:v>9</c:v>
                </c:pt>
                <c:pt idx="7">
                  <c:v>9</c:v>
                </c:pt>
                <c:pt idx="8">
                  <c:v>9</c:v>
                </c:pt>
                <c:pt idx="9">
                  <c:v>9</c:v>
                </c:pt>
                <c:pt idx="10">
                  <c:v>8</c:v>
                </c:pt>
                <c:pt idx="11">
                  <c:v>8.5</c:v>
                </c:pt>
                <c:pt idx="12">
                  <c:v>9</c:v>
                </c:pt>
                <c:pt idx="13">
                  <c:v>9</c:v>
                </c:pt>
                <c:pt idx="14">
                  <c:v>10</c:v>
                </c:pt>
                <c:pt idx="15">
                  <c:v>9</c:v>
                </c:pt>
                <c:pt idx="16">
                  <c:v>9</c:v>
                </c:pt>
                <c:pt idx="17">
                  <c:v>9</c:v>
                </c:pt>
                <c:pt idx="18">
                  <c:v>10</c:v>
                </c:pt>
                <c:pt idx="19">
                  <c:v>9</c:v>
                </c:pt>
                <c:pt idx="20">
                  <c:v>9</c:v>
                </c:pt>
                <c:pt idx="21">
                  <c:v>11</c:v>
                </c:pt>
              </c:numCache>
            </c:numRef>
          </c:val>
        </c:ser>
        <c:ser>
          <c:idx val="1"/>
          <c:order val="1"/>
          <c:tx>
            <c:strRef>
              <c:f>median_age_all!$K$4</c:f>
              <c:strCache>
                <c:ptCount val="1"/>
                <c:pt idx="0">
                  <c:v>First Seen to Diagnosis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800"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median_age_all!$I$5:$I$29</c:f>
              <c:multiLvlStrCache>
                <c:ptCount val="22"/>
                <c:lvl>
                  <c:pt idx="0">
                    <c:v> 40- 44</c:v>
                  </c:pt>
                  <c:pt idx="1">
                    <c:v> 45- 49</c:v>
                  </c:pt>
                  <c:pt idx="2">
                    <c:v> 50- 54</c:v>
                  </c:pt>
                  <c:pt idx="3">
                    <c:v> 55- 59</c:v>
                  </c:pt>
                  <c:pt idx="4">
                    <c:v> 60- 64</c:v>
                  </c:pt>
                  <c:pt idx="5">
                    <c:v> 65- 69</c:v>
                  </c:pt>
                  <c:pt idx="6">
                    <c:v> 70- 74</c:v>
                  </c:pt>
                  <c:pt idx="7">
                    <c:v> 75- 79</c:v>
                  </c:pt>
                  <c:pt idx="8">
                    <c:v> 80- 84</c:v>
                  </c:pt>
                  <c:pt idx="9">
                    <c:v> 85- 89</c:v>
                  </c:pt>
                  <c:pt idx="10">
                    <c:v> 90+</c:v>
                  </c:pt>
                  <c:pt idx="11">
                    <c:v> 40- 44</c:v>
                  </c:pt>
                  <c:pt idx="12">
                    <c:v> 45- 49</c:v>
                  </c:pt>
                  <c:pt idx="13">
                    <c:v> 50- 54</c:v>
                  </c:pt>
                  <c:pt idx="14">
                    <c:v> 55- 59</c:v>
                  </c:pt>
                  <c:pt idx="15">
                    <c:v> 60- 64</c:v>
                  </c:pt>
                  <c:pt idx="16">
                    <c:v> 65- 69</c:v>
                  </c:pt>
                  <c:pt idx="17">
                    <c:v> 70- 74</c:v>
                  </c:pt>
                  <c:pt idx="18">
                    <c:v> 75- 79</c:v>
                  </c:pt>
                  <c:pt idx="19">
                    <c:v> 80- 84</c:v>
                  </c:pt>
                  <c:pt idx="20">
                    <c:v> 85- 89</c:v>
                  </c:pt>
                  <c:pt idx="21">
                    <c:v> 90+</c:v>
                  </c:pt>
                </c:lvl>
                <c:lvl>
                  <c:pt idx="0">
                    <c:v>England</c:v>
                  </c:pt>
                  <c:pt idx="11">
                    <c:v>London</c:v>
                  </c:pt>
                </c:lvl>
              </c:multiLvlStrCache>
            </c:multiLvlStrRef>
          </c:cat>
          <c:val>
            <c:numRef>
              <c:f>median_age_all!$K$5:$K$29</c:f>
              <c:numCache>
                <c:formatCode>General</c:formatCode>
                <c:ptCount val="22"/>
                <c:pt idx="0">
                  <c:v>17</c:v>
                </c:pt>
                <c:pt idx="1">
                  <c:v>20</c:v>
                </c:pt>
                <c:pt idx="2">
                  <c:v>15</c:v>
                </c:pt>
                <c:pt idx="3">
                  <c:v>16</c:v>
                </c:pt>
                <c:pt idx="4">
                  <c:v>16</c:v>
                </c:pt>
                <c:pt idx="5">
                  <c:v>15</c:v>
                </c:pt>
                <c:pt idx="6">
                  <c:v>14</c:v>
                </c:pt>
                <c:pt idx="7">
                  <c:v>14</c:v>
                </c:pt>
                <c:pt idx="8">
                  <c:v>7</c:v>
                </c:pt>
                <c:pt idx="9">
                  <c:v>0</c:v>
                </c:pt>
                <c:pt idx="10">
                  <c:v>0</c:v>
                </c:pt>
                <c:pt idx="11">
                  <c:v>25</c:v>
                </c:pt>
                <c:pt idx="12">
                  <c:v>27.5</c:v>
                </c:pt>
                <c:pt idx="13">
                  <c:v>19</c:v>
                </c:pt>
                <c:pt idx="14">
                  <c:v>21</c:v>
                </c:pt>
                <c:pt idx="15">
                  <c:v>22</c:v>
                </c:pt>
                <c:pt idx="16">
                  <c:v>21</c:v>
                </c:pt>
                <c:pt idx="17">
                  <c:v>20</c:v>
                </c:pt>
                <c:pt idx="18">
                  <c:v>20</c:v>
                </c:pt>
                <c:pt idx="19">
                  <c:v>16.5</c:v>
                </c:pt>
                <c:pt idx="20">
                  <c:v>9</c:v>
                </c:pt>
                <c:pt idx="21">
                  <c:v>5</c:v>
                </c:pt>
              </c:numCache>
            </c:numRef>
          </c:val>
        </c:ser>
        <c:ser>
          <c:idx val="2"/>
          <c:order val="2"/>
          <c:tx>
            <c:strRef>
              <c:f>median_age_all!$L$4</c:f>
              <c:strCache>
                <c:ptCount val="1"/>
                <c:pt idx="0">
                  <c:v>Diagnosis to MDT Date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800"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median_age_all!$I$5:$I$29</c:f>
              <c:multiLvlStrCache>
                <c:ptCount val="22"/>
                <c:lvl>
                  <c:pt idx="0">
                    <c:v> 40- 44</c:v>
                  </c:pt>
                  <c:pt idx="1">
                    <c:v> 45- 49</c:v>
                  </c:pt>
                  <c:pt idx="2">
                    <c:v> 50- 54</c:v>
                  </c:pt>
                  <c:pt idx="3">
                    <c:v> 55- 59</c:v>
                  </c:pt>
                  <c:pt idx="4">
                    <c:v> 60- 64</c:v>
                  </c:pt>
                  <c:pt idx="5">
                    <c:v> 65- 69</c:v>
                  </c:pt>
                  <c:pt idx="6">
                    <c:v> 70- 74</c:v>
                  </c:pt>
                  <c:pt idx="7">
                    <c:v> 75- 79</c:v>
                  </c:pt>
                  <c:pt idx="8">
                    <c:v> 80- 84</c:v>
                  </c:pt>
                  <c:pt idx="9">
                    <c:v> 85- 89</c:v>
                  </c:pt>
                  <c:pt idx="10">
                    <c:v> 90+</c:v>
                  </c:pt>
                  <c:pt idx="11">
                    <c:v> 40- 44</c:v>
                  </c:pt>
                  <c:pt idx="12">
                    <c:v> 45- 49</c:v>
                  </c:pt>
                  <c:pt idx="13">
                    <c:v> 50- 54</c:v>
                  </c:pt>
                  <c:pt idx="14">
                    <c:v> 55- 59</c:v>
                  </c:pt>
                  <c:pt idx="15">
                    <c:v> 60- 64</c:v>
                  </c:pt>
                  <c:pt idx="16">
                    <c:v> 65- 69</c:v>
                  </c:pt>
                  <c:pt idx="17">
                    <c:v> 70- 74</c:v>
                  </c:pt>
                  <c:pt idx="18">
                    <c:v> 75- 79</c:v>
                  </c:pt>
                  <c:pt idx="19">
                    <c:v> 80- 84</c:v>
                  </c:pt>
                  <c:pt idx="20">
                    <c:v> 85- 89</c:v>
                  </c:pt>
                  <c:pt idx="21">
                    <c:v> 90+</c:v>
                  </c:pt>
                </c:lvl>
                <c:lvl>
                  <c:pt idx="0">
                    <c:v>England</c:v>
                  </c:pt>
                  <c:pt idx="11">
                    <c:v>London</c:v>
                  </c:pt>
                </c:lvl>
              </c:multiLvlStrCache>
            </c:multiLvlStrRef>
          </c:cat>
          <c:val>
            <c:numRef>
              <c:f>median_age_all!$L$5:$L$29</c:f>
              <c:numCache>
                <c:formatCode>General</c:formatCode>
                <c:ptCount val="22"/>
                <c:pt idx="0">
                  <c:v>14.5</c:v>
                </c:pt>
                <c:pt idx="1">
                  <c:v>14</c:v>
                </c:pt>
                <c:pt idx="2">
                  <c:v>16</c:v>
                </c:pt>
                <c:pt idx="3">
                  <c:v>15</c:v>
                </c:pt>
                <c:pt idx="4">
                  <c:v>16</c:v>
                </c:pt>
                <c:pt idx="5">
                  <c:v>16</c:v>
                </c:pt>
                <c:pt idx="6">
                  <c:v>16</c:v>
                </c:pt>
                <c:pt idx="7">
                  <c:v>15</c:v>
                </c:pt>
                <c:pt idx="8">
                  <c:v>15</c:v>
                </c:pt>
                <c:pt idx="9">
                  <c:v>15</c:v>
                </c:pt>
                <c:pt idx="10">
                  <c:v>15</c:v>
                </c:pt>
                <c:pt idx="11">
                  <c:v>13</c:v>
                </c:pt>
                <c:pt idx="12">
                  <c:v>14</c:v>
                </c:pt>
                <c:pt idx="13">
                  <c:v>13</c:v>
                </c:pt>
                <c:pt idx="14">
                  <c:v>12</c:v>
                </c:pt>
                <c:pt idx="15">
                  <c:v>13</c:v>
                </c:pt>
                <c:pt idx="16">
                  <c:v>13</c:v>
                </c:pt>
                <c:pt idx="17">
                  <c:v>12</c:v>
                </c:pt>
                <c:pt idx="18">
                  <c:v>13</c:v>
                </c:pt>
                <c:pt idx="19">
                  <c:v>13</c:v>
                </c:pt>
                <c:pt idx="20">
                  <c:v>12</c:v>
                </c:pt>
                <c:pt idx="21">
                  <c:v>11.5</c:v>
                </c:pt>
              </c:numCache>
            </c:numRef>
          </c:val>
        </c:ser>
        <c:ser>
          <c:idx val="3"/>
          <c:order val="3"/>
          <c:tx>
            <c:strRef>
              <c:f>median_age_all!$M$4</c:f>
              <c:strCache>
                <c:ptCount val="1"/>
                <c:pt idx="0">
                  <c:v>MDT Date to Treatment 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median_age_all!$I$5:$I$29</c:f>
              <c:multiLvlStrCache>
                <c:ptCount val="22"/>
                <c:lvl>
                  <c:pt idx="0">
                    <c:v> 40- 44</c:v>
                  </c:pt>
                  <c:pt idx="1">
                    <c:v> 45- 49</c:v>
                  </c:pt>
                  <c:pt idx="2">
                    <c:v> 50- 54</c:v>
                  </c:pt>
                  <c:pt idx="3">
                    <c:v> 55- 59</c:v>
                  </c:pt>
                  <c:pt idx="4">
                    <c:v> 60- 64</c:v>
                  </c:pt>
                  <c:pt idx="5">
                    <c:v> 65- 69</c:v>
                  </c:pt>
                  <c:pt idx="6">
                    <c:v> 70- 74</c:v>
                  </c:pt>
                  <c:pt idx="7">
                    <c:v> 75- 79</c:v>
                  </c:pt>
                  <c:pt idx="8">
                    <c:v> 80- 84</c:v>
                  </c:pt>
                  <c:pt idx="9">
                    <c:v> 85- 89</c:v>
                  </c:pt>
                  <c:pt idx="10">
                    <c:v> 90+</c:v>
                  </c:pt>
                  <c:pt idx="11">
                    <c:v> 40- 44</c:v>
                  </c:pt>
                  <c:pt idx="12">
                    <c:v> 45- 49</c:v>
                  </c:pt>
                  <c:pt idx="13">
                    <c:v> 50- 54</c:v>
                  </c:pt>
                  <c:pt idx="14">
                    <c:v> 55- 59</c:v>
                  </c:pt>
                  <c:pt idx="15">
                    <c:v> 60- 64</c:v>
                  </c:pt>
                  <c:pt idx="16">
                    <c:v> 65- 69</c:v>
                  </c:pt>
                  <c:pt idx="17">
                    <c:v> 70- 74</c:v>
                  </c:pt>
                  <c:pt idx="18">
                    <c:v> 75- 79</c:v>
                  </c:pt>
                  <c:pt idx="19">
                    <c:v> 80- 84</c:v>
                  </c:pt>
                  <c:pt idx="20">
                    <c:v> 85- 89</c:v>
                  </c:pt>
                  <c:pt idx="21">
                    <c:v> 90+</c:v>
                  </c:pt>
                </c:lvl>
                <c:lvl>
                  <c:pt idx="0">
                    <c:v>England</c:v>
                  </c:pt>
                  <c:pt idx="11">
                    <c:v>London</c:v>
                  </c:pt>
                </c:lvl>
              </c:multiLvlStrCache>
            </c:multiLvlStrRef>
          </c:cat>
          <c:val>
            <c:numRef>
              <c:f>median_age_all!$M$5:$M$29</c:f>
              <c:numCache>
                <c:formatCode>General</c:formatCode>
                <c:ptCount val="22"/>
                <c:pt idx="0">
                  <c:v>26</c:v>
                </c:pt>
                <c:pt idx="1">
                  <c:v>33</c:v>
                </c:pt>
                <c:pt idx="2">
                  <c:v>26</c:v>
                </c:pt>
                <c:pt idx="3">
                  <c:v>21</c:v>
                </c:pt>
                <c:pt idx="4">
                  <c:v>20</c:v>
                </c:pt>
                <c:pt idx="5">
                  <c:v>17</c:v>
                </c:pt>
                <c:pt idx="6">
                  <c:v>14</c:v>
                </c:pt>
                <c:pt idx="7">
                  <c:v>10</c:v>
                </c:pt>
                <c:pt idx="8">
                  <c:v>10</c:v>
                </c:pt>
                <c:pt idx="9">
                  <c:v>11</c:v>
                </c:pt>
                <c:pt idx="10">
                  <c:v>11</c:v>
                </c:pt>
                <c:pt idx="11">
                  <c:v>19.5</c:v>
                </c:pt>
                <c:pt idx="12">
                  <c:v>30.5</c:v>
                </c:pt>
                <c:pt idx="13">
                  <c:v>21</c:v>
                </c:pt>
                <c:pt idx="14">
                  <c:v>20</c:v>
                </c:pt>
                <c:pt idx="15">
                  <c:v>21</c:v>
                </c:pt>
                <c:pt idx="16">
                  <c:v>16.5</c:v>
                </c:pt>
                <c:pt idx="17">
                  <c:v>14</c:v>
                </c:pt>
                <c:pt idx="18">
                  <c:v>11</c:v>
                </c:pt>
                <c:pt idx="19">
                  <c:v>9</c:v>
                </c:pt>
                <c:pt idx="20">
                  <c:v>9</c:v>
                </c:pt>
                <c:pt idx="2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70311680"/>
        <c:axId val="170313216"/>
      </c:barChart>
      <c:catAx>
        <c:axId val="1703116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>
                <a:solidFill>
                  <a:srgbClr val="000000"/>
                </a:solidFill>
              </a:defRPr>
            </a:pPr>
            <a:endParaRPr lang="en-US"/>
          </a:p>
        </c:txPr>
        <c:crossAx val="170313216"/>
        <c:crosses val="autoZero"/>
        <c:auto val="1"/>
        <c:lblAlgn val="ctr"/>
        <c:lblOffset val="100"/>
        <c:noMultiLvlLbl val="0"/>
      </c:catAx>
      <c:valAx>
        <c:axId val="1703132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sz="800" dirty="0" smtClean="0">
                    <a:solidFill>
                      <a:srgbClr val="000000"/>
                    </a:solidFill>
                  </a:rPr>
                  <a:t>Median Days</a:t>
                </a:r>
                <a:endParaRPr lang="en-GB" sz="800" dirty="0">
                  <a:solidFill>
                    <a:srgbClr val="000000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solidFill>
                  <a:srgbClr val="000000"/>
                </a:solidFill>
              </a:defRPr>
            </a:pPr>
            <a:endParaRPr lang="en-US"/>
          </a:p>
        </c:txPr>
        <c:crossAx val="17031168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>
              <a:solidFill>
                <a:srgbClr val="000000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[pathway counts.xlsx]Sheet1!PivotTable4</c:name>
    <c:fmtId val="3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5.9783063430806693E-2"/>
          <c:y val="2.4485596527497221E-2"/>
          <c:w val="0.92404974957062058"/>
          <c:h val="0.8464381519596803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Sheet1!$I$137:$I$138</c:f>
              <c:strCache>
                <c:ptCount val="1"/>
                <c:pt idx="0">
                  <c:v>White</c:v>
                </c:pt>
              </c:strCache>
            </c:strRef>
          </c:tx>
          <c:invertIfNegative val="0"/>
          <c:dLbls>
            <c:numFmt formatCode="0.0%" sourceLinked="0"/>
            <c:txPr>
              <a:bodyPr/>
              <a:lstStyle/>
              <a:p>
                <a:pPr>
                  <a:defRPr sz="800"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Sheet1!$H$139:$H$147</c:f>
              <c:multiLvlStrCache>
                <c:ptCount val="6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England</c:v>
                  </c:pt>
                  <c:pt idx="3">
                    <c:v>London</c:v>
                  </c:pt>
                </c:lvl>
              </c:multiLvlStrCache>
            </c:multiLvlStrRef>
          </c:cat>
          <c:val>
            <c:numRef>
              <c:f>Sheet1!$I$139:$I$147</c:f>
              <c:numCache>
                <c:formatCode>0.00%</c:formatCode>
                <c:ptCount val="6"/>
                <c:pt idx="0">
                  <c:v>0.91919039347481313</c:v>
                </c:pt>
                <c:pt idx="1">
                  <c:v>0.89657583920430994</c:v>
                </c:pt>
                <c:pt idx="2">
                  <c:v>0.86191438640132667</c:v>
                </c:pt>
                <c:pt idx="3">
                  <c:v>0.70123939986953687</c:v>
                </c:pt>
                <c:pt idx="4">
                  <c:v>0.68546824542518836</c:v>
                </c:pt>
                <c:pt idx="5">
                  <c:v>0.64222503160556255</c:v>
                </c:pt>
              </c:numCache>
            </c:numRef>
          </c:val>
        </c:ser>
        <c:ser>
          <c:idx val="1"/>
          <c:order val="1"/>
          <c:tx>
            <c:strRef>
              <c:f>Sheet1!$J$137:$J$138</c:f>
              <c:strCache>
                <c:ptCount val="1"/>
                <c:pt idx="0">
                  <c:v>Unknown</c:v>
                </c:pt>
              </c:strCache>
            </c:strRef>
          </c:tx>
          <c:invertIfNegative val="0"/>
          <c:dLbls>
            <c:numFmt formatCode="0.0%" sourceLinked="0"/>
            <c:txPr>
              <a:bodyPr/>
              <a:lstStyle/>
              <a:p>
                <a:pPr>
                  <a:defRPr sz="800"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Sheet1!$H$139:$H$147</c:f>
              <c:multiLvlStrCache>
                <c:ptCount val="6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England</c:v>
                  </c:pt>
                  <c:pt idx="3">
                    <c:v>London</c:v>
                  </c:pt>
                </c:lvl>
              </c:multiLvlStrCache>
            </c:multiLvlStrRef>
          </c:cat>
          <c:val>
            <c:numRef>
              <c:f>Sheet1!$J$139:$J$147</c:f>
              <c:numCache>
                <c:formatCode>0.00%</c:formatCode>
                <c:ptCount val="6"/>
                <c:pt idx="0">
                  <c:v>2.1524054074465674E-2</c:v>
                </c:pt>
                <c:pt idx="1">
                  <c:v>4.2296933278077084E-2</c:v>
                </c:pt>
                <c:pt idx="2">
                  <c:v>7.4963723051409623E-2</c:v>
                </c:pt>
                <c:pt idx="3">
                  <c:v>1.6960208741030658E-2</c:v>
                </c:pt>
                <c:pt idx="4">
                  <c:v>3.7674919268030141E-2</c:v>
                </c:pt>
                <c:pt idx="5">
                  <c:v>7.4799831436999573E-2</c:v>
                </c:pt>
              </c:numCache>
            </c:numRef>
          </c:val>
        </c:ser>
        <c:ser>
          <c:idx val="2"/>
          <c:order val="2"/>
          <c:tx>
            <c:strRef>
              <c:f>Sheet1!$K$137:$K$138</c:f>
              <c:strCache>
                <c:ptCount val="1"/>
                <c:pt idx="0">
                  <c:v>Other</c:v>
                </c:pt>
              </c:strCache>
            </c:strRef>
          </c:tx>
          <c:invertIfNegative val="0"/>
          <c:dLbls>
            <c:numFmt formatCode="0.0%" sourceLinked="0"/>
            <c:txPr>
              <a:bodyPr/>
              <a:lstStyle/>
              <a:p>
                <a:pPr>
                  <a:defRPr sz="800"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Sheet1!$H$139:$H$147</c:f>
              <c:multiLvlStrCache>
                <c:ptCount val="6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England</c:v>
                  </c:pt>
                  <c:pt idx="3">
                    <c:v>London</c:v>
                  </c:pt>
                </c:lvl>
              </c:multiLvlStrCache>
            </c:multiLvlStrRef>
          </c:cat>
          <c:val>
            <c:numRef>
              <c:f>Sheet1!$K$139:$K$147</c:f>
              <c:numCache>
                <c:formatCode>0.00%</c:formatCode>
                <c:ptCount val="6"/>
                <c:pt idx="0">
                  <c:v>1.1378798177378345E-2</c:v>
                </c:pt>
                <c:pt idx="1">
                  <c:v>1.1785122254455035E-2</c:v>
                </c:pt>
                <c:pt idx="2">
                  <c:v>1.3500207296849087E-2</c:v>
                </c:pt>
                <c:pt idx="3">
                  <c:v>4.5227223309415088E-2</c:v>
                </c:pt>
                <c:pt idx="4">
                  <c:v>4.4564047362755654E-2</c:v>
                </c:pt>
                <c:pt idx="5">
                  <c:v>4.9515381373788456E-2</c:v>
                </c:pt>
              </c:numCache>
            </c:numRef>
          </c:val>
        </c:ser>
        <c:ser>
          <c:idx val="3"/>
          <c:order val="3"/>
          <c:tx>
            <c:strRef>
              <c:f>Sheet1!$L$137:$L$138</c:f>
              <c:strCache>
                <c:ptCount val="1"/>
                <c:pt idx="0">
                  <c:v>Black</c:v>
                </c:pt>
              </c:strCache>
            </c:strRef>
          </c:tx>
          <c:invertIfNegative val="0"/>
          <c:dLbls>
            <c:numFmt formatCode="0.0%" sourceLinked="0"/>
            <c:txPr>
              <a:bodyPr/>
              <a:lstStyle/>
              <a:p>
                <a:pPr>
                  <a:defRPr sz="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Sheet1!$H$139:$H$147</c:f>
              <c:multiLvlStrCache>
                <c:ptCount val="6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England</c:v>
                  </c:pt>
                  <c:pt idx="3">
                    <c:v>London</c:v>
                  </c:pt>
                </c:lvl>
              </c:multiLvlStrCache>
            </c:multiLvlStrRef>
          </c:cat>
          <c:val>
            <c:numRef>
              <c:f>Sheet1!$L$139:$L$147</c:f>
              <c:numCache>
                <c:formatCode>0.00%</c:formatCode>
                <c:ptCount val="6"/>
                <c:pt idx="0">
                  <c:v>3.1065125997532916E-2</c:v>
                </c:pt>
                <c:pt idx="1">
                  <c:v>3.071902196435972E-2</c:v>
                </c:pt>
                <c:pt idx="2">
                  <c:v>3.1431384742951908E-2</c:v>
                </c:pt>
                <c:pt idx="3">
                  <c:v>0.16699282452707109</c:v>
                </c:pt>
                <c:pt idx="4">
                  <c:v>0.16275565123789021</c:v>
                </c:pt>
                <c:pt idx="5">
                  <c:v>0.16498103666245259</c:v>
                </c:pt>
              </c:numCache>
            </c:numRef>
          </c:val>
        </c:ser>
        <c:ser>
          <c:idx val="4"/>
          <c:order val="4"/>
          <c:tx>
            <c:strRef>
              <c:f>Sheet1!$M$137:$M$138</c:f>
              <c:strCache>
                <c:ptCount val="1"/>
                <c:pt idx="0">
                  <c:v>Asian</c:v>
                </c:pt>
              </c:strCache>
            </c:strRef>
          </c:tx>
          <c:invertIfNegative val="0"/>
          <c:dLbls>
            <c:numFmt formatCode="0.0%" sourceLinked="0"/>
            <c:txPr>
              <a:bodyPr/>
              <a:lstStyle/>
              <a:p>
                <a:pPr>
                  <a:defRPr sz="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Sheet1!$H$139:$H$147</c:f>
              <c:multiLvlStrCache>
                <c:ptCount val="6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England</c:v>
                  </c:pt>
                  <c:pt idx="3">
                    <c:v>London</c:v>
                  </c:pt>
                </c:lvl>
              </c:multiLvlStrCache>
            </c:multiLvlStrRef>
          </c:cat>
          <c:val>
            <c:numRef>
              <c:f>Sheet1!$M$139:$M$147</c:f>
              <c:numCache>
                <c:formatCode>0.00%</c:formatCode>
                <c:ptCount val="6"/>
                <c:pt idx="0">
                  <c:v>1.6841628275809983E-2</c:v>
                </c:pt>
                <c:pt idx="1">
                  <c:v>1.8623083298798176E-2</c:v>
                </c:pt>
                <c:pt idx="2">
                  <c:v>1.8190298507462687E-2</c:v>
                </c:pt>
                <c:pt idx="3">
                  <c:v>6.9580343552946289E-2</c:v>
                </c:pt>
                <c:pt idx="4">
                  <c:v>6.9537136706135635E-2</c:v>
                </c:pt>
                <c:pt idx="5">
                  <c:v>6.8478718921196793E-2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21260800"/>
        <c:axId val="221274880"/>
      </c:barChart>
      <c:catAx>
        <c:axId val="2212608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221274880"/>
        <c:crosses val="autoZero"/>
        <c:auto val="1"/>
        <c:lblAlgn val="ctr"/>
        <c:lblOffset val="100"/>
        <c:noMultiLvlLbl val="0"/>
      </c:catAx>
      <c:valAx>
        <c:axId val="2212748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22126080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>
              <a:solidFill>
                <a:srgbClr val="000000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941CF-6073-4602-897C-E1D12859893B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7711E-9344-4F85-9BD2-F241758B7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33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3202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5968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5968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8322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8322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6454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5108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5830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1159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4151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596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2495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6454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5108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5830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1159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4151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4151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249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484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484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517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517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6273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6273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711E-9344-4F85-9BD2-F241758B7CCC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627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71" b="12239"/>
          <a:stretch/>
        </p:blipFill>
        <p:spPr>
          <a:xfrm>
            <a:off x="0" y="2636912"/>
            <a:ext cx="9144000" cy="4244455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251520" y="1124744"/>
            <a:ext cx="8241688" cy="1008112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>
              <a:defRPr sz="3600" baseline="0">
                <a:solidFill>
                  <a:srgbClr val="0072C6"/>
                </a:solidFill>
              </a:defRPr>
            </a:lvl1pPr>
          </a:lstStyle>
          <a:p>
            <a:r>
              <a:rPr lang="en-GB" dirty="0" smtClean="0"/>
              <a:t>Document Title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64046" y="2204864"/>
            <a:ext cx="7344815" cy="504825"/>
          </a:xfrm>
        </p:spPr>
        <p:txBody>
          <a:bodyPr>
            <a:normAutofit/>
          </a:bodyPr>
          <a:lstStyle>
            <a:lvl1pPr algn="l">
              <a:defRPr sz="2400" baseline="0">
                <a:solidFill>
                  <a:srgbClr val="0072C6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9297" y="476672"/>
            <a:ext cx="1067159" cy="43204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130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  <a:solidFill>
            <a:srgbClr val="E32486"/>
          </a:solidFill>
        </p:spPr>
        <p:txBody>
          <a:bodyPr/>
          <a:lstStyle>
            <a:lvl1pPr marL="177800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692696"/>
            <a:ext cx="8642350" cy="432047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rgbClr val="E32486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250825" y="1341438"/>
            <a:ext cx="8642350" cy="518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247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25B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1340768"/>
            <a:ext cx="6985000" cy="504056"/>
          </a:xfrm>
        </p:spPr>
        <p:txBody>
          <a:bodyPr>
            <a:noAutofit/>
          </a:bodyPr>
          <a:lstStyle>
            <a:lvl1pPr>
              <a:defRPr sz="3600" baseline="0">
                <a:solidFill>
                  <a:schemeClr val="bg1"/>
                </a:solidFill>
                <a:latin typeface="+mj-lt"/>
              </a:defRPr>
            </a:lvl1pPr>
            <a:lvl2pPr>
              <a:defRPr sz="3600">
                <a:solidFill>
                  <a:schemeClr val="bg1"/>
                </a:solidFill>
                <a:latin typeface="+mj-lt"/>
              </a:defRPr>
            </a:lvl2pPr>
            <a:lvl3pPr>
              <a:defRPr sz="3600">
                <a:solidFill>
                  <a:schemeClr val="bg1"/>
                </a:solidFill>
                <a:latin typeface="+mj-lt"/>
              </a:defRPr>
            </a:lvl3pPr>
            <a:lvl4pPr>
              <a:defRPr sz="3600">
                <a:solidFill>
                  <a:schemeClr val="bg1"/>
                </a:solidFill>
                <a:latin typeface="+mj-lt"/>
              </a:defRPr>
            </a:lvl4pPr>
            <a:lvl5pPr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Divider Slide 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32916" y="188912"/>
            <a:ext cx="1674788" cy="115252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kumimoji="0" lang="en-GB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03</a:t>
            </a:r>
            <a:endParaRPr lang="en-GB" sz="8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916" y="6165304"/>
            <a:ext cx="858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chemeClr val="bg1"/>
                </a:solidFill>
              </a:rPr>
              <a:t>Transforming</a:t>
            </a:r>
            <a:r>
              <a:rPr lang="en-GB" i="1" baseline="0" dirty="0" smtClean="0">
                <a:solidFill>
                  <a:schemeClr val="bg1"/>
                </a:solidFill>
              </a:rPr>
              <a:t> London’s health and care together</a:t>
            </a:r>
            <a:endParaRPr lang="en-GB" i="1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32916" y="6165304"/>
            <a:ext cx="85875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413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  <a:solidFill>
            <a:srgbClr val="A25BA0"/>
          </a:solidFill>
        </p:spPr>
        <p:txBody>
          <a:bodyPr/>
          <a:lstStyle>
            <a:lvl1pPr marL="177800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692696"/>
            <a:ext cx="8642350" cy="432047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rgbClr val="A25BA0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250825" y="1341438"/>
            <a:ext cx="8642350" cy="518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848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3BB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1340768"/>
            <a:ext cx="6985000" cy="504056"/>
          </a:xfrm>
        </p:spPr>
        <p:txBody>
          <a:bodyPr>
            <a:noAutofit/>
          </a:bodyPr>
          <a:lstStyle>
            <a:lvl1pPr>
              <a:defRPr sz="3600" baseline="0">
                <a:solidFill>
                  <a:schemeClr val="bg1"/>
                </a:solidFill>
                <a:latin typeface="+mj-lt"/>
              </a:defRPr>
            </a:lvl1pPr>
            <a:lvl2pPr>
              <a:defRPr sz="3600">
                <a:solidFill>
                  <a:schemeClr val="bg1"/>
                </a:solidFill>
                <a:latin typeface="+mj-lt"/>
              </a:defRPr>
            </a:lvl2pPr>
            <a:lvl3pPr>
              <a:defRPr sz="3600">
                <a:solidFill>
                  <a:schemeClr val="bg1"/>
                </a:solidFill>
                <a:latin typeface="+mj-lt"/>
              </a:defRPr>
            </a:lvl3pPr>
            <a:lvl4pPr>
              <a:defRPr sz="3600">
                <a:solidFill>
                  <a:schemeClr val="bg1"/>
                </a:solidFill>
                <a:latin typeface="+mj-lt"/>
              </a:defRPr>
            </a:lvl4pPr>
            <a:lvl5pPr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Divider Slide 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32916" y="188912"/>
            <a:ext cx="1674788" cy="115252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kumimoji="0" lang="en-GB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04</a:t>
            </a:r>
            <a:endParaRPr lang="en-GB" sz="8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916" y="6165304"/>
            <a:ext cx="858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chemeClr val="bg1"/>
                </a:solidFill>
              </a:rPr>
              <a:t>Transforming</a:t>
            </a:r>
            <a:r>
              <a:rPr lang="en-GB" i="1" baseline="0" dirty="0" smtClean="0">
                <a:solidFill>
                  <a:schemeClr val="bg1"/>
                </a:solidFill>
              </a:rPr>
              <a:t> London’s health and care together</a:t>
            </a:r>
            <a:endParaRPr lang="en-GB" i="1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32916" y="6165304"/>
            <a:ext cx="85875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56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  <a:solidFill>
            <a:srgbClr val="33BBB1"/>
          </a:solidFill>
        </p:spPr>
        <p:txBody>
          <a:bodyPr/>
          <a:lstStyle>
            <a:lvl1pPr marL="177800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692696"/>
            <a:ext cx="8642350" cy="432047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rgbClr val="33BBB1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250825" y="1341438"/>
            <a:ext cx="8642350" cy="518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084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8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1340768"/>
            <a:ext cx="6985000" cy="504056"/>
          </a:xfrm>
        </p:spPr>
        <p:txBody>
          <a:bodyPr>
            <a:noAutofit/>
          </a:bodyPr>
          <a:lstStyle>
            <a:lvl1pPr>
              <a:defRPr sz="3600" baseline="0">
                <a:solidFill>
                  <a:schemeClr val="bg1"/>
                </a:solidFill>
                <a:latin typeface="+mj-lt"/>
              </a:defRPr>
            </a:lvl1pPr>
            <a:lvl2pPr>
              <a:defRPr sz="3600">
                <a:solidFill>
                  <a:schemeClr val="bg1"/>
                </a:solidFill>
                <a:latin typeface="+mj-lt"/>
              </a:defRPr>
            </a:lvl2pPr>
            <a:lvl3pPr>
              <a:defRPr sz="3600">
                <a:solidFill>
                  <a:schemeClr val="bg1"/>
                </a:solidFill>
                <a:latin typeface="+mj-lt"/>
              </a:defRPr>
            </a:lvl3pPr>
            <a:lvl4pPr>
              <a:defRPr sz="3600">
                <a:solidFill>
                  <a:schemeClr val="bg1"/>
                </a:solidFill>
                <a:latin typeface="+mj-lt"/>
              </a:defRPr>
            </a:lvl4pPr>
            <a:lvl5pPr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Divider Slide 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50824" y="188912"/>
            <a:ext cx="1656879" cy="115252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kumimoji="0" lang="en-GB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05</a:t>
            </a:r>
            <a:endParaRPr lang="en-GB" sz="8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916" y="6165304"/>
            <a:ext cx="858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chemeClr val="bg1"/>
                </a:solidFill>
              </a:rPr>
              <a:t>Transforming</a:t>
            </a:r>
            <a:r>
              <a:rPr lang="en-GB" i="1" baseline="0" dirty="0" smtClean="0">
                <a:solidFill>
                  <a:schemeClr val="bg1"/>
                </a:solidFill>
              </a:rPr>
              <a:t> London’s health and care together</a:t>
            </a:r>
            <a:endParaRPr lang="en-GB" i="1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32916" y="6165304"/>
            <a:ext cx="85875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577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  <a:solidFill>
            <a:srgbClr val="003893"/>
          </a:solidFill>
        </p:spPr>
        <p:txBody>
          <a:bodyPr/>
          <a:lstStyle>
            <a:lvl1pPr marL="177800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692696"/>
            <a:ext cx="8642350" cy="432047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rgbClr val="003893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250825" y="1341438"/>
            <a:ext cx="8642350" cy="518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966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324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1340768"/>
            <a:ext cx="6985000" cy="504056"/>
          </a:xfrm>
        </p:spPr>
        <p:txBody>
          <a:bodyPr>
            <a:noAutofit/>
          </a:bodyPr>
          <a:lstStyle>
            <a:lvl1pPr>
              <a:defRPr sz="3600" baseline="0">
                <a:solidFill>
                  <a:schemeClr val="bg1"/>
                </a:solidFill>
                <a:latin typeface="+mj-lt"/>
              </a:defRPr>
            </a:lvl1pPr>
            <a:lvl2pPr>
              <a:defRPr sz="3600">
                <a:solidFill>
                  <a:schemeClr val="bg1"/>
                </a:solidFill>
                <a:latin typeface="+mj-lt"/>
              </a:defRPr>
            </a:lvl2pPr>
            <a:lvl3pPr>
              <a:defRPr sz="3600">
                <a:solidFill>
                  <a:schemeClr val="bg1"/>
                </a:solidFill>
                <a:latin typeface="+mj-lt"/>
              </a:defRPr>
            </a:lvl3pPr>
            <a:lvl4pPr>
              <a:defRPr sz="3600">
                <a:solidFill>
                  <a:schemeClr val="bg1"/>
                </a:solidFill>
                <a:latin typeface="+mj-lt"/>
              </a:defRPr>
            </a:lvl4pPr>
            <a:lvl5pPr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Divider Slide 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50824" y="188912"/>
            <a:ext cx="1656879" cy="115252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kumimoji="0" lang="en-GB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06</a:t>
            </a:r>
            <a:endParaRPr lang="en-GB" sz="8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916" y="6165304"/>
            <a:ext cx="858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chemeClr val="bg1"/>
                </a:solidFill>
              </a:rPr>
              <a:t>Transforming</a:t>
            </a:r>
            <a:r>
              <a:rPr lang="en-GB" i="1" baseline="0" dirty="0" smtClean="0">
                <a:solidFill>
                  <a:schemeClr val="bg1"/>
                </a:solidFill>
              </a:rPr>
              <a:t> London’s health and care together</a:t>
            </a:r>
            <a:endParaRPr lang="en-GB" i="1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32916" y="6165304"/>
            <a:ext cx="85875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520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25B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1340768"/>
            <a:ext cx="6985000" cy="504056"/>
          </a:xfrm>
        </p:spPr>
        <p:txBody>
          <a:bodyPr>
            <a:noAutofit/>
          </a:bodyPr>
          <a:lstStyle>
            <a:lvl1pPr>
              <a:defRPr sz="3600" baseline="0">
                <a:solidFill>
                  <a:schemeClr val="bg1"/>
                </a:solidFill>
                <a:latin typeface="+mj-lt"/>
              </a:defRPr>
            </a:lvl1pPr>
            <a:lvl2pPr>
              <a:defRPr sz="3600">
                <a:solidFill>
                  <a:schemeClr val="bg1"/>
                </a:solidFill>
                <a:latin typeface="+mj-lt"/>
              </a:defRPr>
            </a:lvl2pPr>
            <a:lvl3pPr>
              <a:defRPr sz="3600">
                <a:solidFill>
                  <a:schemeClr val="bg1"/>
                </a:solidFill>
                <a:latin typeface="+mj-lt"/>
              </a:defRPr>
            </a:lvl3pPr>
            <a:lvl4pPr>
              <a:defRPr sz="3600">
                <a:solidFill>
                  <a:schemeClr val="bg1"/>
                </a:solidFill>
                <a:latin typeface="+mj-lt"/>
              </a:defRPr>
            </a:lvl4pPr>
            <a:lvl5pPr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Divider Slide 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32916" y="188912"/>
            <a:ext cx="1674788" cy="115252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kumimoji="0" lang="en-GB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07</a:t>
            </a:r>
            <a:endParaRPr lang="en-GB" sz="8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916" y="6165304"/>
            <a:ext cx="858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chemeClr val="bg1"/>
                </a:solidFill>
              </a:rPr>
              <a:t>Transforming</a:t>
            </a:r>
            <a:r>
              <a:rPr lang="en-GB" i="1" baseline="0" dirty="0" smtClean="0">
                <a:solidFill>
                  <a:schemeClr val="bg1"/>
                </a:solidFill>
              </a:rPr>
              <a:t> London’s health and care together</a:t>
            </a:r>
            <a:endParaRPr lang="en-GB" i="1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32916" y="6165304"/>
            <a:ext cx="85875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283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3BB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1340768"/>
            <a:ext cx="6985000" cy="504056"/>
          </a:xfrm>
        </p:spPr>
        <p:txBody>
          <a:bodyPr>
            <a:noAutofit/>
          </a:bodyPr>
          <a:lstStyle>
            <a:lvl1pPr>
              <a:defRPr sz="3600" baseline="0">
                <a:solidFill>
                  <a:schemeClr val="bg1"/>
                </a:solidFill>
                <a:latin typeface="+mj-lt"/>
              </a:defRPr>
            </a:lvl1pPr>
            <a:lvl2pPr>
              <a:defRPr sz="3600">
                <a:solidFill>
                  <a:schemeClr val="bg1"/>
                </a:solidFill>
                <a:latin typeface="+mj-lt"/>
              </a:defRPr>
            </a:lvl2pPr>
            <a:lvl3pPr>
              <a:defRPr sz="3600">
                <a:solidFill>
                  <a:schemeClr val="bg1"/>
                </a:solidFill>
                <a:latin typeface="+mj-lt"/>
              </a:defRPr>
            </a:lvl3pPr>
            <a:lvl4pPr>
              <a:defRPr sz="3600">
                <a:solidFill>
                  <a:schemeClr val="bg1"/>
                </a:solidFill>
                <a:latin typeface="+mj-lt"/>
              </a:defRPr>
            </a:lvl4pPr>
            <a:lvl5pPr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Divider Slide 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32916" y="188912"/>
            <a:ext cx="1674788" cy="115252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kumimoji="0" lang="en-GB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09</a:t>
            </a:r>
            <a:endParaRPr lang="en-GB" sz="8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916" y="6165304"/>
            <a:ext cx="858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chemeClr val="bg1"/>
                </a:solidFill>
              </a:rPr>
              <a:t>Transforming</a:t>
            </a:r>
            <a:r>
              <a:rPr lang="en-GB" i="1" baseline="0" dirty="0" smtClean="0">
                <a:solidFill>
                  <a:schemeClr val="bg1"/>
                </a:solidFill>
              </a:rPr>
              <a:t> London’s health and care together</a:t>
            </a:r>
            <a:endParaRPr lang="en-GB" i="1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32916" y="6165304"/>
            <a:ext cx="85875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793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 marL="177800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692696"/>
            <a:ext cx="8642350" cy="432047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rgbClr val="0072C6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250825" y="1341439"/>
            <a:ext cx="8642350" cy="50398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524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687711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51792" y="1660327"/>
            <a:ext cx="7848600" cy="576648"/>
          </a:xfrm>
        </p:spPr>
        <p:txBody>
          <a:bodyPr>
            <a:normAutofit/>
          </a:bodyPr>
          <a:lstStyle>
            <a:lvl1pPr>
              <a:defRPr sz="2400" b="1">
                <a:solidFill>
                  <a:srgbClr val="0072C6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252000" y="2276624"/>
            <a:ext cx="8785225" cy="4176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890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" r="-1"/>
          <a:stretch/>
        </p:blipFill>
        <p:spPr>
          <a:xfrm>
            <a:off x="0" y="0"/>
            <a:ext cx="9136234" cy="1098352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34000" y="648001"/>
            <a:ext cx="8658480" cy="980800"/>
          </a:xfrm>
        </p:spPr>
        <p:txBody>
          <a:bodyPr anchor="ctr">
            <a:normAutofit/>
          </a:bodyPr>
          <a:lstStyle>
            <a:lvl1pPr algn="ctr">
              <a:defRPr sz="2400" b="1">
                <a:solidFill>
                  <a:srgbClr val="0072C6"/>
                </a:solidFill>
              </a:defRPr>
            </a:lvl1pPr>
            <a:lvl2pPr>
              <a:defRPr>
                <a:solidFill>
                  <a:srgbClr val="0072C6"/>
                </a:solidFill>
              </a:defRPr>
            </a:lvl2pPr>
            <a:lvl3pPr>
              <a:defRPr>
                <a:solidFill>
                  <a:srgbClr val="0072C6"/>
                </a:solidFill>
              </a:defRPr>
            </a:lvl3pPr>
            <a:lvl4pPr>
              <a:defRPr>
                <a:solidFill>
                  <a:srgbClr val="0072C6"/>
                </a:solidFill>
              </a:defRPr>
            </a:lvl4pPr>
            <a:lvl5pPr>
              <a:defRPr>
                <a:solidFill>
                  <a:srgbClr val="0072C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250824" y="1659600"/>
            <a:ext cx="8641655" cy="43211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293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FOR INTERNAL DISTRIBUTION ONLY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4170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FOR INTERNAL DISTRIBUTION ONLY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5157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FOR INTERNAL DISTRIBUTION ONLY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7EE-32D5-4275-AEA1-A0E6A2E4B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448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FOR INTERNAL DISTRIBUTION ONLY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7EE-32D5-4275-AEA1-A0E6A2E4B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2178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FOR INTERNAL DISTRIBUTION ONLY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7EE-32D5-4275-AEA1-A0E6A2E4B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2666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FOR INTERNAL DISTRIBUTION ONLY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7EE-32D5-4275-AEA1-A0E6A2E4B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5151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FOR INTERNAL DISTRIBUTION ONLY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7EE-32D5-4275-AEA1-A0E6A2E4B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2112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FOR INTERNAL DISTRIBUTION ONLY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7EE-32D5-4275-AEA1-A0E6A2E4B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802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250825" y="1341438"/>
            <a:ext cx="4249738" cy="5040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643438" y="1341438"/>
            <a:ext cx="4249737" cy="5040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692697"/>
            <a:ext cx="8642350" cy="360040"/>
          </a:xfrm>
        </p:spPr>
        <p:txBody>
          <a:bodyPr>
            <a:normAutofit/>
          </a:bodyPr>
          <a:lstStyle>
            <a:lvl1pPr>
              <a:defRPr sz="2200" baseline="0">
                <a:solidFill>
                  <a:srgbClr val="0072C6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053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FOR INTERNAL DISTRIBUTION ONLY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7EE-32D5-4275-AEA1-A0E6A2E4B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6034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FOR INTERNAL DISTRIBUTION ONLY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7EE-32D5-4275-AEA1-A0E6A2E4B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1021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FOR INTERNAL DISTRIBUTION ONLY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7EE-32D5-4275-AEA1-A0E6A2E4B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9052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FOR INTERNAL DISTRIBUTION ONLY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7EE-32D5-4275-AEA1-A0E6A2E4B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5451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FOR INTERNAL DISTRIBUTION ONLY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7EE-32D5-4275-AEA1-A0E6A2E4B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277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0825" y="188913"/>
            <a:ext cx="8642350" cy="5037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 Click to edit Master title style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250825" y="1341438"/>
            <a:ext cx="2808288" cy="5040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3203575" y="1341438"/>
            <a:ext cx="2736850" cy="5040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084888" y="1341438"/>
            <a:ext cx="2808287" cy="5040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50825" y="692697"/>
            <a:ext cx="8642350" cy="360040"/>
          </a:xfrm>
        </p:spPr>
        <p:txBody>
          <a:bodyPr>
            <a:normAutofit/>
          </a:bodyPr>
          <a:lstStyle>
            <a:lvl1pPr>
              <a:defRPr sz="2200" baseline="0">
                <a:solidFill>
                  <a:srgbClr val="0072C6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2000" y="190800"/>
            <a:ext cx="8642350" cy="503783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914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50825" y="1341438"/>
            <a:ext cx="2808288" cy="5040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203575" y="1341438"/>
            <a:ext cx="5689600" cy="5040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692697"/>
            <a:ext cx="8642350" cy="360040"/>
          </a:xfrm>
        </p:spPr>
        <p:txBody>
          <a:bodyPr>
            <a:normAutofit/>
          </a:bodyPr>
          <a:lstStyle>
            <a:lvl1pPr>
              <a:defRPr sz="2200" baseline="0">
                <a:solidFill>
                  <a:srgbClr val="0072C6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1520" y="190800"/>
            <a:ext cx="8642350" cy="503783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571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50825" y="692697"/>
            <a:ext cx="8642350" cy="360040"/>
          </a:xfrm>
        </p:spPr>
        <p:txBody>
          <a:bodyPr>
            <a:normAutofit/>
          </a:bodyPr>
          <a:lstStyle>
            <a:lvl1pPr>
              <a:defRPr sz="2200" baseline="0">
                <a:solidFill>
                  <a:srgbClr val="0072C6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2000" y="190800"/>
            <a:ext cx="8642350" cy="503783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510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ctr"/>
          <a:lstStyle/>
          <a:p>
            <a:pPr algn="ctr"/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1340768"/>
            <a:ext cx="6985000" cy="504056"/>
          </a:xfrm>
        </p:spPr>
        <p:txBody>
          <a:bodyPr>
            <a:noAutofit/>
          </a:bodyPr>
          <a:lstStyle>
            <a:lvl1pPr>
              <a:defRPr sz="3600" baseline="0">
                <a:solidFill>
                  <a:schemeClr val="bg1"/>
                </a:solidFill>
                <a:latin typeface="+mj-lt"/>
              </a:defRPr>
            </a:lvl1pPr>
            <a:lvl2pPr>
              <a:defRPr sz="3600">
                <a:solidFill>
                  <a:schemeClr val="bg1"/>
                </a:solidFill>
                <a:latin typeface="+mj-lt"/>
              </a:defRPr>
            </a:lvl2pPr>
            <a:lvl3pPr>
              <a:defRPr sz="3600">
                <a:solidFill>
                  <a:schemeClr val="bg1"/>
                </a:solidFill>
                <a:latin typeface="+mj-lt"/>
              </a:defRPr>
            </a:lvl3pPr>
            <a:lvl4pPr>
              <a:defRPr sz="3600">
                <a:solidFill>
                  <a:schemeClr val="bg1"/>
                </a:solidFill>
                <a:latin typeface="+mj-lt"/>
              </a:defRPr>
            </a:lvl4pPr>
            <a:lvl5pPr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Divider Slide 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232916" y="188912"/>
            <a:ext cx="1674788" cy="115252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kumimoji="0" lang="en-GB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01</a:t>
            </a:r>
            <a:endParaRPr lang="en-GB" sz="88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2916" y="6165304"/>
            <a:ext cx="858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chemeClr val="bg1"/>
                </a:solidFill>
              </a:rPr>
              <a:t>Transforming</a:t>
            </a:r>
            <a:r>
              <a:rPr lang="en-GB" i="1" baseline="0" dirty="0" smtClean="0">
                <a:solidFill>
                  <a:schemeClr val="bg1"/>
                </a:solidFill>
              </a:rPr>
              <a:t> London’s health and care together</a:t>
            </a:r>
            <a:endParaRPr lang="en-GB" i="1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32916" y="6165304"/>
            <a:ext cx="85875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385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  <a:solidFill>
            <a:srgbClr val="0091C9"/>
          </a:solidFill>
        </p:spPr>
        <p:txBody>
          <a:bodyPr/>
          <a:lstStyle>
            <a:lvl1pPr marL="177800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692696"/>
            <a:ext cx="8642350" cy="432047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rgbClr val="0091C9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250825" y="1341438"/>
            <a:ext cx="8642350" cy="518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206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324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1340768"/>
            <a:ext cx="6985000" cy="504056"/>
          </a:xfrm>
        </p:spPr>
        <p:txBody>
          <a:bodyPr>
            <a:noAutofit/>
          </a:bodyPr>
          <a:lstStyle>
            <a:lvl1pPr>
              <a:defRPr sz="3600" baseline="0">
                <a:solidFill>
                  <a:schemeClr val="bg1"/>
                </a:solidFill>
                <a:latin typeface="+mj-lt"/>
              </a:defRPr>
            </a:lvl1pPr>
            <a:lvl2pPr>
              <a:defRPr sz="3600">
                <a:solidFill>
                  <a:schemeClr val="bg1"/>
                </a:solidFill>
                <a:latin typeface="+mj-lt"/>
              </a:defRPr>
            </a:lvl2pPr>
            <a:lvl3pPr>
              <a:defRPr sz="3600">
                <a:solidFill>
                  <a:schemeClr val="bg1"/>
                </a:solidFill>
                <a:latin typeface="+mj-lt"/>
              </a:defRPr>
            </a:lvl3pPr>
            <a:lvl4pPr>
              <a:defRPr sz="3600">
                <a:solidFill>
                  <a:schemeClr val="bg1"/>
                </a:solidFill>
                <a:latin typeface="+mj-lt"/>
              </a:defRPr>
            </a:lvl4pPr>
            <a:lvl5pPr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Divider Slide 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32916" y="188912"/>
            <a:ext cx="1674788" cy="115252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kumimoji="0" lang="en-GB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02</a:t>
            </a:r>
            <a:endParaRPr lang="en-GB" sz="8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916" y="6165304"/>
            <a:ext cx="858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chemeClr val="bg1"/>
                </a:solidFill>
              </a:rPr>
              <a:t>Transforming</a:t>
            </a:r>
            <a:r>
              <a:rPr lang="en-GB" i="1" baseline="0" dirty="0" smtClean="0">
                <a:solidFill>
                  <a:schemeClr val="bg1"/>
                </a:solidFill>
              </a:rPr>
              <a:t> London’s health and care together</a:t>
            </a:r>
            <a:endParaRPr lang="en-GB" i="1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32916" y="6165304"/>
            <a:ext cx="85875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523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50825" y="908050"/>
            <a:ext cx="8642350" cy="54737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758880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800FF63B-1561-46EA-9B3F-F413CBB0B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836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ts val="60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285750" indent="-28575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539750" indent="-269875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–"/>
        <a:defRPr sz="18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809625" indent="-269875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1079500" indent="-269875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–"/>
        <a:defRPr sz="18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FOR INTERNAL DISTRIBUTION ONLY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1E7EE-32D5-4275-AEA1-A0E6A2E4B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005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Segmented analysis of prostate cancer pathway from referral to treatment: 2013-2015</a:t>
            </a:r>
            <a:r>
              <a:rPr lang="en-GB" sz="2400" dirty="0" smtClean="0">
                <a:solidFill>
                  <a:schemeClr val="accent5"/>
                </a:solidFill>
              </a:rPr>
              <a:t/>
            </a:r>
            <a:br>
              <a:rPr lang="en-GB" sz="2400" dirty="0" smtClean="0">
                <a:solidFill>
                  <a:schemeClr val="accent5"/>
                </a:solidFill>
              </a:rPr>
            </a:br>
            <a:endParaRPr lang="en-GB" sz="2400" dirty="0">
              <a:solidFill>
                <a:schemeClr val="accent5"/>
              </a:solidFill>
            </a:endParaRPr>
          </a:p>
        </p:txBody>
      </p:sp>
      <p:pic>
        <p:nvPicPr>
          <p:cNvPr id="4" name="Picture 2" descr="undefine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9821"/>
            <a:ext cx="1368152" cy="847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23528" y="2060848"/>
            <a:ext cx="7344815" cy="504825"/>
          </a:xfrm>
        </p:spPr>
        <p:txBody>
          <a:bodyPr>
            <a:normAutofit fontScale="70000" lnSpcReduction="20000"/>
          </a:bodyPr>
          <a:lstStyle/>
          <a:p>
            <a:r>
              <a:rPr lang="en-GB" sz="1800" dirty="0" smtClean="0">
                <a:solidFill>
                  <a:srgbClr val="000000"/>
                </a:solidFill>
              </a:rPr>
              <a:t>This</a:t>
            </a:r>
            <a:r>
              <a:rPr lang="en-GB" sz="2000" dirty="0" smtClean="0">
                <a:solidFill>
                  <a:srgbClr val="000000"/>
                </a:solidFill>
              </a:rPr>
              <a:t> work was carried out in partnership between the </a:t>
            </a:r>
            <a:r>
              <a:rPr lang="en-GB" sz="2000" dirty="0">
                <a:solidFill>
                  <a:srgbClr val="000000"/>
                </a:solidFill>
              </a:rPr>
              <a:t>Transforming Cancer Services Team </a:t>
            </a:r>
            <a:r>
              <a:rPr lang="en-GB" sz="2000" dirty="0" smtClean="0">
                <a:solidFill>
                  <a:srgbClr val="000000"/>
                </a:solidFill>
              </a:rPr>
              <a:t>for London (TCST</a:t>
            </a:r>
            <a:r>
              <a:rPr lang="en-GB" sz="2000" dirty="0">
                <a:solidFill>
                  <a:srgbClr val="000000"/>
                </a:solidFill>
              </a:rPr>
              <a:t>) and PHE’s National Cancer Registry and Analysis Service (NCRAS) </a:t>
            </a:r>
          </a:p>
        </p:txBody>
      </p:sp>
    </p:spTree>
    <p:extLst>
      <p:ext uri="{BB962C8B-B14F-4D97-AF65-F5344CB8AC3E}">
        <p14:creationId xmlns:p14="http://schemas.microsoft.com/office/powerpoint/2010/main" val="5959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500" dirty="0" smtClean="0">
                <a:solidFill>
                  <a:srgbClr val="000000"/>
                </a:solidFill>
              </a:rPr>
              <a:t>Distribution of Stage </a:t>
            </a:r>
            <a:r>
              <a:rPr lang="en-GB" sz="2500" dirty="0" smtClean="0">
                <a:solidFill>
                  <a:srgbClr val="000000"/>
                </a:solidFill>
              </a:rPr>
              <a:t>at </a:t>
            </a:r>
            <a:r>
              <a:rPr lang="en-GB" sz="2500" dirty="0" smtClean="0">
                <a:solidFill>
                  <a:srgbClr val="000000"/>
                </a:solidFill>
              </a:rPr>
              <a:t>Diagnosis for Prostate Cancer, </a:t>
            </a:r>
            <a:r>
              <a:rPr lang="en-GB" sz="2500" dirty="0" smtClean="0">
                <a:solidFill>
                  <a:srgbClr val="000000"/>
                </a:solidFill>
              </a:rPr>
              <a:t>England </a:t>
            </a:r>
            <a:r>
              <a:rPr lang="en-GB" sz="2500" dirty="0">
                <a:solidFill>
                  <a:srgbClr val="000000"/>
                </a:solidFill>
              </a:rPr>
              <a:t>and London </a:t>
            </a:r>
            <a:r>
              <a:rPr lang="en-GB" sz="2500" dirty="0" smtClean="0">
                <a:solidFill>
                  <a:srgbClr val="000000"/>
                </a:solidFill>
              </a:rPr>
              <a:t>(2013-2015)</a:t>
            </a:r>
            <a:endParaRPr lang="en-GB" sz="2500" dirty="0">
              <a:solidFill>
                <a:srgbClr val="000000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8130257"/>
              </p:ext>
            </p:extLst>
          </p:nvPr>
        </p:nvGraphicFramePr>
        <p:xfrm>
          <a:off x="179512" y="1414987"/>
          <a:ext cx="8856984" cy="541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4922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3605514"/>
              </p:ext>
            </p:extLst>
          </p:nvPr>
        </p:nvGraphicFramePr>
        <p:xfrm>
          <a:off x="251520" y="1268760"/>
          <a:ext cx="864235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500" dirty="0" smtClean="0">
                <a:solidFill>
                  <a:srgbClr val="000000"/>
                </a:solidFill>
              </a:rPr>
              <a:t>Stage at Diagnosis Tumour Counts, London (2015)</a:t>
            </a:r>
            <a:endParaRPr lang="en-GB" sz="25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47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500" dirty="0" smtClean="0">
                <a:solidFill>
                  <a:srgbClr val="000000"/>
                </a:solidFill>
              </a:rPr>
              <a:t>Pathway by Stage at Diagnosis, London and England (2015)</a:t>
            </a:r>
            <a:endParaRPr lang="en-GB" sz="2500" dirty="0">
              <a:solidFill>
                <a:srgbClr val="000000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2771119"/>
              </p:ext>
            </p:extLst>
          </p:nvPr>
        </p:nvGraphicFramePr>
        <p:xfrm>
          <a:off x="179512" y="1124744"/>
          <a:ext cx="8856984" cy="5459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7537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Results: Age at Diagnosis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396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500" dirty="0" smtClean="0">
                <a:solidFill>
                  <a:srgbClr val="000000"/>
                </a:solidFill>
              </a:rPr>
              <a:t>Distribution of </a:t>
            </a:r>
            <a:r>
              <a:rPr lang="en-GB" sz="2500" dirty="0" smtClean="0">
                <a:solidFill>
                  <a:srgbClr val="000000"/>
                </a:solidFill>
              </a:rPr>
              <a:t>Age </a:t>
            </a:r>
            <a:r>
              <a:rPr lang="en-GB" sz="2500" dirty="0" smtClean="0">
                <a:solidFill>
                  <a:srgbClr val="000000"/>
                </a:solidFill>
              </a:rPr>
              <a:t>at </a:t>
            </a:r>
            <a:r>
              <a:rPr lang="en-GB" sz="2500" dirty="0" smtClean="0">
                <a:solidFill>
                  <a:srgbClr val="000000"/>
                </a:solidFill>
              </a:rPr>
              <a:t>Diagnosis, </a:t>
            </a:r>
            <a:r>
              <a:rPr lang="en-GB" sz="2500" dirty="0" smtClean="0">
                <a:solidFill>
                  <a:srgbClr val="000000"/>
                </a:solidFill>
              </a:rPr>
              <a:t>London and England (%)(2015)</a:t>
            </a:r>
            <a:endParaRPr lang="en-GB" sz="2500" dirty="0">
              <a:solidFill>
                <a:srgbClr val="000000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0222863"/>
              </p:ext>
            </p:extLst>
          </p:nvPr>
        </p:nvGraphicFramePr>
        <p:xfrm>
          <a:off x="179512" y="1268760"/>
          <a:ext cx="871296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6069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500" dirty="0" smtClean="0">
                <a:solidFill>
                  <a:schemeClr val="accent5"/>
                </a:solidFill>
              </a:rPr>
              <a:t>Prostate T</a:t>
            </a:r>
            <a:r>
              <a:rPr lang="en-GB" sz="2500" dirty="0" smtClean="0">
                <a:solidFill>
                  <a:schemeClr val="accent5"/>
                </a:solidFill>
              </a:rPr>
              <a:t>umours </a:t>
            </a:r>
            <a:r>
              <a:rPr lang="en-GB" sz="2500" dirty="0">
                <a:solidFill>
                  <a:schemeClr val="accent5"/>
                </a:solidFill>
              </a:rPr>
              <a:t>C</a:t>
            </a:r>
            <a:r>
              <a:rPr lang="en-GB" sz="2500" dirty="0" smtClean="0">
                <a:solidFill>
                  <a:schemeClr val="accent5"/>
                </a:solidFill>
              </a:rPr>
              <a:t>ounts </a:t>
            </a:r>
            <a:r>
              <a:rPr lang="en-GB" sz="2500" dirty="0" smtClean="0">
                <a:solidFill>
                  <a:schemeClr val="accent5"/>
                </a:solidFill>
              </a:rPr>
              <a:t>by Age at Diagnosis, London (2013-2015)</a:t>
            </a:r>
            <a:endParaRPr lang="en-GB" sz="2500" dirty="0">
              <a:solidFill>
                <a:schemeClr val="accent5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3370069"/>
              </p:ext>
            </p:extLst>
          </p:nvPr>
        </p:nvGraphicFramePr>
        <p:xfrm>
          <a:off x="21332" y="1268760"/>
          <a:ext cx="9015164" cy="5315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337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500" dirty="0" smtClean="0">
                <a:solidFill>
                  <a:schemeClr val="accent5"/>
                </a:solidFill>
              </a:rPr>
              <a:t>Pathway by Age at Diagnosis, </a:t>
            </a:r>
            <a:r>
              <a:rPr lang="en-GB" sz="2500" dirty="0">
                <a:solidFill>
                  <a:schemeClr val="accent5"/>
                </a:solidFill>
              </a:rPr>
              <a:t>England and </a:t>
            </a:r>
            <a:r>
              <a:rPr lang="en-GB" sz="2500" dirty="0" smtClean="0">
                <a:solidFill>
                  <a:schemeClr val="accent5"/>
                </a:solidFill>
              </a:rPr>
              <a:t>London </a:t>
            </a:r>
            <a:r>
              <a:rPr lang="en-GB" sz="2500" dirty="0" smtClean="0">
                <a:solidFill>
                  <a:schemeClr val="accent5"/>
                </a:solidFill>
              </a:rPr>
              <a:t>(2015)</a:t>
            </a:r>
            <a:endParaRPr lang="en-GB" sz="2500" dirty="0">
              <a:solidFill>
                <a:schemeClr val="accent5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2122591"/>
              </p:ext>
            </p:extLst>
          </p:nvPr>
        </p:nvGraphicFramePr>
        <p:xfrm>
          <a:off x="107504" y="1196752"/>
          <a:ext cx="8856984" cy="5387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7140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Results: Ethnicity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661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en-GB" sz="2500" b="1" dirty="0" smtClean="0">
                <a:solidFill>
                  <a:schemeClr val="accent5"/>
                </a:solidFill>
              </a:rPr>
              <a:t>Prostate Patient</a:t>
            </a:r>
            <a:r>
              <a:rPr lang="en-GB" sz="2500" b="1" dirty="0" smtClean="0">
                <a:solidFill>
                  <a:schemeClr val="accent5"/>
                </a:solidFill>
              </a:rPr>
              <a:t> </a:t>
            </a:r>
            <a:r>
              <a:rPr lang="en-GB" sz="2500" b="1" dirty="0">
                <a:solidFill>
                  <a:schemeClr val="accent5"/>
                </a:solidFill>
              </a:rPr>
              <a:t>D</a:t>
            </a:r>
            <a:r>
              <a:rPr lang="en-GB" sz="2500" b="1" dirty="0" smtClean="0">
                <a:solidFill>
                  <a:schemeClr val="accent5"/>
                </a:solidFill>
              </a:rPr>
              <a:t>istribution </a:t>
            </a:r>
            <a:r>
              <a:rPr lang="en-GB" sz="2500" b="1" dirty="0" smtClean="0">
                <a:solidFill>
                  <a:schemeClr val="accent5"/>
                </a:solidFill>
              </a:rPr>
              <a:t>by Ethnicity, </a:t>
            </a:r>
            <a:r>
              <a:rPr lang="en-GB" sz="2500" b="1" dirty="0" smtClean="0">
                <a:solidFill>
                  <a:schemeClr val="accent5"/>
                </a:solidFill>
              </a:rPr>
              <a:t>England and London </a:t>
            </a:r>
            <a:r>
              <a:rPr lang="en-GB" sz="2500" b="1" dirty="0" smtClean="0">
                <a:solidFill>
                  <a:schemeClr val="accent5"/>
                </a:solidFill>
              </a:rPr>
              <a:t>(2015)</a:t>
            </a:r>
            <a:endParaRPr lang="en-GB" sz="2500" b="1" dirty="0">
              <a:solidFill>
                <a:schemeClr val="accent5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0741398"/>
              </p:ext>
            </p:extLst>
          </p:nvPr>
        </p:nvGraphicFramePr>
        <p:xfrm>
          <a:off x="251520" y="1052735"/>
          <a:ext cx="8640959" cy="5777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1515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500" dirty="0" smtClean="0">
                <a:solidFill>
                  <a:srgbClr val="000000"/>
                </a:solidFill>
              </a:rPr>
              <a:t>Prostate Cancer Patient </a:t>
            </a:r>
            <a:r>
              <a:rPr lang="en-GB" sz="2500" dirty="0" smtClean="0">
                <a:solidFill>
                  <a:srgbClr val="000000"/>
                </a:solidFill>
              </a:rPr>
              <a:t>Counts by Ethnicity, London (2015)</a:t>
            </a:r>
            <a:endParaRPr lang="en-GB" sz="2500" dirty="0">
              <a:solidFill>
                <a:srgbClr val="00000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0867225"/>
              </p:ext>
            </p:extLst>
          </p:nvPr>
        </p:nvGraphicFramePr>
        <p:xfrm>
          <a:off x="107504" y="1196752"/>
          <a:ext cx="8856984" cy="5387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057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83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500" b="1" dirty="0" smtClean="0">
                <a:solidFill>
                  <a:schemeClr val="accent5"/>
                </a:solidFill>
              </a:rPr>
              <a:t>Pathway by Ethnicity, </a:t>
            </a:r>
            <a:r>
              <a:rPr lang="en-GB" sz="2500" b="1" dirty="0" smtClean="0">
                <a:solidFill>
                  <a:schemeClr val="accent5"/>
                </a:solidFill>
              </a:rPr>
              <a:t>England and London (2015</a:t>
            </a:r>
            <a:r>
              <a:rPr lang="en-GB" sz="2500" b="1" dirty="0" smtClean="0">
                <a:solidFill>
                  <a:schemeClr val="accent5"/>
                </a:solidFill>
              </a:rPr>
              <a:t>)</a:t>
            </a:r>
            <a:endParaRPr lang="en-GB" sz="2500" b="1" dirty="0">
              <a:solidFill>
                <a:schemeClr val="accent5"/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0641144"/>
              </p:ext>
            </p:extLst>
          </p:nvPr>
        </p:nvGraphicFramePr>
        <p:xfrm>
          <a:off x="107504" y="1124744"/>
          <a:ext cx="8856984" cy="5459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677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Results: Resident CCG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27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sz="2500" dirty="0" smtClean="0">
                <a:solidFill>
                  <a:schemeClr val="accent5"/>
                </a:solidFill>
              </a:rPr>
              <a:t>Prostate T</a:t>
            </a:r>
            <a:r>
              <a:rPr lang="en-GB" sz="2500" dirty="0" smtClean="0">
                <a:solidFill>
                  <a:schemeClr val="accent5"/>
                </a:solidFill>
              </a:rPr>
              <a:t>umour </a:t>
            </a:r>
            <a:r>
              <a:rPr lang="en-GB" sz="2500" dirty="0">
                <a:solidFill>
                  <a:schemeClr val="accent5"/>
                </a:solidFill>
              </a:rPr>
              <a:t>C</a:t>
            </a:r>
            <a:r>
              <a:rPr lang="en-GB" sz="2500" dirty="0" smtClean="0">
                <a:solidFill>
                  <a:schemeClr val="accent5"/>
                </a:solidFill>
              </a:rPr>
              <a:t>ounts </a:t>
            </a:r>
            <a:r>
              <a:rPr lang="en-GB" sz="2500" dirty="0" smtClean="0">
                <a:solidFill>
                  <a:schemeClr val="accent5"/>
                </a:solidFill>
              </a:rPr>
              <a:t>by </a:t>
            </a:r>
            <a:r>
              <a:rPr lang="en-GB" sz="2500" dirty="0" smtClean="0">
                <a:solidFill>
                  <a:schemeClr val="accent5"/>
                </a:solidFill>
              </a:rPr>
              <a:t> Resident CCG </a:t>
            </a:r>
            <a:r>
              <a:rPr lang="en-GB" sz="2500" dirty="0" smtClean="0">
                <a:solidFill>
                  <a:schemeClr val="accent5"/>
                </a:solidFill>
              </a:rPr>
              <a:t>and STP, London (2015)</a:t>
            </a:r>
            <a:endParaRPr lang="en-GB" sz="2500" dirty="0">
              <a:solidFill>
                <a:schemeClr val="accent5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1910316"/>
              </p:ext>
            </p:extLst>
          </p:nvPr>
        </p:nvGraphicFramePr>
        <p:xfrm>
          <a:off x="107504" y="1124744"/>
          <a:ext cx="8928992" cy="5459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6035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sz="2500" dirty="0" smtClean="0">
                <a:solidFill>
                  <a:schemeClr val="accent5"/>
                </a:solidFill>
              </a:rPr>
              <a:t>Pathway by </a:t>
            </a:r>
            <a:r>
              <a:rPr lang="en-GB" sz="2500" dirty="0" smtClean="0">
                <a:solidFill>
                  <a:schemeClr val="accent5"/>
                </a:solidFill>
              </a:rPr>
              <a:t>Resident CCG </a:t>
            </a:r>
            <a:r>
              <a:rPr lang="en-GB" sz="2500" dirty="0" smtClean="0">
                <a:solidFill>
                  <a:schemeClr val="accent5"/>
                </a:solidFill>
              </a:rPr>
              <a:t>and STP, London (2015)</a:t>
            </a:r>
            <a:endParaRPr lang="en-GB" sz="2500" dirty="0">
              <a:solidFill>
                <a:schemeClr val="accent5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8434219"/>
              </p:ext>
            </p:extLst>
          </p:nvPr>
        </p:nvGraphicFramePr>
        <p:xfrm>
          <a:off x="179512" y="980728"/>
          <a:ext cx="8856984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7435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sz="2500" dirty="0" smtClean="0">
                <a:solidFill>
                  <a:schemeClr val="accent5"/>
                </a:solidFill>
              </a:rPr>
              <a:t>Pathway by CCG and year of diagnosis (</a:t>
            </a:r>
            <a:r>
              <a:rPr lang="en-GB" sz="2500" dirty="0" smtClean="0">
                <a:solidFill>
                  <a:schemeClr val="accent5"/>
                </a:solidFill>
              </a:rPr>
              <a:t>North Central London)</a:t>
            </a:r>
            <a:endParaRPr lang="en-GB" sz="2500" dirty="0">
              <a:solidFill>
                <a:schemeClr val="accent5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9502138"/>
              </p:ext>
            </p:extLst>
          </p:nvPr>
        </p:nvGraphicFramePr>
        <p:xfrm>
          <a:off x="179512" y="1124744"/>
          <a:ext cx="8784976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8319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sz="2500" dirty="0" smtClean="0">
                <a:solidFill>
                  <a:schemeClr val="accent5"/>
                </a:solidFill>
              </a:rPr>
              <a:t>Pathway by CCG and year of diagnosis (</a:t>
            </a:r>
            <a:r>
              <a:rPr lang="en-GB" sz="2500" dirty="0" smtClean="0">
                <a:solidFill>
                  <a:schemeClr val="accent5"/>
                </a:solidFill>
              </a:rPr>
              <a:t>North East London)</a:t>
            </a:r>
            <a:endParaRPr lang="en-GB" sz="2500" dirty="0">
              <a:solidFill>
                <a:schemeClr val="accent5"/>
              </a:solidFill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6161640"/>
              </p:ext>
            </p:extLst>
          </p:nvPr>
        </p:nvGraphicFramePr>
        <p:xfrm>
          <a:off x="251520" y="1124744"/>
          <a:ext cx="871296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0634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sz="2500" dirty="0" smtClean="0">
                <a:solidFill>
                  <a:schemeClr val="accent5"/>
                </a:solidFill>
              </a:rPr>
              <a:t>Pathway by CCG and year of diagnosis (</a:t>
            </a:r>
            <a:r>
              <a:rPr lang="en-GB" sz="2500" dirty="0" smtClean="0">
                <a:solidFill>
                  <a:schemeClr val="accent5"/>
                </a:solidFill>
              </a:rPr>
              <a:t>North West London)</a:t>
            </a:r>
            <a:endParaRPr lang="en-GB" sz="2500" dirty="0">
              <a:solidFill>
                <a:schemeClr val="accent5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0645591"/>
              </p:ext>
            </p:extLst>
          </p:nvPr>
        </p:nvGraphicFramePr>
        <p:xfrm>
          <a:off x="179512" y="1052736"/>
          <a:ext cx="864096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0859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sz="2500" dirty="0" smtClean="0">
                <a:solidFill>
                  <a:schemeClr val="accent5"/>
                </a:solidFill>
              </a:rPr>
              <a:t>Pathway by CCG and year of diagnosis (</a:t>
            </a:r>
            <a:r>
              <a:rPr lang="en-GB" sz="2500" dirty="0" smtClean="0">
                <a:solidFill>
                  <a:schemeClr val="accent5"/>
                </a:solidFill>
              </a:rPr>
              <a:t>South East London)</a:t>
            </a:r>
            <a:endParaRPr lang="en-GB" sz="2500" dirty="0">
              <a:solidFill>
                <a:schemeClr val="accent5"/>
              </a:solidFill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3768049"/>
              </p:ext>
            </p:extLst>
          </p:nvPr>
        </p:nvGraphicFramePr>
        <p:xfrm>
          <a:off x="107504" y="1124744"/>
          <a:ext cx="885698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3477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sz="2500" dirty="0" smtClean="0">
                <a:solidFill>
                  <a:schemeClr val="accent5"/>
                </a:solidFill>
              </a:rPr>
              <a:t>Pathway by CCG and year of diagnosis (</a:t>
            </a:r>
            <a:r>
              <a:rPr lang="en-GB" sz="2500" dirty="0" smtClean="0">
                <a:solidFill>
                  <a:schemeClr val="accent5"/>
                </a:solidFill>
              </a:rPr>
              <a:t>South West London)</a:t>
            </a:r>
            <a:endParaRPr lang="en-GB" sz="2500" dirty="0">
              <a:solidFill>
                <a:schemeClr val="accent5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1356216"/>
              </p:ext>
            </p:extLst>
          </p:nvPr>
        </p:nvGraphicFramePr>
        <p:xfrm>
          <a:off x="251520" y="1052736"/>
          <a:ext cx="849694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4896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sz="2500" dirty="0" smtClean="0">
                <a:solidFill>
                  <a:schemeClr val="accent5"/>
                </a:solidFill>
              </a:rPr>
              <a:t>Pathway by CCG and year of diagnosis (West Essex)</a:t>
            </a:r>
            <a:endParaRPr lang="en-GB" sz="2500" dirty="0">
              <a:solidFill>
                <a:schemeClr val="accent5"/>
              </a:solidFill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6768801"/>
              </p:ext>
            </p:extLst>
          </p:nvPr>
        </p:nvGraphicFramePr>
        <p:xfrm>
          <a:off x="251520" y="1268760"/>
          <a:ext cx="878497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184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51520" y="764704"/>
            <a:ext cx="8642350" cy="5544617"/>
          </a:xfrm>
        </p:spPr>
        <p:txBody>
          <a:bodyPr>
            <a:noAutofit/>
          </a:bodyPr>
          <a:lstStyle/>
          <a:p>
            <a:r>
              <a:rPr lang="en-GB" sz="1600" b="1" u="sng" dirty="0">
                <a:solidFill>
                  <a:srgbClr val="000000"/>
                </a:solidFill>
              </a:rPr>
              <a:t>Aim</a:t>
            </a:r>
          </a:p>
          <a:p>
            <a:r>
              <a:rPr lang="en-GB" sz="1600" dirty="0">
                <a:solidFill>
                  <a:srgbClr val="000000"/>
                </a:solidFill>
              </a:rPr>
              <a:t>T</a:t>
            </a:r>
            <a:r>
              <a:rPr lang="en-GB" sz="1600" dirty="0" smtClean="0">
                <a:solidFill>
                  <a:srgbClr val="000000"/>
                </a:solidFill>
              </a:rPr>
              <a:t>o assess </a:t>
            </a:r>
            <a:r>
              <a:rPr lang="en-GB" sz="1600" dirty="0">
                <a:solidFill>
                  <a:srgbClr val="000000"/>
                </a:solidFill>
              </a:rPr>
              <a:t>the typical pathway for prostate cancer in London in the aim to understand the pathway better as this is a pathway that is challenged in terms of meeting the 62 day standard</a:t>
            </a:r>
            <a:r>
              <a:rPr lang="en-GB" sz="1600" dirty="0" smtClean="0">
                <a:solidFill>
                  <a:srgbClr val="000000"/>
                </a:solidFill>
              </a:rPr>
              <a:t>.</a:t>
            </a:r>
          </a:p>
          <a:p>
            <a:endParaRPr lang="en-GB" sz="1600" b="1" u="sng" dirty="0">
              <a:solidFill>
                <a:srgbClr val="000000"/>
              </a:solidFill>
            </a:endParaRPr>
          </a:p>
          <a:p>
            <a:r>
              <a:rPr lang="en-GB" sz="1600" b="1" u="sng" dirty="0">
                <a:solidFill>
                  <a:srgbClr val="000000"/>
                </a:solidFill>
              </a:rPr>
              <a:t>Objectives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0000"/>
                </a:solidFill>
              </a:rPr>
              <a:t>To measure </a:t>
            </a:r>
            <a:r>
              <a:rPr lang="en-GB" sz="1600" dirty="0">
                <a:solidFill>
                  <a:srgbClr val="000000"/>
                </a:solidFill>
              </a:rPr>
              <a:t>the typical time taken in the different stages of the prostate cancer </a:t>
            </a:r>
            <a:r>
              <a:rPr lang="en-GB" sz="1600" dirty="0" smtClean="0">
                <a:solidFill>
                  <a:srgbClr val="000000"/>
                </a:solidFill>
              </a:rPr>
              <a:t>pathway</a:t>
            </a:r>
            <a:endParaRPr lang="en-GB" sz="1600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</a:rPr>
              <a:t>To assess the typical pathway for London segmented by </a:t>
            </a:r>
            <a:r>
              <a:rPr lang="en-GB" sz="1600" dirty="0" smtClean="0">
                <a:solidFill>
                  <a:srgbClr val="000000"/>
                </a:solidFill>
              </a:rPr>
              <a:t>various demographics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000000"/>
              </a:solidFill>
            </a:endParaRPr>
          </a:p>
          <a:p>
            <a:r>
              <a:rPr lang="en-GB" sz="1600" b="1" u="sng" dirty="0">
                <a:solidFill>
                  <a:srgbClr val="000000"/>
                </a:solidFill>
              </a:rPr>
              <a:t>Method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Confirmed prostate cancer cases resident in London and West Essex diagnosed 2013-2015 were selected as the cohort population. This includes all referral routes.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Cancer registry data, including data recorded on the National Cancer Waits Database (CWT), Hospital Episodes Statistics (HES), and trust submitted pathology reports and MDT dates, was used in this analysis.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The absolute median time taken between the different intervals in the pathway were calculated segmented by various demographics.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Cases identified through death certificate only were not included in this analysis. </a:t>
            </a:r>
          </a:p>
        </p:txBody>
      </p:sp>
    </p:spTree>
    <p:extLst>
      <p:ext uri="{BB962C8B-B14F-4D97-AF65-F5344CB8AC3E}">
        <p14:creationId xmlns:p14="http://schemas.microsoft.com/office/powerpoint/2010/main" val="287816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Results: Diagnosis Trust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26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500" b="1" dirty="0" smtClean="0">
                <a:solidFill>
                  <a:schemeClr val="accent5"/>
                </a:solidFill>
              </a:rPr>
              <a:t>Pathway by Diagnosis </a:t>
            </a:r>
            <a:r>
              <a:rPr lang="en-GB" sz="2500" b="1" dirty="0" smtClean="0">
                <a:solidFill>
                  <a:schemeClr val="accent5"/>
                </a:solidFill>
              </a:rPr>
              <a:t>Trust and STP, London </a:t>
            </a:r>
            <a:r>
              <a:rPr lang="en-GB" sz="2500" b="1" dirty="0" smtClean="0">
                <a:solidFill>
                  <a:schemeClr val="accent5"/>
                </a:solidFill>
              </a:rPr>
              <a:t>(2015)</a:t>
            </a:r>
            <a:endParaRPr lang="en-GB" sz="2500" b="1" dirty="0">
              <a:solidFill>
                <a:schemeClr val="accent5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6956647"/>
              </p:ext>
            </p:extLst>
          </p:nvPr>
        </p:nvGraphicFramePr>
        <p:xfrm>
          <a:off x="251520" y="1124744"/>
          <a:ext cx="8568952" cy="5506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5429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sz="2500" dirty="0" smtClean="0">
                <a:solidFill>
                  <a:schemeClr val="accent5"/>
                </a:solidFill>
              </a:rPr>
              <a:t>Pathway by </a:t>
            </a:r>
            <a:r>
              <a:rPr lang="en-GB" sz="2500" dirty="0" smtClean="0">
                <a:solidFill>
                  <a:schemeClr val="accent5"/>
                </a:solidFill>
              </a:rPr>
              <a:t>Diagnosis Trust </a:t>
            </a:r>
            <a:r>
              <a:rPr lang="en-GB" sz="2500" dirty="0" smtClean="0">
                <a:solidFill>
                  <a:schemeClr val="accent5"/>
                </a:solidFill>
              </a:rPr>
              <a:t>and </a:t>
            </a:r>
            <a:r>
              <a:rPr lang="en-GB" sz="2500" dirty="0" smtClean="0">
                <a:solidFill>
                  <a:schemeClr val="accent5"/>
                </a:solidFill>
              </a:rPr>
              <a:t>Year </a:t>
            </a:r>
            <a:r>
              <a:rPr lang="en-GB" sz="2500" dirty="0" smtClean="0">
                <a:solidFill>
                  <a:schemeClr val="accent5"/>
                </a:solidFill>
              </a:rPr>
              <a:t>of </a:t>
            </a:r>
            <a:r>
              <a:rPr lang="en-GB" sz="2500" dirty="0" smtClean="0">
                <a:solidFill>
                  <a:schemeClr val="accent5"/>
                </a:solidFill>
              </a:rPr>
              <a:t>Diagnosis </a:t>
            </a:r>
            <a:r>
              <a:rPr lang="en-GB" sz="2500" dirty="0" smtClean="0">
                <a:solidFill>
                  <a:schemeClr val="accent5"/>
                </a:solidFill>
              </a:rPr>
              <a:t>(</a:t>
            </a:r>
            <a:r>
              <a:rPr lang="en-GB" sz="2500" dirty="0" smtClean="0">
                <a:solidFill>
                  <a:schemeClr val="accent5"/>
                </a:solidFill>
              </a:rPr>
              <a:t>North Central London)</a:t>
            </a:r>
            <a:endParaRPr lang="en-GB" sz="2500" dirty="0">
              <a:solidFill>
                <a:schemeClr val="accent5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7857465"/>
              </p:ext>
            </p:extLst>
          </p:nvPr>
        </p:nvGraphicFramePr>
        <p:xfrm>
          <a:off x="251520" y="1124744"/>
          <a:ext cx="8568953" cy="5288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2081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sz="2500" dirty="0">
                <a:solidFill>
                  <a:schemeClr val="accent5"/>
                </a:solidFill>
              </a:rPr>
              <a:t>Pathway by Diagnosis Trust and Year of </a:t>
            </a:r>
            <a:r>
              <a:rPr lang="en-GB" sz="2500" dirty="0" smtClean="0">
                <a:solidFill>
                  <a:schemeClr val="accent5"/>
                </a:solidFill>
              </a:rPr>
              <a:t>Diagnosis (North East London</a:t>
            </a:r>
            <a:r>
              <a:rPr lang="en-GB" sz="2500" dirty="0" smtClean="0">
                <a:solidFill>
                  <a:schemeClr val="accent5"/>
                </a:solidFill>
              </a:rPr>
              <a:t>)</a:t>
            </a:r>
            <a:endParaRPr lang="en-GB" sz="2500" dirty="0">
              <a:solidFill>
                <a:schemeClr val="accent5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8753885"/>
              </p:ext>
            </p:extLst>
          </p:nvPr>
        </p:nvGraphicFramePr>
        <p:xfrm>
          <a:off x="179512" y="1092993"/>
          <a:ext cx="8712968" cy="5576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7150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sz="2500" dirty="0">
                <a:solidFill>
                  <a:schemeClr val="accent5"/>
                </a:solidFill>
              </a:rPr>
              <a:t>Pathway by Diagnosis Trust and Year of </a:t>
            </a:r>
            <a:r>
              <a:rPr lang="en-GB" sz="2500" dirty="0" smtClean="0">
                <a:solidFill>
                  <a:schemeClr val="accent5"/>
                </a:solidFill>
              </a:rPr>
              <a:t>Diagnosis (North West London</a:t>
            </a:r>
            <a:r>
              <a:rPr lang="en-GB" sz="2500" dirty="0" smtClean="0">
                <a:solidFill>
                  <a:schemeClr val="accent5"/>
                </a:solidFill>
              </a:rPr>
              <a:t>)</a:t>
            </a:r>
            <a:endParaRPr lang="en-GB" sz="2500" dirty="0">
              <a:solidFill>
                <a:schemeClr val="accent5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3360130"/>
              </p:ext>
            </p:extLst>
          </p:nvPr>
        </p:nvGraphicFramePr>
        <p:xfrm>
          <a:off x="179511" y="1196752"/>
          <a:ext cx="8712969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29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sz="2500" dirty="0">
                <a:solidFill>
                  <a:schemeClr val="accent5"/>
                </a:solidFill>
              </a:rPr>
              <a:t>Pathway by Diagnosis Trust and Year of </a:t>
            </a:r>
            <a:r>
              <a:rPr lang="en-GB" sz="2500" dirty="0" smtClean="0">
                <a:solidFill>
                  <a:schemeClr val="accent5"/>
                </a:solidFill>
              </a:rPr>
              <a:t>Diagnosis (South East London</a:t>
            </a:r>
            <a:r>
              <a:rPr lang="en-GB" sz="2500" dirty="0" smtClean="0">
                <a:solidFill>
                  <a:schemeClr val="accent5"/>
                </a:solidFill>
              </a:rPr>
              <a:t>)</a:t>
            </a:r>
            <a:endParaRPr lang="en-GB" sz="2500" dirty="0">
              <a:solidFill>
                <a:schemeClr val="accent5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6733531"/>
              </p:ext>
            </p:extLst>
          </p:nvPr>
        </p:nvGraphicFramePr>
        <p:xfrm>
          <a:off x="107504" y="1268760"/>
          <a:ext cx="892899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7610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sz="2500" dirty="0">
                <a:solidFill>
                  <a:schemeClr val="accent5"/>
                </a:solidFill>
              </a:rPr>
              <a:t>Pathway by Diagnosis Trust and Year of </a:t>
            </a:r>
            <a:r>
              <a:rPr lang="en-GB" sz="2500" dirty="0" smtClean="0">
                <a:solidFill>
                  <a:schemeClr val="accent5"/>
                </a:solidFill>
              </a:rPr>
              <a:t>Diagnosis (South West London</a:t>
            </a:r>
            <a:r>
              <a:rPr lang="en-GB" sz="2500" dirty="0" smtClean="0">
                <a:solidFill>
                  <a:schemeClr val="accent5"/>
                </a:solidFill>
              </a:rPr>
              <a:t>)</a:t>
            </a:r>
            <a:endParaRPr lang="en-GB" sz="2500" dirty="0">
              <a:solidFill>
                <a:schemeClr val="accent5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4438382"/>
              </p:ext>
            </p:extLst>
          </p:nvPr>
        </p:nvGraphicFramePr>
        <p:xfrm>
          <a:off x="179513" y="1196752"/>
          <a:ext cx="864096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7730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sz="2500" dirty="0">
                <a:solidFill>
                  <a:schemeClr val="accent5"/>
                </a:solidFill>
              </a:rPr>
              <a:t>Pathway by Diagnosis Trust and Year of </a:t>
            </a:r>
            <a:r>
              <a:rPr lang="en-GB" sz="2500" dirty="0" smtClean="0">
                <a:solidFill>
                  <a:schemeClr val="accent5"/>
                </a:solidFill>
              </a:rPr>
              <a:t>Diagnosis (</a:t>
            </a:r>
            <a:r>
              <a:rPr lang="en-GB" sz="2500" dirty="0">
                <a:solidFill>
                  <a:schemeClr val="accent5"/>
                </a:solidFill>
              </a:rPr>
              <a:t>West </a:t>
            </a:r>
            <a:r>
              <a:rPr lang="en-GB" sz="2500" dirty="0" smtClean="0">
                <a:solidFill>
                  <a:schemeClr val="accent5"/>
                </a:solidFill>
              </a:rPr>
              <a:t>Essex)</a:t>
            </a:r>
            <a:endParaRPr lang="en-GB" sz="2500" dirty="0">
              <a:solidFill>
                <a:schemeClr val="accent5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1106699"/>
              </p:ext>
            </p:extLst>
          </p:nvPr>
        </p:nvGraphicFramePr>
        <p:xfrm>
          <a:off x="179513" y="1196752"/>
          <a:ext cx="864096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3957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51520" y="764704"/>
            <a:ext cx="8642350" cy="5544617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endParaRPr lang="en-GB" sz="1600" dirty="0">
              <a:solidFill>
                <a:srgbClr val="000000"/>
              </a:solidFill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</a:rPr>
              <a:t>For all demographics it was found that London has longer median pathways than England.  The main difference in the time intervals are observed between first seen and diagnosis</a:t>
            </a:r>
            <a:r>
              <a:rPr lang="en-GB" sz="1600" dirty="0" smtClean="0">
                <a:solidFill>
                  <a:srgbClr val="000000"/>
                </a:solidFill>
              </a:rPr>
              <a:t>.</a:t>
            </a:r>
            <a:endParaRPr lang="en-GB" sz="1600" dirty="0">
              <a:solidFill>
                <a:srgbClr val="000000"/>
              </a:solidFill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</a:rPr>
              <a:t>Although median pathway time remains consistent 2013-2015 in London, there are variations at a CCG level.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</a:rPr>
              <a:t>Typically stage 2 has the longest pathway, and stage 4 has the shortest pathway for England and London</a:t>
            </a:r>
            <a:r>
              <a:rPr lang="en-GB" sz="1600" dirty="0" smtClean="0">
                <a:solidFill>
                  <a:srgbClr val="000000"/>
                </a:solidFill>
              </a:rPr>
              <a:t>.</a:t>
            </a:r>
            <a:endParaRPr lang="en-GB" sz="1600" dirty="0">
              <a:solidFill>
                <a:srgbClr val="000000"/>
              </a:solidFill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</a:rPr>
              <a:t>Shorter pathways are associated with older people. In 2015, a spike in pathway length is seen for 45-49 year olds for both England and London</a:t>
            </a:r>
            <a:r>
              <a:rPr lang="en-GB" sz="1600" dirty="0" smtClean="0">
                <a:solidFill>
                  <a:srgbClr val="000000"/>
                </a:solidFill>
              </a:rPr>
              <a:t>.</a:t>
            </a:r>
            <a:endParaRPr lang="en-GB" sz="1600" dirty="0">
              <a:solidFill>
                <a:srgbClr val="000000"/>
              </a:solidFill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</a:rPr>
              <a:t>In 2015, those of  Black ethnicity were found to have the longest pathways in England whilst those of Asian ethnicity typically had the longest pathway in London</a:t>
            </a:r>
            <a:r>
              <a:rPr lang="en-GB" sz="1600" dirty="0" smtClean="0">
                <a:solidFill>
                  <a:srgbClr val="000000"/>
                </a:solidFill>
              </a:rPr>
              <a:t>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0000"/>
                </a:solidFill>
              </a:rPr>
              <a:t>There </a:t>
            </a:r>
            <a:r>
              <a:rPr lang="en-GB" sz="1600" dirty="0">
                <a:solidFill>
                  <a:srgbClr val="000000"/>
                </a:solidFill>
              </a:rPr>
              <a:t>is wide variation in pathway length when reviewed by diagnosis trust</a:t>
            </a:r>
            <a:r>
              <a:rPr lang="en-GB" sz="1600" dirty="0" smtClean="0">
                <a:solidFill>
                  <a:srgbClr val="000000"/>
                </a:solidFill>
              </a:rPr>
              <a:t>.</a:t>
            </a:r>
            <a:endParaRPr lang="en-GB" sz="1600" dirty="0">
              <a:solidFill>
                <a:srgbClr val="000000"/>
              </a:solidFill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0000"/>
                </a:solidFill>
              </a:rPr>
              <a:t>In </a:t>
            </a:r>
            <a:r>
              <a:rPr lang="en-GB" sz="1600" dirty="0">
                <a:solidFill>
                  <a:srgbClr val="000000"/>
                </a:solidFill>
              </a:rPr>
              <a:t>2015, there is a wide variation in pathway length by resident CCG. City and Hackney was found to have the shortest pathway, whilst Enfield has the longest pathway</a:t>
            </a:r>
            <a:r>
              <a:rPr lang="en-GB" sz="1600" dirty="0" smtClean="0">
                <a:solidFill>
                  <a:srgbClr val="000000"/>
                </a:solidFill>
              </a:rPr>
              <a:t>.</a:t>
            </a:r>
            <a:endParaRPr lang="en-GB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23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>
          <a:xfrm>
            <a:off x="251520" y="836712"/>
            <a:ext cx="8642350" cy="432047"/>
          </a:xfrm>
        </p:spPr>
        <p:txBody>
          <a:bodyPr>
            <a:noAutofit/>
          </a:bodyPr>
          <a:lstStyle/>
          <a:p>
            <a:r>
              <a:rPr lang="en-GB" sz="1400" b="1" dirty="0" smtClean="0">
                <a:solidFill>
                  <a:srgbClr val="000000"/>
                </a:solidFill>
              </a:rPr>
              <a:t>Pathway is presented by the median time taken between the following:</a:t>
            </a:r>
          </a:p>
          <a:p>
            <a:pPr>
              <a:buFontTx/>
              <a:buChar char="-"/>
            </a:pPr>
            <a:r>
              <a:rPr lang="en-GB" sz="1400" dirty="0" smtClean="0">
                <a:solidFill>
                  <a:srgbClr val="000000"/>
                </a:solidFill>
              </a:rPr>
              <a:t>Referral date</a:t>
            </a:r>
          </a:p>
          <a:p>
            <a:pPr>
              <a:buFontTx/>
              <a:buChar char="-"/>
            </a:pPr>
            <a:r>
              <a:rPr lang="en-GB" sz="1400" dirty="0" smtClean="0">
                <a:solidFill>
                  <a:srgbClr val="000000"/>
                </a:solidFill>
              </a:rPr>
              <a:t>First seen in secondary care date</a:t>
            </a:r>
          </a:p>
          <a:p>
            <a:pPr>
              <a:buFontTx/>
              <a:buChar char="-"/>
            </a:pPr>
            <a:r>
              <a:rPr lang="en-GB" sz="1400" dirty="0" smtClean="0">
                <a:solidFill>
                  <a:srgbClr val="000000"/>
                </a:solidFill>
              </a:rPr>
              <a:t>Diagnosis date</a:t>
            </a:r>
          </a:p>
          <a:p>
            <a:pPr>
              <a:buFontTx/>
              <a:buChar char="-"/>
            </a:pPr>
            <a:r>
              <a:rPr lang="en-GB" sz="1400" dirty="0" smtClean="0">
                <a:solidFill>
                  <a:srgbClr val="000000"/>
                </a:solidFill>
              </a:rPr>
              <a:t>MDT date</a:t>
            </a:r>
          </a:p>
          <a:p>
            <a:pPr>
              <a:buFontTx/>
              <a:buChar char="-"/>
            </a:pPr>
            <a:r>
              <a:rPr lang="en-GB" sz="1400" dirty="0" smtClean="0">
                <a:solidFill>
                  <a:srgbClr val="000000"/>
                </a:solidFill>
              </a:rPr>
              <a:t>Treatment start date</a:t>
            </a:r>
          </a:p>
          <a:p>
            <a:r>
              <a:rPr lang="en-GB" sz="1400" b="1" dirty="0" smtClean="0">
                <a:solidFill>
                  <a:srgbClr val="000000"/>
                </a:solidFill>
              </a:rPr>
              <a:t>Pathway is segmented by the following demographics:</a:t>
            </a:r>
          </a:p>
          <a:p>
            <a:pPr>
              <a:buFontTx/>
              <a:buChar char="-"/>
            </a:pPr>
            <a:r>
              <a:rPr lang="en-GB" sz="1400" dirty="0" smtClean="0">
                <a:solidFill>
                  <a:srgbClr val="000000"/>
                </a:solidFill>
              </a:rPr>
              <a:t>Year of diagnosis (2013-2015)</a:t>
            </a:r>
          </a:p>
          <a:p>
            <a:pPr>
              <a:buFontTx/>
              <a:buChar char="-"/>
            </a:pPr>
            <a:r>
              <a:rPr lang="en-GB" sz="1400" dirty="0" smtClean="0">
                <a:solidFill>
                  <a:srgbClr val="000000"/>
                </a:solidFill>
              </a:rPr>
              <a:t>Stage at diagnosis</a:t>
            </a:r>
          </a:p>
          <a:p>
            <a:pPr>
              <a:buFontTx/>
              <a:buChar char="-"/>
            </a:pPr>
            <a:r>
              <a:rPr lang="en-GB" sz="1400" dirty="0" smtClean="0">
                <a:solidFill>
                  <a:srgbClr val="000000"/>
                </a:solidFill>
              </a:rPr>
              <a:t>Age at diagnosis</a:t>
            </a:r>
          </a:p>
          <a:p>
            <a:pPr>
              <a:buFontTx/>
              <a:buChar char="-"/>
            </a:pPr>
            <a:r>
              <a:rPr lang="en-GB" sz="1400" dirty="0" smtClean="0">
                <a:solidFill>
                  <a:srgbClr val="000000"/>
                </a:solidFill>
              </a:rPr>
              <a:t>Ethnicity</a:t>
            </a:r>
          </a:p>
          <a:p>
            <a:pPr>
              <a:buFontTx/>
              <a:buChar char="-"/>
            </a:pPr>
            <a:r>
              <a:rPr lang="en-GB" sz="1400" dirty="0" smtClean="0">
                <a:solidFill>
                  <a:srgbClr val="000000"/>
                </a:solidFill>
              </a:rPr>
              <a:t>Resident CCG</a:t>
            </a:r>
            <a:endParaRPr lang="en-GB" sz="1400" dirty="0" smtClean="0">
              <a:solidFill>
                <a:srgbClr val="000000"/>
              </a:solidFill>
            </a:endParaRPr>
          </a:p>
          <a:p>
            <a:pPr>
              <a:buFontTx/>
              <a:buChar char="-"/>
            </a:pPr>
            <a:r>
              <a:rPr lang="en-GB" sz="1400" dirty="0" smtClean="0">
                <a:solidFill>
                  <a:srgbClr val="000000"/>
                </a:solidFill>
              </a:rPr>
              <a:t>Diagnosis trust</a:t>
            </a:r>
          </a:p>
          <a:p>
            <a:endParaRPr lang="en-GB" sz="1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94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Variable Data Completeness by Year</a:t>
            </a:r>
            <a:endParaRPr lang="en-GB" b="1" dirty="0">
              <a:solidFill>
                <a:srgbClr val="0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762615"/>
              </p:ext>
            </p:extLst>
          </p:nvPr>
        </p:nvGraphicFramePr>
        <p:xfrm>
          <a:off x="251519" y="692696"/>
          <a:ext cx="8651546" cy="5608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37251"/>
                <a:gridCol w="1658213"/>
                <a:gridCol w="1009347"/>
                <a:gridCol w="1009347"/>
                <a:gridCol w="1009347"/>
                <a:gridCol w="1009347"/>
                <a:gridCol w="1009347"/>
                <a:gridCol w="1009347"/>
              </a:tblGrid>
              <a:tr h="221449">
                <a:tc rowSpan="2">
                  <a:txBody>
                    <a:bodyPr/>
                    <a:lstStyle/>
                    <a:p>
                      <a:r>
                        <a:rPr lang="en-GB" sz="1200" dirty="0" smtClean="0"/>
                        <a:t>Variable</a:t>
                      </a:r>
                      <a:endParaRPr lang="en-GB" sz="12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200" dirty="0" smtClean="0"/>
                        <a:t>Sources used</a:t>
                      </a:r>
                      <a:endParaRPr lang="en-GB" sz="12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2013</a:t>
                      </a:r>
                      <a:endParaRPr lang="en-GB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2014</a:t>
                      </a:r>
                      <a:endParaRPr lang="en-GB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2015</a:t>
                      </a:r>
                      <a:endParaRPr lang="en-GB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22144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rgbClr val="000000"/>
                          </a:solidFill>
                        </a:rPr>
                        <a:t>Tumour count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000000"/>
                          </a:solidFill>
                        </a:rPr>
                        <a:t>(N)</a:t>
                      </a:r>
                      <a:endParaRPr lang="en-GB" sz="1100" b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kern="1200" dirty="0" smtClean="0">
                          <a:solidFill>
                            <a:srgbClr val="000000"/>
                          </a:solidFill>
                        </a:rPr>
                        <a:t>Completeness (%)</a:t>
                      </a:r>
                      <a:endParaRPr lang="en-GB" sz="1000" b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kern="1200" dirty="0" smtClean="0">
                          <a:solidFill>
                            <a:srgbClr val="000000"/>
                          </a:solidFill>
                        </a:rPr>
                        <a:t>Tumour count</a:t>
                      </a:r>
                    </a:p>
                    <a:p>
                      <a:pPr marL="0" algn="ctr" defTabSz="914400" rtl="0" eaLnBrk="1" latinLnBrk="0" hangingPunct="1"/>
                      <a:r>
                        <a:rPr lang="en-GB" sz="1000" dirty="0" smtClean="0">
                          <a:solidFill>
                            <a:srgbClr val="000000"/>
                          </a:solidFill>
                        </a:rPr>
                        <a:t>(N)</a:t>
                      </a:r>
                      <a:endParaRPr lang="en-GB" sz="1000" b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 smtClean="0">
                          <a:solidFill>
                            <a:srgbClr val="000000"/>
                          </a:solidFill>
                        </a:rPr>
                        <a:t>Completeness (%)</a:t>
                      </a:r>
                      <a:endParaRPr lang="en-GB" sz="1000" b="0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kern="1200" dirty="0" smtClean="0">
                          <a:solidFill>
                            <a:srgbClr val="000000"/>
                          </a:solidFill>
                        </a:rPr>
                        <a:t>Tumour count</a:t>
                      </a:r>
                    </a:p>
                    <a:p>
                      <a:pPr marL="0" algn="ctr" defTabSz="914400" rtl="0" eaLnBrk="1" latinLnBrk="0" hangingPunct="1"/>
                      <a:r>
                        <a:rPr lang="en-GB" sz="1000" dirty="0" smtClean="0">
                          <a:solidFill>
                            <a:srgbClr val="000000"/>
                          </a:solidFill>
                        </a:rPr>
                        <a:t>(N)</a:t>
                      </a:r>
                      <a:endParaRPr lang="en-GB" sz="1000" b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 smtClean="0">
                          <a:solidFill>
                            <a:srgbClr val="000000"/>
                          </a:solidFill>
                        </a:rPr>
                        <a:t>Completeness (%)</a:t>
                      </a:r>
                      <a:endParaRPr lang="en-GB" sz="1000" b="0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42898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rgbClr val="000000"/>
                          </a:solidFill>
                        </a:rPr>
                        <a:t>Total tumours</a:t>
                      </a:r>
                      <a:endParaRPr lang="en-GB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000000"/>
                          </a:solidFill>
                        </a:rPr>
                        <a:t>PHE’s national cancer registration data</a:t>
                      </a:r>
                      <a:endParaRPr lang="en-GB" sz="1200" b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 algn="r"/>
                      <a:r>
                        <a:rPr lang="en-GB" sz="1200" dirty="0" smtClean="0">
                          <a:solidFill>
                            <a:srgbClr val="000000"/>
                          </a:solidFill>
                        </a:rPr>
                        <a:t>4819</a:t>
                      </a:r>
                      <a:endParaRPr lang="en-GB" sz="12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200" i="1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--</a:t>
                      </a:r>
                      <a:endParaRPr lang="en-GB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GB" sz="1200" kern="1200" dirty="0" smtClean="0">
                          <a:solidFill>
                            <a:srgbClr val="000000"/>
                          </a:solidFill>
                        </a:rPr>
                        <a:t>4980</a:t>
                      </a:r>
                      <a:endParaRPr lang="en-GB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200" i="1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--</a:t>
                      </a:r>
                      <a:endParaRPr lang="en-GB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GB" sz="1200" kern="1200" dirty="0" smtClean="0">
                          <a:solidFill>
                            <a:srgbClr val="000000"/>
                          </a:solidFill>
                        </a:rPr>
                        <a:t>5054</a:t>
                      </a:r>
                      <a:endParaRPr lang="en-GB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200" i="1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--</a:t>
                      </a:r>
                      <a:endParaRPr lang="en-GB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42898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rgbClr val="000000"/>
                          </a:solidFill>
                        </a:rPr>
                        <a:t>Death Certificate</a:t>
                      </a:r>
                      <a:r>
                        <a:rPr lang="en-GB" sz="1200" b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GB" sz="1200" b="1" dirty="0" smtClean="0">
                          <a:solidFill>
                            <a:srgbClr val="000000"/>
                          </a:solidFill>
                        </a:rPr>
                        <a:t>Only</a:t>
                      </a:r>
                      <a:endParaRPr lang="en-GB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000000"/>
                          </a:solidFill>
                        </a:rPr>
                        <a:t>PHE’s national cancer registration data</a:t>
                      </a:r>
                      <a:endParaRPr lang="en-GB" sz="1200" b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lvl="1" algn="r" defTabSz="914400" rtl="0" eaLnBrk="1" fontAlgn="t" latinLnBrk="0" hangingPunct="1"/>
                      <a:r>
                        <a:rPr lang="en-GB" sz="1200" kern="1200" dirty="0" smtClean="0">
                          <a:solidFill>
                            <a:srgbClr val="000000"/>
                          </a:solidFill>
                        </a:rPr>
                        <a:t>88  </a:t>
                      </a:r>
                      <a:endParaRPr lang="en-GB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200" i="1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1.8</a:t>
                      </a:r>
                      <a:endParaRPr lang="en-GB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GB" sz="1200" kern="1200" dirty="0" smtClean="0">
                          <a:solidFill>
                            <a:srgbClr val="000000"/>
                          </a:solidFill>
                        </a:rPr>
                        <a:t>58</a:t>
                      </a:r>
                      <a:endParaRPr lang="en-GB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GB" sz="1200" i="1" u="none" strike="noStrike" kern="1200" dirty="0" smtClean="0">
                          <a:solidFill>
                            <a:srgbClr val="000000"/>
                          </a:solidFill>
                          <a:effectLst/>
                        </a:rPr>
                        <a:t>1.2</a:t>
                      </a:r>
                      <a:endParaRPr lang="en-GB" sz="1200" b="0" i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GB" sz="1200" kern="1200" dirty="0" smtClean="0">
                          <a:solidFill>
                            <a:srgbClr val="000000"/>
                          </a:solidFill>
                        </a:rPr>
                        <a:t>46</a:t>
                      </a:r>
                      <a:endParaRPr lang="en-GB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200" i="1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0.9</a:t>
                      </a:r>
                      <a:endParaRPr lang="en-GB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898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rgbClr val="000000"/>
                          </a:solidFill>
                        </a:rPr>
                        <a:t>Tumours included in analysis</a:t>
                      </a:r>
                      <a:endParaRPr lang="en-GB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000000"/>
                          </a:solidFill>
                        </a:rPr>
                        <a:t>PHE’s national cancer registration data</a:t>
                      </a:r>
                      <a:endParaRPr lang="en-GB" sz="1200" b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1" algn="r"/>
                      <a:r>
                        <a:rPr lang="en-GB" sz="1200" dirty="0" smtClean="0">
                          <a:solidFill>
                            <a:srgbClr val="000000"/>
                          </a:solidFill>
                        </a:rPr>
                        <a:t>4731</a:t>
                      </a:r>
                      <a:endParaRPr lang="en-GB" sz="12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200" i="1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--</a:t>
                      </a:r>
                      <a:endParaRPr lang="en-GB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GB" sz="1200" kern="1200" dirty="0" smtClean="0">
                          <a:solidFill>
                            <a:srgbClr val="000000"/>
                          </a:solidFill>
                        </a:rPr>
                        <a:t>4922</a:t>
                      </a:r>
                      <a:endParaRPr lang="en-GB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200" i="1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--</a:t>
                      </a:r>
                      <a:endParaRPr lang="en-GB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GB" sz="1200" kern="1200" dirty="0" smtClean="0">
                          <a:solidFill>
                            <a:srgbClr val="000000"/>
                          </a:solidFill>
                        </a:rPr>
                        <a:t>5009</a:t>
                      </a:r>
                      <a:endParaRPr lang="en-GB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200" i="1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--</a:t>
                      </a:r>
                      <a:endParaRPr lang="en-GB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42898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rgbClr val="000000"/>
                          </a:solidFill>
                        </a:rPr>
                        <a:t>Referral date</a:t>
                      </a:r>
                      <a:endParaRPr lang="en-GB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000000"/>
                          </a:solidFill>
                        </a:rPr>
                        <a:t>Cancer Waiting</a:t>
                      </a:r>
                      <a:r>
                        <a:rPr lang="en-GB" sz="1200" baseline="0" dirty="0" smtClean="0">
                          <a:solidFill>
                            <a:srgbClr val="000000"/>
                          </a:solidFill>
                        </a:rPr>
                        <a:t> Times database</a:t>
                      </a:r>
                      <a:endParaRPr lang="en-GB" sz="1200" b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lvl="1" algn="r" defTabSz="914400" rtl="0" eaLnBrk="1" latinLnBrk="0" hangingPunct="1"/>
                      <a:r>
                        <a:rPr lang="en-GB" sz="1200" kern="1200" dirty="0" smtClean="0">
                          <a:solidFill>
                            <a:srgbClr val="000000"/>
                          </a:solidFill>
                        </a:rPr>
                        <a:t>2666</a:t>
                      </a:r>
                      <a:endParaRPr lang="en-GB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200" i="1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56.4</a:t>
                      </a:r>
                      <a:endParaRPr lang="en-GB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GB" sz="1200" kern="1200" dirty="0" smtClean="0">
                          <a:solidFill>
                            <a:srgbClr val="000000"/>
                          </a:solidFill>
                        </a:rPr>
                        <a:t>2872</a:t>
                      </a:r>
                      <a:endParaRPr lang="en-GB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200" i="1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58.4</a:t>
                      </a:r>
                      <a:endParaRPr lang="en-GB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GB" sz="1200" kern="1200" dirty="0" smtClean="0">
                          <a:solidFill>
                            <a:srgbClr val="000000"/>
                          </a:solidFill>
                        </a:rPr>
                        <a:t>3150</a:t>
                      </a:r>
                      <a:endParaRPr lang="en-GB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200" i="1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63.9</a:t>
                      </a:r>
                      <a:endParaRPr lang="en-GB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42898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rgbClr val="000000"/>
                          </a:solidFill>
                        </a:rPr>
                        <a:t>First seen date</a:t>
                      </a:r>
                      <a:endParaRPr lang="en-GB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000000"/>
                          </a:solidFill>
                        </a:rPr>
                        <a:t>Cancer Waiting</a:t>
                      </a:r>
                      <a:r>
                        <a:rPr lang="en-GB" sz="1200" baseline="0" dirty="0" smtClean="0">
                          <a:solidFill>
                            <a:srgbClr val="000000"/>
                          </a:solidFill>
                        </a:rPr>
                        <a:t> Times database</a:t>
                      </a:r>
                      <a:endParaRPr lang="en-GB" sz="1200" b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lvl="1" algn="r" defTabSz="914400" rtl="0" eaLnBrk="1" latinLnBrk="0" hangingPunct="1"/>
                      <a:r>
                        <a:rPr lang="en-GB" sz="1200" kern="1200" dirty="0" smtClean="0">
                          <a:solidFill>
                            <a:srgbClr val="000000"/>
                          </a:solidFill>
                        </a:rPr>
                        <a:t>2654</a:t>
                      </a:r>
                      <a:endParaRPr lang="en-GB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200" i="1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56.1</a:t>
                      </a:r>
                      <a:endParaRPr lang="en-GB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GB" sz="1200" kern="1200" dirty="0" smtClean="0">
                          <a:solidFill>
                            <a:srgbClr val="000000"/>
                          </a:solidFill>
                        </a:rPr>
                        <a:t>2805</a:t>
                      </a:r>
                      <a:endParaRPr lang="en-GB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200" i="1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57.0</a:t>
                      </a:r>
                      <a:endParaRPr lang="en-GB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GB" sz="1200" kern="1200" dirty="0" smtClean="0">
                          <a:solidFill>
                            <a:srgbClr val="000000"/>
                          </a:solidFill>
                        </a:rPr>
                        <a:t>3065</a:t>
                      </a:r>
                      <a:endParaRPr lang="en-GB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200" i="1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61.2</a:t>
                      </a:r>
                      <a:endParaRPr lang="en-GB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42898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rgbClr val="000000"/>
                          </a:solidFill>
                        </a:rPr>
                        <a:t>Diagnosis date</a:t>
                      </a:r>
                      <a:endParaRPr lang="en-GB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</a:rPr>
                        <a:t>Derived from</a:t>
                      </a:r>
                      <a:r>
                        <a:rPr lang="en-GB" sz="12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</a:rPr>
                        <a:t>PHE’s national cancer registration data*</a:t>
                      </a:r>
                      <a:endParaRPr lang="en-GB" sz="1200" b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lvl="1" algn="r" defTabSz="914400" rtl="0" eaLnBrk="1" latinLnBrk="0" hangingPunct="1"/>
                      <a:r>
                        <a:rPr lang="en-GB" sz="1200" kern="1200" dirty="0" smtClean="0">
                          <a:solidFill>
                            <a:srgbClr val="000000"/>
                          </a:solidFill>
                        </a:rPr>
                        <a:t>4731</a:t>
                      </a:r>
                      <a:endParaRPr lang="en-GB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200" i="1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100.0</a:t>
                      </a:r>
                      <a:endParaRPr lang="en-GB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GB" sz="1200" kern="1200" dirty="0" smtClean="0">
                          <a:solidFill>
                            <a:srgbClr val="000000"/>
                          </a:solidFill>
                        </a:rPr>
                        <a:t>4922</a:t>
                      </a:r>
                      <a:endParaRPr lang="en-GB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200" i="1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100.0</a:t>
                      </a:r>
                      <a:endParaRPr lang="en-GB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GB" sz="1200" kern="1200" dirty="0" smtClean="0">
                          <a:solidFill>
                            <a:srgbClr val="000000"/>
                          </a:solidFill>
                        </a:rPr>
                        <a:t>5009</a:t>
                      </a:r>
                      <a:endParaRPr lang="en-GB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200" i="1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100.0</a:t>
                      </a:r>
                      <a:endParaRPr lang="en-GB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42898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rgbClr val="000000"/>
                          </a:solidFill>
                        </a:rPr>
                        <a:t>MDT  date</a:t>
                      </a:r>
                      <a:endParaRPr lang="en-GB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000000"/>
                          </a:solidFill>
                        </a:rPr>
                        <a:t>Cancer Waiting</a:t>
                      </a:r>
                      <a:r>
                        <a:rPr lang="en-GB" sz="1200" baseline="0" dirty="0" smtClean="0">
                          <a:solidFill>
                            <a:srgbClr val="000000"/>
                          </a:solidFill>
                        </a:rPr>
                        <a:t> Times database, Cancer Care Plan database</a:t>
                      </a:r>
                      <a:endParaRPr lang="en-GB" sz="1200" b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lvl="1" algn="r" defTabSz="914400" rtl="0" eaLnBrk="1" latinLnBrk="0" hangingPunct="1"/>
                      <a:r>
                        <a:rPr lang="en-GB" sz="1200" kern="1200" dirty="0" smtClean="0">
                          <a:solidFill>
                            <a:srgbClr val="000000"/>
                          </a:solidFill>
                        </a:rPr>
                        <a:t>3255</a:t>
                      </a:r>
                      <a:endParaRPr lang="en-GB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200" i="1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68.8</a:t>
                      </a:r>
                      <a:endParaRPr lang="en-GB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GB" sz="1200" kern="1200" dirty="0" smtClean="0">
                          <a:solidFill>
                            <a:srgbClr val="000000"/>
                          </a:solidFill>
                        </a:rPr>
                        <a:t>3476</a:t>
                      </a:r>
                      <a:endParaRPr lang="en-GB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200" i="1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70.6</a:t>
                      </a:r>
                      <a:endParaRPr lang="en-GB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GB" sz="1200" kern="1200" dirty="0" smtClean="0">
                          <a:solidFill>
                            <a:srgbClr val="000000"/>
                          </a:solidFill>
                        </a:rPr>
                        <a:t>3784</a:t>
                      </a:r>
                      <a:endParaRPr lang="en-GB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200" i="1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75.5</a:t>
                      </a:r>
                      <a:endParaRPr lang="en-GB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42898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rgbClr val="000000"/>
                          </a:solidFill>
                        </a:rPr>
                        <a:t>Treatment start date</a:t>
                      </a:r>
                      <a:endParaRPr lang="en-GB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000000"/>
                          </a:solidFill>
                        </a:rPr>
                        <a:t>Cancer Waiting</a:t>
                      </a:r>
                      <a:r>
                        <a:rPr lang="en-GB" sz="1200" baseline="0" dirty="0" smtClean="0">
                          <a:solidFill>
                            <a:srgbClr val="000000"/>
                          </a:solidFill>
                        </a:rPr>
                        <a:t> Times database</a:t>
                      </a:r>
                      <a:endParaRPr lang="en-GB" sz="1200" b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lvl="1" algn="r" defTabSz="914400" rtl="0" eaLnBrk="1" latinLnBrk="0" hangingPunct="1"/>
                      <a:r>
                        <a:rPr lang="en-GB" sz="1200" kern="1200" dirty="0" smtClean="0">
                          <a:solidFill>
                            <a:srgbClr val="000000"/>
                          </a:solidFill>
                        </a:rPr>
                        <a:t>3620</a:t>
                      </a:r>
                      <a:endParaRPr lang="en-GB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200" i="1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76.5</a:t>
                      </a:r>
                      <a:endParaRPr lang="en-GB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GB" sz="1200" kern="1200" dirty="0" smtClean="0">
                          <a:solidFill>
                            <a:srgbClr val="000000"/>
                          </a:solidFill>
                        </a:rPr>
                        <a:t>3737</a:t>
                      </a:r>
                      <a:endParaRPr lang="en-GB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200" i="1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75.9</a:t>
                      </a:r>
                      <a:endParaRPr lang="en-GB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GB" sz="1200" kern="1200" dirty="0" smtClean="0">
                          <a:solidFill>
                            <a:srgbClr val="000000"/>
                          </a:solidFill>
                        </a:rPr>
                        <a:t>3944</a:t>
                      </a:r>
                      <a:endParaRPr lang="en-GB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200" i="1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78.7</a:t>
                      </a:r>
                      <a:endParaRPr lang="en-GB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86316" y="6309320"/>
            <a:ext cx="87129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rgbClr val="000000"/>
                </a:solidFill>
              </a:rPr>
              <a:t>*The cancer registry derive the diagnosis date from the following events in order of prioritisation:  first histological/cytological confirmation of the malignancy, the first admission to hospital because of the malignancy, and when a patient is evaluated in out patient clinic.</a:t>
            </a:r>
          </a:p>
        </p:txBody>
      </p:sp>
    </p:spTree>
    <p:extLst>
      <p:ext uri="{BB962C8B-B14F-4D97-AF65-F5344CB8AC3E}">
        <p14:creationId xmlns:p14="http://schemas.microsoft.com/office/powerpoint/2010/main" val="98526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Results: Summary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1332" y="6583918"/>
            <a:ext cx="25202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b="1" dirty="0" smtClean="0">
                <a:solidFill>
                  <a:srgbClr val="FF0000"/>
                </a:solidFill>
              </a:rPr>
              <a:t>FOR INTERNAL DISTRIBUTION ONLY</a:t>
            </a:r>
            <a:endParaRPr lang="en-GB" sz="1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89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800" dirty="0" smtClean="0">
                <a:solidFill>
                  <a:schemeClr val="accent5"/>
                </a:solidFill>
              </a:rPr>
              <a:t>England and London Prostate Tumour </a:t>
            </a:r>
            <a:r>
              <a:rPr lang="en-GB" sz="2800" dirty="0" smtClean="0">
                <a:solidFill>
                  <a:schemeClr val="accent5"/>
                </a:solidFill>
              </a:rPr>
              <a:t>Counts </a:t>
            </a:r>
            <a:br>
              <a:rPr lang="en-GB" sz="2800" dirty="0" smtClean="0">
                <a:solidFill>
                  <a:schemeClr val="accent5"/>
                </a:solidFill>
              </a:rPr>
            </a:br>
            <a:r>
              <a:rPr lang="en-GB" sz="2800" dirty="0" smtClean="0">
                <a:solidFill>
                  <a:schemeClr val="accent5"/>
                </a:solidFill>
              </a:rPr>
              <a:t>(2013-2015) </a:t>
            </a:r>
            <a:endParaRPr lang="en-GB" sz="2800" dirty="0">
              <a:solidFill>
                <a:schemeClr val="accent5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7351104"/>
              </p:ext>
            </p:extLst>
          </p:nvPr>
        </p:nvGraphicFramePr>
        <p:xfrm>
          <a:off x="179512" y="1412776"/>
          <a:ext cx="8424936" cy="5012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972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500" dirty="0" smtClean="0">
                <a:solidFill>
                  <a:schemeClr val="accent5"/>
                </a:solidFill>
              </a:rPr>
              <a:t>England and London Pathways from Referral to Treatment (</a:t>
            </a:r>
            <a:r>
              <a:rPr lang="en-GB" sz="2500" dirty="0" smtClean="0">
                <a:solidFill>
                  <a:schemeClr val="accent5"/>
                </a:solidFill>
              </a:rPr>
              <a:t>2013-2015) </a:t>
            </a:r>
            <a:endParaRPr lang="en-GB" sz="2500" dirty="0">
              <a:solidFill>
                <a:schemeClr val="accent5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7670994"/>
              </p:ext>
            </p:extLst>
          </p:nvPr>
        </p:nvGraphicFramePr>
        <p:xfrm>
          <a:off x="179512" y="1196752"/>
          <a:ext cx="8784976" cy="5387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3106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Results: Stage at Diagnosis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86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lp theme">
  <a:themeElements>
    <a:clrScheme name="London Health Partnership">
      <a:dk1>
        <a:srgbClr val="0072C6"/>
      </a:dk1>
      <a:lt1>
        <a:sysClr val="window" lastClr="FFFFFF"/>
      </a:lt1>
      <a:dk2>
        <a:srgbClr val="0091C9"/>
      </a:dk2>
      <a:lt2>
        <a:srgbClr val="B4E7FE"/>
      </a:lt2>
      <a:accent1>
        <a:srgbClr val="E32486"/>
      </a:accent1>
      <a:accent2>
        <a:srgbClr val="A25BA0"/>
      </a:accent2>
      <a:accent3>
        <a:srgbClr val="33BBB1"/>
      </a:accent3>
      <a:accent4>
        <a:srgbClr val="003893"/>
      </a:accent4>
      <a:accent5>
        <a:srgbClr val="3F3F3F"/>
      </a:accent5>
      <a:accent6>
        <a:srgbClr val="0072C6"/>
      </a:accent6>
      <a:hlink>
        <a:srgbClr val="0000FF"/>
      </a:hlink>
      <a:folHlink>
        <a:srgbClr val="800080"/>
      </a:folHlink>
    </a:clrScheme>
    <a:fontScheme name="London Health Partnership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hlp theme</Template>
  <TotalTime>3495</TotalTime>
  <Words>1022</Words>
  <Application>Microsoft Office PowerPoint</Application>
  <PresentationFormat>On-screen Show (4:3)</PresentationFormat>
  <Paragraphs>200</Paragraphs>
  <Slides>38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hlp theme</vt:lpstr>
      <vt:lpstr>Custom Design</vt:lpstr>
      <vt:lpstr>Segmented analysis of prostate cancer pathway from referral to treatment: 2013-2015 </vt:lpstr>
      <vt:lpstr>PowerPoint Presentation</vt:lpstr>
      <vt:lpstr>Overview</vt:lpstr>
      <vt:lpstr>Overview</vt:lpstr>
      <vt:lpstr>Variable Data Completeness by Year</vt:lpstr>
      <vt:lpstr>PowerPoint Presentation</vt:lpstr>
      <vt:lpstr>England and London Prostate Tumour Counts  (2013-2015) </vt:lpstr>
      <vt:lpstr>England and London Pathways from Referral to Treatment (2013-2015) </vt:lpstr>
      <vt:lpstr>PowerPoint Presentation</vt:lpstr>
      <vt:lpstr>Distribution of Stage at Diagnosis for Prostate Cancer, England and London (2013-2015)</vt:lpstr>
      <vt:lpstr>Stage at Diagnosis Tumour Counts, London (2015)</vt:lpstr>
      <vt:lpstr>Pathway by Stage at Diagnosis, London and England (2015)</vt:lpstr>
      <vt:lpstr>PowerPoint Presentation</vt:lpstr>
      <vt:lpstr>Distribution of Age at Diagnosis, London and England (%)(2015)</vt:lpstr>
      <vt:lpstr>Prostate Tumours Counts by Age at Diagnosis, London (2013-2015)</vt:lpstr>
      <vt:lpstr>Pathway by Age at Diagnosis, England and London (2015)</vt:lpstr>
      <vt:lpstr>PowerPoint Presentation</vt:lpstr>
      <vt:lpstr>Prostate Patient Distribution by Ethnicity, England and London (2015)</vt:lpstr>
      <vt:lpstr>Prostate Cancer Patient Counts by Ethnicity, London (2015)</vt:lpstr>
      <vt:lpstr>Pathway by Ethnicity, England and London (2015)</vt:lpstr>
      <vt:lpstr>PowerPoint Presentation</vt:lpstr>
      <vt:lpstr>Prostate Tumour Counts by  Resident CCG and STP, London (2015)</vt:lpstr>
      <vt:lpstr>Pathway by Resident CCG and STP, London (2015)</vt:lpstr>
      <vt:lpstr>Pathway by CCG and year of diagnosis (North Central London)</vt:lpstr>
      <vt:lpstr>Pathway by CCG and year of diagnosis (North East London)</vt:lpstr>
      <vt:lpstr>Pathway by CCG and year of diagnosis (North West London)</vt:lpstr>
      <vt:lpstr>Pathway by CCG and year of diagnosis (South East London)</vt:lpstr>
      <vt:lpstr>Pathway by CCG and year of diagnosis (South West London)</vt:lpstr>
      <vt:lpstr>Pathway by CCG and year of diagnosis (West Essex)</vt:lpstr>
      <vt:lpstr>PowerPoint Presentation</vt:lpstr>
      <vt:lpstr>Pathway by Diagnosis Trust and STP, London (2015)</vt:lpstr>
      <vt:lpstr>Pathway by Diagnosis Trust and Year of Diagnosis (North Central London)</vt:lpstr>
      <vt:lpstr>Pathway by Diagnosis Trust and Year of Diagnosis (North East London)</vt:lpstr>
      <vt:lpstr>Pathway by Diagnosis Trust and Year of Diagnosis (North West London)</vt:lpstr>
      <vt:lpstr>Pathway by Diagnosis Trust and Year of Diagnosis (South East London)</vt:lpstr>
      <vt:lpstr>Pathway by Diagnosis Trust and Year of Diagnosis (South West London)</vt:lpstr>
      <vt:lpstr>Pathway by Diagnosis Trust and Year of Diagnosis (West Essex)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Prostate Pathway: 2015 update</dc:title>
  <dc:creator>Lucy Young</dc:creator>
  <cp:lastModifiedBy>Lucy Young</cp:lastModifiedBy>
  <cp:revision>110</cp:revision>
  <dcterms:created xsi:type="dcterms:W3CDTF">2017-07-06T13:57:08Z</dcterms:created>
  <dcterms:modified xsi:type="dcterms:W3CDTF">2017-12-06T19:04:17Z</dcterms:modified>
</cp:coreProperties>
</file>