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notesSlides/notesSlide14.xml" ContentType="application/vnd.openxmlformats-officedocument.presentationml.notesSlide+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charts/chart18.xml" ContentType="application/vnd.openxmlformats-officedocument.drawingml.chart+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notesSlides/notesSlide25.xml" ContentType="application/vnd.openxmlformats-officedocument.presentationml.notesSlide+xml"/>
  <Override PartName="/ppt/charts/chart23.xml" ContentType="application/vnd.openxmlformats-officedocument.drawingml.chart+xml"/>
  <Override PartName="/ppt/notesSlides/notesSlide26.xml" ContentType="application/vnd.openxmlformats-officedocument.presentationml.notesSlide+xml"/>
  <Override PartName="/ppt/charts/chart24.xml" ContentType="application/vnd.openxmlformats-officedocument.drawingml.chart+xml"/>
  <Override PartName="/ppt/notesSlides/notesSlide27.xml" ContentType="application/vnd.openxmlformats-officedocument.presentationml.notesSlide+xml"/>
  <Override PartName="/ppt/charts/chart25.xml" ContentType="application/vnd.openxmlformats-officedocument.drawingml.chart+xml"/>
  <Override PartName="/ppt/notesSlides/notesSlide28.xml" ContentType="application/vnd.openxmlformats-officedocument.presentationml.notesSlide+xml"/>
  <Override PartName="/ppt/charts/chart26.xml" ContentType="application/vnd.openxmlformats-officedocument.drawingml.chart+xml"/>
  <Override PartName="/ppt/notesSlides/notesSlide29.xml" ContentType="application/vnd.openxmlformats-officedocument.presentationml.notesSlide+xml"/>
  <Override PartName="/ppt/charts/chart27.xml" ContentType="application/vnd.openxmlformats-officedocument.drawingml.chart+xml"/>
  <Override PartName="/ppt/notesSlides/notesSlide30.xml" ContentType="application/vnd.openxmlformats-officedocument.presentationml.notesSlide+xml"/>
  <Override PartName="/ppt/charts/chart28.xml" ContentType="application/vnd.openxmlformats-officedocument.drawingml.chart+xml"/>
  <Override PartName="/ppt/notesSlides/notesSlide31.xml" ContentType="application/vnd.openxmlformats-officedocument.presentationml.notesSlide+xml"/>
  <Override PartName="/ppt/charts/chart29.xml" ContentType="application/vnd.openxmlformats-officedocument.drawingml.chart+xml"/>
  <Override PartName="/ppt/notesSlides/notesSlide32.xml" ContentType="application/vnd.openxmlformats-officedocument.presentationml.notesSlide+xml"/>
  <Override PartName="/ppt/charts/chart30.xml" ContentType="application/vnd.openxmlformats-officedocument.drawingml.chart+xml"/>
  <Override PartName="/ppt/notesSlides/notesSlide33.xml" ContentType="application/vnd.openxmlformats-officedocument.presentationml.notesSlide+xml"/>
  <Override PartName="/ppt/charts/chart31.xml" ContentType="application/vnd.openxmlformats-officedocument.drawingml.chart+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47"/>
  </p:notesMasterIdLst>
  <p:sldIdLst>
    <p:sldId id="256" r:id="rId3"/>
    <p:sldId id="266" r:id="rId4"/>
    <p:sldId id="265" r:id="rId5"/>
    <p:sldId id="264" r:id="rId6"/>
    <p:sldId id="293" r:id="rId7"/>
    <p:sldId id="267" r:id="rId8"/>
    <p:sldId id="257" r:id="rId9"/>
    <p:sldId id="280" r:id="rId10"/>
    <p:sldId id="306" r:id="rId11"/>
    <p:sldId id="305" r:id="rId12"/>
    <p:sldId id="286" r:id="rId13"/>
    <p:sldId id="258" r:id="rId14"/>
    <p:sldId id="290" r:id="rId15"/>
    <p:sldId id="281" r:id="rId16"/>
    <p:sldId id="287" r:id="rId17"/>
    <p:sldId id="259" r:id="rId18"/>
    <p:sldId id="283" r:id="rId19"/>
    <p:sldId id="282" r:id="rId20"/>
    <p:sldId id="288" r:id="rId21"/>
    <p:sldId id="260" r:id="rId22"/>
    <p:sldId id="291" r:id="rId23"/>
    <p:sldId id="284" r:id="rId24"/>
    <p:sldId id="301" r:id="rId25"/>
    <p:sldId id="302" r:id="rId26"/>
    <p:sldId id="303" r:id="rId27"/>
    <p:sldId id="304" r:id="rId28"/>
    <p:sldId id="289" r:id="rId29"/>
    <p:sldId id="261" r:id="rId30"/>
    <p:sldId id="285" r:id="rId31"/>
    <p:sldId id="271" r:id="rId32"/>
    <p:sldId id="272" r:id="rId33"/>
    <p:sldId id="273" r:id="rId34"/>
    <p:sldId id="274" r:id="rId35"/>
    <p:sldId id="275" r:id="rId36"/>
    <p:sldId id="276" r:id="rId37"/>
    <p:sldId id="268" r:id="rId38"/>
    <p:sldId id="292"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86" autoAdjust="0"/>
  </p:normalViewPr>
  <p:slideViewPr>
    <p:cSldViewPr>
      <p:cViewPr>
        <p:scale>
          <a:sx n="100" d="100"/>
          <a:sy n="100" d="100"/>
        </p:scale>
        <p:origin x="-1944"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Bethany%20QA\colorectal%20cancer%20190118.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Bethany%20QA\colorectal%20cancer%20190118.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Bethany%20QA\colorectal%20cancer%20190118.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Bethany%20QA\colorectal%20cancer%20190118.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Bethany%20QA\colorectal%20cancer%201901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020118.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Bethany%20QA\colorectal%20cancer%2019011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ilewel01\info\_LIVE\_LCA\_2016_Partnership\02%20Projects\09%20Patient%20Pathway\colorectal%20cancer%201901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190118.xlsx]colorectal count!PivotTable1</c:name>
    <c:fmtId val="6"/>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s>
    <c:plotArea>
      <c:layout/>
      <c:barChart>
        <c:barDir val="col"/>
        <c:grouping val="clustered"/>
        <c:varyColors val="0"/>
        <c:ser>
          <c:idx val="0"/>
          <c:order val="0"/>
          <c:tx>
            <c:strRef>
              <c:f>'colorectal count'!$F$1:$F$2</c:f>
              <c:strCache>
                <c:ptCount val="1"/>
                <c:pt idx="0">
                  <c:v>2013</c:v>
                </c:pt>
              </c:strCache>
            </c:strRef>
          </c:tx>
          <c:invertIfNegative val="0"/>
          <c:dLbls>
            <c:numFmt formatCode="#,##0" sourceLinked="0"/>
            <c:showLegendKey val="0"/>
            <c:showVal val="1"/>
            <c:showCatName val="0"/>
            <c:showSerName val="0"/>
            <c:showPercent val="0"/>
            <c:showBubbleSize val="0"/>
            <c:showLeaderLines val="0"/>
          </c:dLbls>
          <c:cat>
            <c:strRef>
              <c:f>'colorectal count'!$E$3:$E$5</c:f>
              <c:strCache>
                <c:ptCount val="2"/>
                <c:pt idx="0">
                  <c:v>England</c:v>
                </c:pt>
                <c:pt idx="1">
                  <c:v>London</c:v>
                </c:pt>
              </c:strCache>
            </c:strRef>
          </c:cat>
          <c:val>
            <c:numRef>
              <c:f>'colorectal count'!$F$3:$F$5</c:f>
              <c:numCache>
                <c:formatCode>General</c:formatCode>
                <c:ptCount val="2"/>
                <c:pt idx="0">
                  <c:v>34270</c:v>
                </c:pt>
                <c:pt idx="1">
                  <c:v>3689</c:v>
                </c:pt>
              </c:numCache>
            </c:numRef>
          </c:val>
        </c:ser>
        <c:ser>
          <c:idx val="1"/>
          <c:order val="1"/>
          <c:tx>
            <c:strRef>
              <c:f>'colorectal count'!$G$1:$G$2</c:f>
              <c:strCache>
                <c:ptCount val="1"/>
                <c:pt idx="0">
                  <c:v>2014</c:v>
                </c:pt>
              </c:strCache>
            </c:strRef>
          </c:tx>
          <c:invertIfNegative val="0"/>
          <c:dLbls>
            <c:numFmt formatCode="#,##0" sourceLinked="0"/>
            <c:showLegendKey val="0"/>
            <c:showVal val="1"/>
            <c:showCatName val="0"/>
            <c:showSerName val="0"/>
            <c:showPercent val="0"/>
            <c:showBubbleSize val="0"/>
            <c:showLeaderLines val="0"/>
          </c:dLbls>
          <c:cat>
            <c:strRef>
              <c:f>'colorectal count'!$E$3:$E$5</c:f>
              <c:strCache>
                <c:ptCount val="2"/>
                <c:pt idx="0">
                  <c:v>England</c:v>
                </c:pt>
                <c:pt idx="1">
                  <c:v>London</c:v>
                </c:pt>
              </c:strCache>
            </c:strRef>
          </c:cat>
          <c:val>
            <c:numRef>
              <c:f>'colorectal count'!$G$3:$G$5</c:f>
              <c:numCache>
                <c:formatCode>General</c:formatCode>
                <c:ptCount val="2"/>
                <c:pt idx="0">
                  <c:v>34279</c:v>
                </c:pt>
                <c:pt idx="1">
                  <c:v>3751</c:v>
                </c:pt>
              </c:numCache>
            </c:numRef>
          </c:val>
        </c:ser>
        <c:ser>
          <c:idx val="2"/>
          <c:order val="2"/>
          <c:tx>
            <c:strRef>
              <c:f>'colorectal count'!$H$1:$H$2</c:f>
              <c:strCache>
                <c:ptCount val="1"/>
                <c:pt idx="0">
                  <c:v>2015</c:v>
                </c:pt>
              </c:strCache>
            </c:strRef>
          </c:tx>
          <c:invertIfNegative val="0"/>
          <c:dLbls>
            <c:numFmt formatCode="#,##0" sourceLinked="0"/>
            <c:showLegendKey val="0"/>
            <c:showVal val="1"/>
            <c:showCatName val="0"/>
            <c:showSerName val="0"/>
            <c:showPercent val="0"/>
            <c:showBubbleSize val="0"/>
            <c:showLeaderLines val="0"/>
          </c:dLbls>
          <c:cat>
            <c:strRef>
              <c:f>'colorectal count'!$E$3:$E$5</c:f>
              <c:strCache>
                <c:ptCount val="2"/>
                <c:pt idx="0">
                  <c:v>England</c:v>
                </c:pt>
                <c:pt idx="1">
                  <c:v>London</c:v>
                </c:pt>
              </c:strCache>
            </c:strRef>
          </c:cat>
          <c:val>
            <c:numRef>
              <c:f>'colorectal count'!$H$3:$H$5</c:f>
              <c:numCache>
                <c:formatCode>General</c:formatCode>
                <c:ptCount val="2"/>
                <c:pt idx="0">
                  <c:v>34725</c:v>
                </c:pt>
                <c:pt idx="1">
                  <c:v>3725</c:v>
                </c:pt>
              </c:numCache>
            </c:numRef>
          </c:val>
        </c:ser>
        <c:dLbls>
          <c:showLegendKey val="0"/>
          <c:showVal val="1"/>
          <c:showCatName val="0"/>
          <c:showSerName val="0"/>
          <c:showPercent val="0"/>
          <c:showBubbleSize val="0"/>
        </c:dLbls>
        <c:gapWidth val="75"/>
        <c:axId val="8700672"/>
        <c:axId val="8702208"/>
      </c:barChart>
      <c:catAx>
        <c:axId val="8700672"/>
        <c:scaling>
          <c:orientation val="minMax"/>
        </c:scaling>
        <c:delete val="0"/>
        <c:axPos val="b"/>
        <c:majorTickMark val="none"/>
        <c:minorTickMark val="none"/>
        <c:tickLblPos val="nextTo"/>
        <c:crossAx val="8702208"/>
        <c:crosses val="autoZero"/>
        <c:auto val="1"/>
        <c:lblAlgn val="ctr"/>
        <c:lblOffset val="100"/>
        <c:noMultiLvlLbl val="0"/>
      </c:catAx>
      <c:valAx>
        <c:axId val="8702208"/>
        <c:scaling>
          <c:orientation val="minMax"/>
        </c:scaling>
        <c:delete val="0"/>
        <c:axPos val="l"/>
        <c:title>
          <c:tx>
            <c:rich>
              <a:bodyPr rot="-5400000" vert="horz"/>
              <a:lstStyle/>
              <a:p>
                <a:pPr>
                  <a:defRPr/>
                </a:pPr>
                <a:r>
                  <a:rPr lang="en-GB" dirty="0" smtClean="0"/>
                  <a:t>Tumours Diagnosed</a:t>
                </a:r>
                <a:endParaRPr lang="en-GB" dirty="0"/>
              </a:p>
            </c:rich>
          </c:tx>
          <c:layout/>
          <c:overlay val="0"/>
        </c:title>
        <c:numFmt formatCode="#,##0" sourceLinked="0"/>
        <c:majorTickMark val="none"/>
        <c:minorTickMark val="none"/>
        <c:tickLblPos val="nextTo"/>
        <c:crossAx val="8700672"/>
        <c:crosses val="autoZero"/>
        <c:crossBetween val="between"/>
      </c:valAx>
    </c:plotArea>
    <c:legend>
      <c:legendPos val="b"/>
      <c:layout/>
      <c:overlay val="0"/>
    </c:legend>
    <c:plotVisOnly val="1"/>
    <c:dispBlanksAs val="gap"/>
    <c:showDLblsOverMax val="0"/>
  </c:chart>
  <c:txPr>
    <a:bodyPr/>
    <a:lstStyle/>
    <a:p>
      <a:pPr>
        <a:defRPr>
          <a:solidFill>
            <a:sysClr val="windowText" lastClr="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190118.xlsx]Age!PivotTable9</c:name>
    <c:fmtId val="4"/>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Age!$K$3</c:f>
              <c:strCache>
                <c:ptCount val="1"/>
                <c:pt idx="0">
                  <c:v>Referral to first seen </c:v>
                </c:pt>
              </c:strCache>
            </c:strRef>
          </c:tx>
          <c:invertIfNegative val="0"/>
          <c:dLbls>
            <c:dLbl>
              <c:idx val="16"/>
              <c:numFmt formatCode="#,##0" sourceLinked="0"/>
              <c:spPr/>
              <c:txPr>
                <a:bodyPr/>
                <a:lstStyle/>
                <a:p>
                  <a:pPr>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multiLvlStrRef>
              <c:f>Age!$J$4:$J$32</c:f>
              <c:multiLvlStrCache>
                <c:ptCount val="26"/>
                <c:lvl>
                  <c:pt idx="0">
                    <c:v> 30- 34</c:v>
                  </c:pt>
                  <c:pt idx="1">
                    <c:v> 35- 39</c:v>
                  </c:pt>
                  <c:pt idx="2">
                    <c:v> 40- 44</c:v>
                  </c:pt>
                  <c:pt idx="3">
                    <c:v> 45- 49</c:v>
                  </c:pt>
                  <c:pt idx="4">
                    <c:v> 50- 54</c:v>
                  </c:pt>
                  <c:pt idx="5">
                    <c:v> 55- 59</c:v>
                  </c:pt>
                  <c:pt idx="6">
                    <c:v> 60- 64</c:v>
                  </c:pt>
                  <c:pt idx="7">
                    <c:v> 65- 69</c:v>
                  </c:pt>
                  <c:pt idx="8">
                    <c:v> 70- 74</c:v>
                  </c:pt>
                  <c:pt idx="9">
                    <c:v> 75- 79</c:v>
                  </c:pt>
                  <c:pt idx="10">
                    <c:v> 80- 84</c:v>
                  </c:pt>
                  <c:pt idx="11">
                    <c:v> 85- 89</c:v>
                  </c:pt>
                  <c:pt idx="12">
                    <c:v> 90+</c:v>
                  </c:pt>
                  <c:pt idx="13">
                    <c:v> 30- 34</c:v>
                  </c:pt>
                  <c:pt idx="14">
                    <c:v> 35- 39</c:v>
                  </c:pt>
                  <c:pt idx="15">
                    <c:v> 40- 44</c:v>
                  </c:pt>
                  <c:pt idx="16">
                    <c:v> 45- 49</c:v>
                  </c:pt>
                  <c:pt idx="17">
                    <c:v> 50- 54</c:v>
                  </c:pt>
                  <c:pt idx="18">
                    <c:v> 55- 59</c:v>
                  </c:pt>
                  <c:pt idx="19">
                    <c:v> 60- 64</c:v>
                  </c:pt>
                  <c:pt idx="20">
                    <c:v> 65- 69</c:v>
                  </c:pt>
                  <c:pt idx="21">
                    <c:v> 70- 74</c:v>
                  </c:pt>
                  <c:pt idx="22">
                    <c:v> 75- 79</c:v>
                  </c:pt>
                  <c:pt idx="23">
                    <c:v> 80- 84</c:v>
                  </c:pt>
                  <c:pt idx="24">
                    <c:v> 85- 89</c:v>
                  </c:pt>
                  <c:pt idx="25">
                    <c:v> 90+</c:v>
                  </c:pt>
                </c:lvl>
                <c:lvl>
                  <c:pt idx="0">
                    <c:v>England</c:v>
                  </c:pt>
                  <c:pt idx="13">
                    <c:v>London</c:v>
                  </c:pt>
                </c:lvl>
              </c:multiLvlStrCache>
            </c:multiLvlStrRef>
          </c:cat>
          <c:val>
            <c:numRef>
              <c:f>Age!$K$4:$K$32</c:f>
              <c:numCache>
                <c:formatCode>General</c:formatCode>
                <c:ptCount val="26"/>
                <c:pt idx="0">
                  <c:v>0</c:v>
                </c:pt>
                <c:pt idx="1">
                  <c:v>2</c:v>
                </c:pt>
                <c:pt idx="2">
                  <c:v>6</c:v>
                </c:pt>
                <c:pt idx="3">
                  <c:v>8</c:v>
                </c:pt>
                <c:pt idx="4">
                  <c:v>9</c:v>
                </c:pt>
                <c:pt idx="5">
                  <c:v>9</c:v>
                </c:pt>
                <c:pt idx="6">
                  <c:v>9</c:v>
                </c:pt>
                <c:pt idx="7">
                  <c:v>9</c:v>
                </c:pt>
                <c:pt idx="8">
                  <c:v>9</c:v>
                </c:pt>
                <c:pt idx="9">
                  <c:v>9</c:v>
                </c:pt>
                <c:pt idx="10">
                  <c:v>9</c:v>
                </c:pt>
                <c:pt idx="11">
                  <c:v>8</c:v>
                </c:pt>
                <c:pt idx="12">
                  <c:v>6</c:v>
                </c:pt>
                <c:pt idx="13">
                  <c:v>6</c:v>
                </c:pt>
                <c:pt idx="14">
                  <c:v>8</c:v>
                </c:pt>
                <c:pt idx="15">
                  <c:v>5</c:v>
                </c:pt>
                <c:pt idx="16">
                  <c:v>7.5</c:v>
                </c:pt>
                <c:pt idx="17">
                  <c:v>10</c:v>
                </c:pt>
                <c:pt idx="18">
                  <c:v>9</c:v>
                </c:pt>
                <c:pt idx="19">
                  <c:v>10</c:v>
                </c:pt>
                <c:pt idx="20">
                  <c:v>9</c:v>
                </c:pt>
                <c:pt idx="21">
                  <c:v>10</c:v>
                </c:pt>
                <c:pt idx="22">
                  <c:v>9</c:v>
                </c:pt>
                <c:pt idx="23">
                  <c:v>8</c:v>
                </c:pt>
                <c:pt idx="24">
                  <c:v>9</c:v>
                </c:pt>
                <c:pt idx="25">
                  <c:v>10</c:v>
                </c:pt>
              </c:numCache>
            </c:numRef>
          </c:val>
        </c:ser>
        <c:ser>
          <c:idx val="1"/>
          <c:order val="1"/>
          <c:tx>
            <c:strRef>
              <c:f>Age!$L$3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Age!$J$4:$J$32</c:f>
              <c:multiLvlStrCache>
                <c:ptCount val="26"/>
                <c:lvl>
                  <c:pt idx="0">
                    <c:v> 30- 34</c:v>
                  </c:pt>
                  <c:pt idx="1">
                    <c:v> 35- 39</c:v>
                  </c:pt>
                  <c:pt idx="2">
                    <c:v> 40- 44</c:v>
                  </c:pt>
                  <c:pt idx="3">
                    <c:v> 45- 49</c:v>
                  </c:pt>
                  <c:pt idx="4">
                    <c:v> 50- 54</c:v>
                  </c:pt>
                  <c:pt idx="5">
                    <c:v> 55- 59</c:v>
                  </c:pt>
                  <c:pt idx="6">
                    <c:v> 60- 64</c:v>
                  </c:pt>
                  <c:pt idx="7">
                    <c:v> 65- 69</c:v>
                  </c:pt>
                  <c:pt idx="8">
                    <c:v> 70- 74</c:v>
                  </c:pt>
                  <c:pt idx="9">
                    <c:v> 75- 79</c:v>
                  </c:pt>
                  <c:pt idx="10">
                    <c:v> 80- 84</c:v>
                  </c:pt>
                  <c:pt idx="11">
                    <c:v> 85- 89</c:v>
                  </c:pt>
                  <c:pt idx="12">
                    <c:v> 90+</c:v>
                  </c:pt>
                  <c:pt idx="13">
                    <c:v> 30- 34</c:v>
                  </c:pt>
                  <c:pt idx="14">
                    <c:v> 35- 39</c:v>
                  </c:pt>
                  <c:pt idx="15">
                    <c:v> 40- 44</c:v>
                  </c:pt>
                  <c:pt idx="16">
                    <c:v> 45- 49</c:v>
                  </c:pt>
                  <c:pt idx="17">
                    <c:v> 50- 54</c:v>
                  </c:pt>
                  <c:pt idx="18">
                    <c:v> 55- 59</c:v>
                  </c:pt>
                  <c:pt idx="19">
                    <c:v> 60- 64</c:v>
                  </c:pt>
                  <c:pt idx="20">
                    <c:v> 65- 69</c:v>
                  </c:pt>
                  <c:pt idx="21">
                    <c:v> 70- 74</c:v>
                  </c:pt>
                  <c:pt idx="22">
                    <c:v> 75- 79</c:v>
                  </c:pt>
                  <c:pt idx="23">
                    <c:v> 80- 84</c:v>
                  </c:pt>
                  <c:pt idx="24">
                    <c:v> 85- 89</c:v>
                  </c:pt>
                  <c:pt idx="25">
                    <c:v> 90+</c:v>
                  </c:pt>
                </c:lvl>
                <c:lvl>
                  <c:pt idx="0">
                    <c:v>England</c:v>
                  </c:pt>
                  <c:pt idx="13">
                    <c:v>London</c:v>
                  </c:pt>
                </c:lvl>
              </c:multiLvlStrCache>
            </c:multiLvlStrRef>
          </c:cat>
          <c:val>
            <c:numRef>
              <c:f>Age!$L$4:$L$32</c:f>
              <c:numCache>
                <c:formatCode>General</c:formatCode>
                <c:ptCount val="26"/>
                <c:pt idx="0">
                  <c:v>5</c:v>
                </c:pt>
                <c:pt idx="1">
                  <c:v>7</c:v>
                </c:pt>
                <c:pt idx="2">
                  <c:v>7</c:v>
                </c:pt>
                <c:pt idx="3">
                  <c:v>7</c:v>
                </c:pt>
                <c:pt idx="4">
                  <c:v>10</c:v>
                </c:pt>
                <c:pt idx="5">
                  <c:v>11</c:v>
                </c:pt>
                <c:pt idx="6">
                  <c:v>12</c:v>
                </c:pt>
                <c:pt idx="7">
                  <c:v>12</c:v>
                </c:pt>
                <c:pt idx="8">
                  <c:v>13</c:v>
                </c:pt>
                <c:pt idx="9">
                  <c:v>13</c:v>
                </c:pt>
                <c:pt idx="10">
                  <c:v>14</c:v>
                </c:pt>
                <c:pt idx="11">
                  <c:v>12</c:v>
                </c:pt>
                <c:pt idx="12">
                  <c:v>9</c:v>
                </c:pt>
                <c:pt idx="13">
                  <c:v>9.5</c:v>
                </c:pt>
                <c:pt idx="14">
                  <c:v>12</c:v>
                </c:pt>
                <c:pt idx="15">
                  <c:v>5.5</c:v>
                </c:pt>
                <c:pt idx="16">
                  <c:v>11.5</c:v>
                </c:pt>
                <c:pt idx="17">
                  <c:v>14</c:v>
                </c:pt>
                <c:pt idx="18">
                  <c:v>15</c:v>
                </c:pt>
                <c:pt idx="19">
                  <c:v>15</c:v>
                </c:pt>
                <c:pt idx="20">
                  <c:v>14</c:v>
                </c:pt>
                <c:pt idx="21">
                  <c:v>17</c:v>
                </c:pt>
                <c:pt idx="22">
                  <c:v>15</c:v>
                </c:pt>
                <c:pt idx="23">
                  <c:v>18</c:v>
                </c:pt>
                <c:pt idx="24">
                  <c:v>17.5</c:v>
                </c:pt>
                <c:pt idx="25">
                  <c:v>13</c:v>
                </c:pt>
              </c:numCache>
            </c:numRef>
          </c:val>
        </c:ser>
        <c:ser>
          <c:idx val="2"/>
          <c:order val="2"/>
          <c:tx>
            <c:strRef>
              <c:f>Age!$M$3</c:f>
              <c:strCache>
                <c:ptCount val="1"/>
                <c:pt idx="0">
                  <c:v>Diagnosis to MDT </c:v>
                </c:pt>
              </c:strCache>
            </c:strRef>
          </c:tx>
          <c:invertIfNegative val="0"/>
          <c:cat>
            <c:multiLvlStrRef>
              <c:f>Age!$J$4:$J$32</c:f>
              <c:multiLvlStrCache>
                <c:ptCount val="26"/>
                <c:lvl>
                  <c:pt idx="0">
                    <c:v> 30- 34</c:v>
                  </c:pt>
                  <c:pt idx="1">
                    <c:v> 35- 39</c:v>
                  </c:pt>
                  <c:pt idx="2">
                    <c:v> 40- 44</c:v>
                  </c:pt>
                  <c:pt idx="3">
                    <c:v> 45- 49</c:v>
                  </c:pt>
                  <c:pt idx="4">
                    <c:v> 50- 54</c:v>
                  </c:pt>
                  <c:pt idx="5">
                    <c:v> 55- 59</c:v>
                  </c:pt>
                  <c:pt idx="6">
                    <c:v> 60- 64</c:v>
                  </c:pt>
                  <c:pt idx="7">
                    <c:v> 65- 69</c:v>
                  </c:pt>
                  <c:pt idx="8">
                    <c:v> 70- 74</c:v>
                  </c:pt>
                  <c:pt idx="9">
                    <c:v> 75- 79</c:v>
                  </c:pt>
                  <c:pt idx="10">
                    <c:v> 80- 84</c:v>
                  </c:pt>
                  <c:pt idx="11">
                    <c:v> 85- 89</c:v>
                  </c:pt>
                  <c:pt idx="12">
                    <c:v> 90+</c:v>
                  </c:pt>
                  <c:pt idx="13">
                    <c:v> 30- 34</c:v>
                  </c:pt>
                  <c:pt idx="14">
                    <c:v> 35- 39</c:v>
                  </c:pt>
                  <c:pt idx="15">
                    <c:v> 40- 44</c:v>
                  </c:pt>
                  <c:pt idx="16">
                    <c:v> 45- 49</c:v>
                  </c:pt>
                  <c:pt idx="17">
                    <c:v> 50- 54</c:v>
                  </c:pt>
                  <c:pt idx="18">
                    <c:v> 55- 59</c:v>
                  </c:pt>
                  <c:pt idx="19">
                    <c:v> 60- 64</c:v>
                  </c:pt>
                  <c:pt idx="20">
                    <c:v> 65- 69</c:v>
                  </c:pt>
                  <c:pt idx="21">
                    <c:v> 70- 74</c:v>
                  </c:pt>
                  <c:pt idx="22">
                    <c:v> 75- 79</c:v>
                  </c:pt>
                  <c:pt idx="23">
                    <c:v> 80- 84</c:v>
                  </c:pt>
                  <c:pt idx="24">
                    <c:v> 85- 89</c:v>
                  </c:pt>
                  <c:pt idx="25">
                    <c:v> 90+</c:v>
                  </c:pt>
                </c:lvl>
                <c:lvl>
                  <c:pt idx="0">
                    <c:v>England</c:v>
                  </c:pt>
                  <c:pt idx="13">
                    <c:v>London</c:v>
                  </c:pt>
                </c:lvl>
              </c:multiLvlStrCache>
            </c:multiLvlStrRef>
          </c:cat>
          <c:val>
            <c:numRef>
              <c:f>Age!$M$4:$M$32</c:f>
              <c:numCache>
                <c:formatCode>General</c:formatCode>
                <c:ptCount val="26"/>
                <c:pt idx="0">
                  <c:v>14</c:v>
                </c:pt>
                <c:pt idx="1">
                  <c:v>14</c:v>
                </c:pt>
                <c:pt idx="2">
                  <c:v>15</c:v>
                </c:pt>
                <c:pt idx="3">
                  <c:v>14</c:v>
                </c:pt>
                <c:pt idx="4">
                  <c:v>14</c:v>
                </c:pt>
                <c:pt idx="5">
                  <c:v>14</c:v>
                </c:pt>
                <c:pt idx="6">
                  <c:v>14</c:v>
                </c:pt>
                <c:pt idx="7">
                  <c:v>14</c:v>
                </c:pt>
                <c:pt idx="8">
                  <c:v>14</c:v>
                </c:pt>
                <c:pt idx="9">
                  <c:v>14</c:v>
                </c:pt>
                <c:pt idx="10">
                  <c:v>14</c:v>
                </c:pt>
                <c:pt idx="11">
                  <c:v>12</c:v>
                </c:pt>
                <c:pt idx="12">
                  <c:v>11</c:v>
                </c:pt>
                <c:pt idx="13">
                  <c:v>14</c:v>
                </c:pt>
                <c:pt idx="14">
                  <c:v>16</c:v>
                </c:pt>
                <c:pt idx="15">
                  <c:v>12</c:v>
                </c:pt>
                <c:pt idx="16">
                  <c:v>12</c:v>
                </c:pt>
                <c:pt idx="17">
                  <c:v>12</c:v>
                </c:pt>
                <c:pt idx="18">
                  <c:v>12</c:v>
                </c:pt>
                <c:pt idx="19">
                  <c:v>13</c:v>
                </c:pt>
                <c:pt idx="20">
                  <c:v>13</c:v>
                </c:pt>
                <c:pt idx="21">
                  <c:v>13</c:v>
                </c:pt>
                <c:pt idx="22">
                  <c:v>12</c:v>
                </c:pt>
                <c:pt idx="23">
                  <c:v>12</c:v>
                </c:pt>
                <c:pt idx="24">
                  <c:v>12</c:v>
                </c:pt>
                <c:pt idx="25">
                  <c:v>8</c:v>
                </c:pt>
              </c:numCache>
            </c:numRef>
          </c:val>
        </c:ser>
        <c:ser>
          <c:idx val="3"/>
          <c:order val="3"/>
          <c:tx>
            <c:strRef>
              <c:f>Age!$N$3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Age!$J$4:$J$32</c:f>
              <c:multiLvlStrCache>
                <c:ptCount val="26"/>
                <c:lvl>
                  <c:pt idx="0">
                    <c:v> 30- 34</c:v>
                  </c:pt>
                  <c:pt idx="1">
                    <c:v> 35- 39</c:v>
                  </c:pt>
                  <c:pt idx="2">
                    <c:v> 40- 44</c:v>
                  </c:pt>
                  <c:pt idx="3">
                    <c:v> 45- 49</c:v>
                  </c:pt>
                  <c:pt idx="4">
                    <c:v> 50- 54</c:v>
                  </c:pt>
                  <c:pt idx="5">
                    <c:v> 55- 59</c:v>
                  </c:pt>
                  <c:pt idx="6">
                    <c:v> 60- 64</c:v>
                  </c:pt>
                  <c:pt idx="7">
                    <c:v> 65- 69</c:v>
                  </c:pt>
                  <c:pt idx="8">
                    <c:v> 70- 74</c:v>
                  </c:pt>
                  <c:pt idx="9">
                    <c:v> 75- 79</c:v>
                  </c:pt>
                  <c:pt idx="10">
                    <c:v> 80- 84</c:v>
                  </c:pt>
                  <c:pt idx="11">
                    <c:v> 85- 89</c:v>
                  </c:pt>
                  <c:pt idx="12">
                    <c:v> 90+</c:v>
                  </c:pt>
                  <c:pt idx="13">
                    <c:v> 30- 34</c:v>
                  </c:pt>
                  <c:pt idx="14">
                    <c:v> 35- 39</c:v>
                  </c:pt>
                  <c:pt idx="15">
                    <c:v> 40- 44</c:v>
                  </c:pt>
                  <c:pt idx="16">
                    <c:v> 45- 49</c:v>
                  </c:pt>
                  <c:pt idx="17">
                    <c:v> 50- 54</c:v>
                  </c:pt>
                  <c:pt idx="18">
                    <c:v> 55- 59</c:v>
                  </c:pt>
                  <c:pt idx="19">
                    <c:v> 60- 64</c:v>
                  </c:pt>
                  <c:pt idx="20">
                    <c:v> 65- 69</c:v>
                  </c:pt>
                  <c:pt idx="21">
                    <c:v> 70- 74</c:v>
                  </c:pt>
                  <c:pt idx="22">
                    <c:v> 75- 79</c:v>
                  </c:pt>
                  <c:pt idx="23">
                    <c:v> 80- 84</c:v>
                  </c:pt>
                  <c:pt idx="24">
                    <c:v> 85- 89</c:v>
                  </c:pt>
                  <c:pt idx="25">
                    <c:v> 90+</c:v>
                  </c:pt>
                </c:lvl>
                <c:lvl>
                  <c:pt idx="0">
                    <c:v>England</c:v>
                  </c:pt>
                  <c:pt idx="13">
                    <c:v>London</c:v>
                  </c:pt>
                </c:lvl>
              </c:multiLvlStrCache>
            </c:multiLvlStrRef>
          </c:cat>
          <c:val>
            <c:numRef>
              <c:f>Age!$N$4:$N$32</c:f>
              <c:numCache>
                <c:formatCode>General</c:formatCode>
                <c:ptCount val="26"/>
                <c:pt idx="0">
                  <c:v>20</c:v>
                </c:pt>
                <c:pt idx="1">
                  <c:v>20</c:v>
                </c:pt>
                <c:pt idx="2">
                  <c:v>21</c:v>
                </c:pt>
                <c:pt idx="3">
                  <c:v>21</c:v>
                </c:pt>
                <c:pt idx="4">
                  <c:v>21</c:v>
                </c:pt>
                <c:pt idx="5">
                  <c:v>23</c:v>
                </c:pt>
                <c:pt idx="6">
                  <c:v>21</c:v>
                </c:pt>
                <c:pt idx="7">
                  <c:v>23</c:v>
                </c:pt>
                <c:pt idx="8">
                  <c:v>22</c:v>
                </c:pt>
                <c:pt idx="9">
                  <c:v>22</c:v>
                </c:pt>
                <c:pt idx="10">
                  <c:v>21</c:v>
                </c:pt>
                <c:pt idx="11">
                  <c:v>18</c:v>
                </c:pt>
                <c:pt idx="12">
                  <c:v>10</c:v>
                </c:pt>
                <c:pt idx="13">
                  <c:v>17</c:v>
                </c:pt>
                <c:pt idx="14">
                  <c:v>16.5</c:v>
                </c:pt>
                <c:pt idx="15">
                  <c:v>21</c:v>
                </c:pt>
                <c:pt idx="16">
                  <c:v>19.5</c:v>
                </c:pt>
                <c:pt idx="17">
                  <c:v>19.5</c:v>
                </c:pt>
                <c:pt idx="18">
                  <c:v>21.5</c:v>
                </c:pt>
                <c:pt idx="19">
                  <c:v>20</c:v>
                </c:pt>
                <c:pt idx="20">
                  <c:v>23</c:v>
                </c:pt>
                <c:pt idx="21">
                  <c:v>22</c:v>
                </c:pt>
                <c:pt idx="22">
                  <c:v>23</c:v>
                </c:pt>
                <c:pt idx="23">
                  <c:v>21</c:v>
                </c:pt>
                <c:pt idx="24">
                  <c:v>17.5</c:v>
                </c:pt>
                <c:pt idx="25">
                  <c:v>8</c:v>
                </c:pt>
              </c:numCache>
            </c:numRef>
          </c:val>
        </c:ser>
        <c:dLbls>
          <c:showLegendKey val="0"/>
          <c:showVal val="1"/>
          <c:showCatName val="0"/>
          <c:showSerName val="0"/>
          <c:showPercent val="0"/>
          <c:showBubbleSize val="0"/>
        </c:dLbls>
        <c:gapWidth val="75"/>
        <c:overlap val="100"/>
        <c:axId val="36414592"/>
        <c:axId val="36425728"/>
      </c:barChart>
      <c:catAx>
        <c:axId val="36414592"/>
        <c:scaling>
          <c:orientation val="minMax"/>
        </c:scaling>
        <c:delete val="0"/>
        <c:axPos val="b"/>
        <c:majorTickMark val="none"/>
        <c:minorTickMark val="none"/>
        <c:tickLblPos val="nextTo"/>
        <c:crossAx val="36425728"/>
        <c:crosses val="autoZero"/>
        <c:auto val="1"/>
        <c:lblAlgn val="ctr"/>
        <c:lblOffset val="100"/>
        <c:noMultiLvlLbl val="0"/>
      </c:catAx>
      <c:valAx>
        <c:axId val="36425728"/>
        <c:scaling>
          <c:orientation val="minMax"/>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36414592"/>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190118.xlsx]Ethnicity count!PivotTable6</c:name>
    <c:fmtId val="13"/>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s>
    <c:plotArea>
      <c:layout/>
      <c:barChart>
        <c:barDir val="col"/>
        <c:grouping val="percentStacked"/>
        <c:varyColors val="0"/>
        <c:ser>
          <c:idx val="0"/>
          <c:order val="0"/>
          <c:tx>
            <c:strRef>
              <c:f>'Ethnicity count'!$G$42:$G$43</c:f>
              <c:strCache>
                <c:ptCount val="1"/>
                <c:pt idx="0">
                  <c:v>White</c:v>
                </c:pt>
              </c:strCache>
            </c:strRef>
          </c:tx>
          <c:invertIfNegative val="0"/>
          <c:cat>
            <c:multiLvlStrRef>
              <c:f>'Ethnicity count'!$F$44:$F$52</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'Ethnicity count'!$G$44:$G$52</c:f>
              <c:numCache>
                <c:formatCode>0.00%</c:formatCode>
                <c:ptCount val="6"/>
                <c:pt idx="0">
                  <c:v>0.93657480198166665</c:v>
                </c:pt>
                <c:pt idx="1">
                  <c:v>0.92315007429420504</c:v>
                </c:pt>
                <c:pt idx="2">
                  <c:v>0.907660516605166</c:v>
                </c:pt>
                <c:pt idx="3">
                  <c:v>0.7848066298342542</c:v>
                </c:pt>
                <c:pt idx="4">
                  <c:v>0.76166941241076336</c:v>
                </c:pt>
                <c:pt idx="5">
                  <c:v>0.73932458833379844</c:v>
                </c:pt>
              </c:numCache>
            </c:numRef>
          </c:val>
        </c:ser>
        <c:ser>
          <c:idx val="1"/>
          <c:order val="1"/>
          <c:tx>
            <c:strRef>
              <c:f>'Ethnicity count'!$H$42:$H$43</c:f>
              <c:strCache>
                <c:ptCount val="1"/>
                <c:pt idx="0">
                  <c:v>Unknown</c:v>
                </c:pt>
              </c:strCache>
            </c:strRef>
          </c:tx>
          <c:invertIfNegative val="0"/>
          <c:cat>
            <c:multiLvlStrRef>
              <c:f>'Ethnicity count'!$F$44:$F$52</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'Ethnicity count'!$H$44:$H$52</c:f>
              <c:numCache>
                <c:formatCode>0.00%</c:formatCode>
                <c:ptCount val="6"/>
                <c:pt idx="0">
                  <c:v>2.0053991515618975E-2</c:v>
                </c:pt>
                <c:pt idx="1">
                  <c:v>3.0430906389301633E-2</c:v>
                </c:pt>
                <c:pt idx="2">
                  <c:v>4.4752767527675277E-2</c:v>
                </c:pt>
                <c:pt idx="3">
                  <c:v>2.4033149171270717E-2</c:v>
                </c:pt>
                <c:pt idx="4">
                  <c:v>2.9104887424492038E-2</c:v>
                </c:pt>
                <c:pt idx="5">
                  <c:v>4.5213508233324033E-2</c:v>
                </c:pt>
              </c:numCache>
            </c:numRef>
          </c:val>
        </c:ser>
        <c:ser>
          <c:idx val="2"/>
          <c:order val="2"/>
          <c:tx>
            <c:strRef>
              <c:f>'Ethnicity count'!$I$42:$I$43</c:f>
              <c:strCache>
                <c:ptCount val="1"/>
                <c:pt idx="0">
                  <c:v>Other</c:v>
                </c:pt>
              </c:strCache>
            </c:strRef>
          </c:tx>
          <c:invertIfNegative val="0"/>
          <c:dLbls>
            <c:dLbl>
              <c:idx val="0"/>
              <c:delete val="1"/>
            </c:dLbl>
            <c:dLbl>
              <c:idx val="1"/>
              <c:delete val="1"/>
            </c:dLbl>
            <c:dLbl>
              <c:idx val="2"/>
              <c:delete val="1"/>
            </c:dLbl>
            <c:showLegendKey val="0"/>
            <c:showVal val="1"/>
            <c:showCatName val="0"/>
            <c:showSerName val="0"/>
            <c:showPercent val="0"/>
            <c:showBubbleSize val="0"/>
            <c:showLeaderLines val="0"/>
          </c:dLbls>
          <c:cat>
            <c:multiLvlStrRef>
              <c:f>'Ethnicity count'!$F$44:$F$52</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'Ethnicity count'!$I$44:$I$52</c:f>
              <c:numCache>
                <c:formatCode>0.00%</c:formatCode>
                <c:ptCount val="6"/>
                <c:pt idx="0">
                  <c:v>1.0976297131329912E-2</c:v>
                </c:pt>
                <c:pt idx="1">
                  <c:v>1.2630014858841011E-2</c:v>
                </c:pt>
                <c:pt idx="2">
                  <c:v>1.2929889298892988E-2</c:v>
                </c:pt>
                <c:pt idx="3">
                  <c:v>3.7845303867403313E-2</c:v>
                </c:pt>
                <c:pt idx="4">
                  <c:v>5.4640307523338823E-2</c:v>
                </c:pt>
                <c:pt idx="5">
                  <c:v>5.4423667317890036E-2</c:v>
                </c:pt>
              </c:numCache>
            </c:numRef>
          </c:val>
        </c:ser>
        <c:ser>
          <c:idx val="3"/>
          <c:order val="3"/>
          <c:tx>
            <c:strRef>
              <c:f>'Ethnicity count'!$J$42:$J$43</c:f>
              <c:strCache>
                <c:ptCount val="1"/>
                <c:pt idx="0">
                  <c:v>Black</c:v>
                </c:pt>
              </c:strCache>
            </c:strRef>
          </c:tx>
          <c:invertIfNegative val="0"/>
          <c:dLbls>
            <c:dLbl>
              <c:idx val="0"/>
              <c:delete val="1"/>
            </c:dLbl>
            <c:dLbl>
              <c:idx val="1"/>
              <c:delete val="1"/>
            </c:dLbl>
            <c:dLbl>
              <c:idx val="2"/>
              <c:delete val="1"/>
            </c:dLbl>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'Ethnicity count'!$F$44:$F$52</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'Ethnicity count'!$J$44:$J$52</c:f>
              <c:numCache>
                <c:formatCode>0.00%</c:formatCode>
                <c:ptCount val="6"/>
                <c:pt idx="0">
                  <c:v>1.3438547568898514E-2</c:v>
                </c:pt>
                <c:pt idx="1">
                  <c:v>1.3254086181277861E-2</c:v>
                </c:pt>
                <c:pt idx="2">
                  <c:v>1.3756457564575646E-2</c:v>
                </c:pt>
                <c:pt idx="3">
                  <c:v>7.4861878453038669E-2</c:v>
                </c:pt>
                <c:pt idx="4">
                  <c:v>7.4409665019220209E-2</c:v>
                </c:pt>
                <c:pt idx="5">
                  <c:v>8.0937761652246726E-2</c:v>
                </c:pt>
              </c:numCache>
            </c:numRef>
          </c:val>
        </c:ser>
        <c:ser>
          <c:idx val="4"/>
          <c:order val="4"/>
          <c:tx>
            <c:strRef>
              <c:f>'Ethnicity count'!$K$42:$K$43</c:f>
              <c:strCache>
                <c:ptCount val="1"/>
                <c:pt idx="0">
                  <c:v>Asian</c:v>
                </c:pt>
              </c:strCache>
            </c:strRef>
          </c:tx>
          <c:invertIfNegative val="0"/>
          <c:dLbls>
            <c:dLbl>
              <c:idx val="0"/>
              <c:delete val="1"/>
            </c:dLbl>
            <c:dLbl>
              <c:idx val="1"/>
              <c:delete val="1"/>
            </c:dLbl>
            <c:dLbl>
              <c:idx val="2"/>
              <c:delete val="1"/>
            </c:dLbl>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'Ethnicity count'!$F$44:$F$52</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'Ethnicity count'!$K$44:$K$52</c:f>
              <c:numCache>
                <c:formatCode>0.00%</c:formatCode>
                <c:ptCount val="6"/>
                <c:pt idx="0">
                  <c:v>1.8956361802485982E-2</c:v>
                </c:pt>
                <c:pt idx="1">
                  <c:v>2.0534918276374443E-2</c:v>
                </c:pt>
                <c:pt idx="2">
                  <c:v>2.0900369003690036E-2</c:v>
                </c:pt>
                <c:pt idx="3">
                  <c:v>7.8453038674033151E-2</c:v>
                </c:pt>
                <c:pt idx="4">
                  <c:v>8.0175727622185611E-2</c:v>
                </c:pt>
                <c:pt idx="5">
                  <c:v>8.0100474462740726E-2</c:v>
                </c:pt>
              </c:numCache>
            </c:numRef>
          </c:val>
        </c:ser>
        <c:dLbls>
          <c:showLegendKey val="0"/>
          <c:showVal val="1"/>
          <c:showCatName val="0"/>
          <c:showSerName val="0"/>
          <c:showPercent val="0"/>
          <c:showBubbleSize val="0"/>
        </c:dLbls>
        <c:gapWidth val="75"/>
        <c:overlap val="100"/>
        <c:axId val="36655104"/>
        <c:axId val="36656640"/>
      </c:barChart>
      <c:catAx>
        <c:axId val="36655104"/>
        <c:scaling>
          <c:orientation val="minMax"/>
        </c:scaling>
        <c:delete val="0"/>
        <c:axPos val="b"/>
        <c:majorTickMark val="none"/>
        <c:minorTickMark val="none"/>
        <c:tickLblPos val="nextTo"/>
        <c:crossAx val="36656640"/>
        <c:crosses val="autoZero"/>
        <c:auto val="1"/>
        <c:lblAlgn val="ctr"/>
        <c:lblOffset val="100"/>
        <c:noMultiLvlLbl val="0"/>
      </c:catAx>
      <c:valAx>
        <c:axId val="36656640"/>
        <c:scaling>
          <c:orientation val="minMax"/>
        </c:scaling>
        <c:delete val="0"/>
        <c:axPos val="l"/>
        <c:title>
          <c:tx>
            <c:rich>
              <a:bodyPr rot="-5400000" vert="horz"/>
              <a:lstStyle/>
              <a:p>
                <a:pPr>
                  <a:defRPr b="1"/>
                </a:pPr>
                <a:r>
                  <a:rPr lang="en-GB" b="1" dirty="0" smtClean="0"/>
                  <a:t>Ethnicity Distribution</a:t>
                </a:r>
                <a:endParaRPr lang="en-GB" b="1" dirty="0"/>
              </a:p>
            </c:rich>
          </c:tx>
          <c:layout/>
          <c:overlay val="0"/>
        </c:title>
        <c:numFmt formatCode="0%" sourceLinked="1"/>
        <c:majorTickMark val="none"/>
        <c:minorTickMark val="none"/>
        <c:tickLblPos val="nextTo"/>
        <c:crossAx val="3665510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190118.xlsx]Ethnicity count!PivotTable3</c:name>
    <c:fmtId val="9"/>
  </c:pivotSource>
  <c:chart>
    <c:autoTitleDeleted val="1"/>
    <c:pivotFmts>
      <c:pivotFmt>
        <c:idx val="0"/>
        <c:marker>
          <c:symbol val="none"/>
        </c:marker>
      </c:pivotFmt>
      <c:pivotFmt>
        <c:idx val="1"/>
        <c:marker>
          <c:symbol val="none"/>
        </c:marker>
      </c:pivotFmt>
      <c:pivotFmt>
        <c:idx val="2"/>
        <c:marker>
          <c:symbol val="none"/>
        </c:marker>
      </c:pivotFmt>
    </c:pivotFmts>
    <c:plotArea>
      <c:layout/>
      <c:barChart>
        <c:barDir val="col"/>
        <c:grouping val="clustered"/>
        <c:varyColors val="0"/>
        <c:ser>
          <c:idx val="0"/>
          <c:order val="0"/>
          <c:tx>
            <c:strRef>
              <c:f>'Ethnicity count'!$G$3</c:f>
              <c:strCache>
                <c:ptCount val="1"/>
                <c:pt idx="0">
                  <c:v>Total</c:v>
                </c:pt>
              </c:strCache>
            </c:strRef>
          </c:tx>
          <c:invertIfNegative val="0"/>
          <c:dLbls>
            <c:numFmt formatCode="#,##0" sourceLinked="0"/>
            <c:showLegendKey val="0"/>
            <c:showVal val="1"/>
            <c:showCatName val="0"/>
            <c:showSerName val="0"/>
            <c:showPercent val="0"/>
            <c:showBubbleSize val="0"/>
            <c:showLeaderLines val="0"/>
          </c:dLbls>
          <c:cat>
            <c:multiLvlStrRef>
              <c:f>'Ethnicity count'!$F$4:$F$22</c:f>
              <c:multiLvlStrCache>
                <c:ptCount val="15"/>
                <c:lvl>
                  <c:pt idx="0">
                    <c:v>Asian</c:v>
                  </c:pt>
                  <c:pt idx="1">
                    <c:v>Black</c:v>
                  </c:pt>
                  <c:pt idx="2">
                    <c:v>Other</c:v>
                  </c:pt>
                  <c:pt idx="3">
                    <c:v>Unknown</c:v>
                  </c:pt>
                  <c:pt idx="4">
                    <c:v>White</c:v>
                  </c:pt>
                  <c:pt idx="5">
                    <c:v>Asian</c:v>
                  </c:pt>
                  <c:pt idx="6">
                    <c:v>Black</c:v>
                  </c:pt>
                  <c:pt idx="7">
                    <c:v>Other</c:v>
                  </c:pt>
                  <c:pt idx="8">
                    <c:v>Unknown</c:v>
                  </c:pt>
                  <c:pt idx="9">
                    <c:v>White</c:v>
                  </c:pt>
                  <c:pt idx="10">
                    <c:v>Asian</c:v>
                  </c:pt>
                  <c:pt idx="11">
                    <c:v>Black</c:v>
                  </c:pt>
                  <c:pt idx="12">
                    <c:v>Other</c:v>
                  </c:pt>
                  <c:pt idx="13">
                    <c:v>Unknown</c:v>
                  </c:pt>
                  <c:pt idx="14">
                    <c:v>White</c:v>
                  </c:pt>
                </c:lvl>
                <c:lvl>
                  <c:pt idx="0">
                    <c:v>2013</c:v>
                  </c:pt>
                  <c:pt idx="5">
                    <c:v>2014</c:v>
                  </c:pt>
                  <c:pt idx="10">
                    <c:v>2015</c:v>
                  </c:pt>
                </c:lvl>
              </c:multiLvlStrCache>
            </c:multiLvlStrRef>
          </c:cat>
          <c:val>
            <c:numRef>
              <c:f>'Ethnicity count'!$G$4:$G$22</c:f>
              <c:numCache>
                <c:formatCode>General</c:formatCode>
                <c:ptCount val="15"/>
                <c:pt idx="0">
                  <c:v>284</c:v>
                </c:pt>
                <c:pt idx="1">
                  <c:v>271</c:v>
                </c:pt>
                <c:pt idx="2">
                  <c:v>137</c:v>
                </c:pt>
                <c:pt idx="3">
                  <c:v>87</c:v>
                </c:pt>
                <c:pt idx="4">
                  <c:v>2841</c:v>
                </c:pt>
                <c:pt idx="5">
                  <c:v>292</c:v>
                </c:pt>
                <c:pt idx="6">
                  <c:v>271</c:v>
                </c:pt>
                <c:pt idx="7">
                  <c:v>199</c:v>
                </c:pt>
                <c:pt idx="8">
                  <c:v>106</c:v>
                </c:pt>
                <c:pt idx="9">
                  <c:v>2774</c:v>
                </c:pt>
                <c:pt idx="10">
                  <c:v>287</c:v>
                </c:pt>
                <c:pt idx="11">
                  <c:v>290</c:v>
                </c:pt>
                <c:pt idx="12">
                  <c:v>195</c:v>
                </c:pt>
                <c:pt idx="13">
                  <c:v>162</c:v>
                </c:pt>
                <c:pt idx="14">
                  <c:v>2649</c:v>
                </c:pt>
              </c:numCache>
            </c:numRef>
          </c:val>
        </c:ser>
        <c:dLbls>
          <c:showLegendKey val="0"/>
          <c:showVal val="1"/>
          <c:showCatName val="0"/>
          <c:showSerName val="0"/>
          <c:showPercent val="0"/>
          <c:showBubbleSize val="0"/>
        </c:dLbls>
        <c:gapWidth val="75"/>
        <c:axId val="36682752"/>
        <c:axId val="36685696"/>
      </c:barChart>
      <c:catAx>
        <c:axId val="36682752"/>
        <c:scaling>
          <c:orientation val="minMax"/>
        </c:scaling>
        <c:delete val="0"/>
        <c:axPos val="b"/>
        <c:majorTickMark val="none"/>
        <c:minorTickMark val="none"/>
        <c:tickLblPos val="nextTo"/>
        <c:crossAx val="36685696"/>
        <c:crosses val="autoZero"/>
        <c:auto val="1"/>
        <c:lblAlgn val="ctr"/>
        <c:lblOffset val="100"/>
        <c:noMultiLvlLbl val="0"/>
      </c:catAx>
      <c:valAx>
        <c:axId val="36685696"/>
        <c:scaling>
          <c:orientation val="minMax"/>
        </c:scaling>
        <c:delete val="0"/>
        <c:axPos val="l"/>
        <c:title>
          <c:tx>
            <c:rich>
              <a:bodyPr rot="-5400000" vert="horz"/>
              <a:lstStyle/>
              <a:p>
                <a:pPr>
                  <a:defRPr/>
                </a:pPr>
                <a:r>
                  <a:rPr lang="en-GB" dirty="0" smtClean="0"/>
                  <a:t>Tumour Counts</a:t>
                </a:r>
                <a:endParaRPr lang="en-GB" dirty="0"/>
              </a:p>
            </c:rich>
          </c:tx>
          <c:layout>
            <c:manualLayout>
              <c:xMode val="edge"/>
              <c:yMode val="edge"/>
              <c:x val="7.2282496844612897E-3"/>
              <c:y val="0.33190555581543574"/>
            </c:manualLayout>
          </c:layout>
          <c:overlay val="0"/>
        </c:title>
        <c:numFmt formatCode="#,##0" sourceLinked="0"/>
        <c:majorTickMark val="none"/>
        <c:minorTickMark val="none"/>
        <c:tickLblPos val="nextTo"/>
        <c:crossAx val="36682752"/>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190118.xlsx]Ethnicity!PivotTable8</c:name>
    <c:fmtId val="10"/>
  </c:pivotSource>
  <c:chart>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pivotFmt>
      <c:pivotFmt>
        <c:idx val="2"/>
        <c:marker>
          <c:symbol val="none"/>
        </c:marker>
      </c:pivotFmt>
      <c:pivotFmt>
        <c:idx val="3"/>
        <c:marker>
          <c:symbol val="none"/>
        </c:marker>
      </c:pivotFmt>
      <c:pivotFmt>
        <c:idx val="4"/>
        <c:marker>
          <c:symbol val="none"/>
        </c:marker>
        <c:dLbl>
          <c:idx val="0"/>
          <c:spPr/>
          <c:txPr>
            <a:bodyPr/>
            <a:lstStyle/>
            <a:p>
              <a:pPr>
                <a:defRPr/>
              </a:pPr>
              <a:endParaRPr lang="en-US"/>
            </a:p>
          </c:txPr>
          <c:showLegendKey val="0"/>
          <c:showVal val="1"/>
          <c:showCatName val="0"/>
          <c:showSerName val="0"/>
          <c:showPercent val="0"/>
          <c:showBubbleSize val="0"/>
        </c:dLbl>
      </c:pivotFmt>
      <c:pivotFmt>
        <c:idx val="5"/>
        <c:marker>
          <c:symbol val="none"/>
        </c:marker>
      </c:pivotFmt>
      <c:pivotFmt>
        <c:idx val="6"/>
        <c:marker>
          <c:symbol val="none"/>
        </c:marker>
      </c:pivotFmt>
      <c:pivotFmt>
        <c:idx val="7"/>
        <c:marker>
          <c:symbol val="none"/>
        </c:marker>
      </c:pivotFmt>
      <c:pivotFmt>
        <c:idx val="8"/>
        <c:marker>
          <c:symbol val="none"/>
        </c:marker>
        <c:dLbl>
          <c:idx val="0"/>
          <c:spPr/>
          <c:txPr>
            <a:bodyPr/>
            <a:lstStyle/>
            <a:p>
              <a:pPr>
                <a:defRPr/>
              </a:pPr>
              <a:endParaRPr lang="en-US"/>
            </a:p>
          </c:txPr>
          <c:showLegendKey val="0"/>
          <c:showVal val="1"/>
          <c:showCatName val="0"/>
          <c:showSerName val="0"/>
          <c:showPercent val="0"/>
          <c:showBubbleSize val="0"/>
        </c:dLbl>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Ethnicity!$L$3</c:f>
              <c:strCache>
                <c:ptCount val="1"/>
                <c:pt idx="0">
                  <c:v>Referral to first seen </c:v>
                </c:pt>
              </c:strCache>
            </c:strRef>
          </c:tx>
          <c:invertIfNegative val="0"/>
          <c:cat>
            <c:multiLvlStrRef>
              <c:f>Ethnicity!$K$4:$K$16</c:f>
              <c:multiLvlStrCache>
                <c:ptCount val="10"/>
                <c:lvl>
                  <c:pt idx="0">
                    <c:v>Asian</c:v>
                  </c:pt>
                  <c:pt idx="1">
                    <c:v>Black</c:v>
                  </c:pt>
                  <c:pt idx="2">
                    <c:v>Other</c:v>
                  </c:pt>
                  <c:pt idx="3">
                    <c:v>Unknown</c:v>
                  </c:pt>
                  <c:pt idx="4">
                    <c:v>White</c:v>
                  </c:pt>
                  <c:pt idx="5">
                    <c:v>Asian</c:v>
                  </c:pt>
                  <c:pt idx="6">
                    <c:v>Black</c:v>
                  </c:pt>
                  <c:pt idx="7">
                    <c:v>Other</c:v>
                  </c:pt>
                  <c:pt idx="8">
                    <c:v>Unknown</c:v>
                  </c:pt>
                  <c:pt idx="9">
                    <c:v>White</c:v>
                  </c:pt>
                </c:lvl>
                <c:lvl>
                  <c:pt idx="0">
                    <c:v>England</c:v>
                  </c:pt>
                  <c:pt idx="5">
                    <c:v>London</c:v>
                  </c:pt>
                </c:lvl>
              </c:multiLvlStrCache>
            </c:multiLvlStrRef>
          </c:cat>
          <c:val>
            <c:numRef>
              <c:f>Ethnicity!$L$4:$L$16</c:f>
              <c:numCache>
                <c:formatCode>General</c:formatCode>
                <c:ptCount val="10"/>
                <c:pt idx="0">
                  <c:v>9</c:v>
                </c:pt>
                <c:pt idx="1">
                  <c:v>8</c:v>
                </c:pt>
                <c:pt idx="2">
                  <c:v>9</c:v>
                </c:pt>
                <c:pt idx="3">
                  <c:v>9</c:v>
                </c:pt>
                <c:pt idx="4">
                  <c:v>9</c:v>
                </c:pt>
                <c:pt idx="5">
                  <c:v>9</c:v>
                </c:pt>
                <c:pt idx="6">
                  <c:v>8</c:v>
                </c:pt>
                <c:pt idx="7">
                  <c:v>9</c:v>
                </c:pt>
                <c:pt idx="8">
                  <c:v>11</c:v>
                </c:pt>
                <c:pt idx="9">
                  <c:v>9</c:v>
                </c:pt>
              </c:numCache>
            </c:numRef>
          </c:val>
        </c:ser>
        <c:ser>
          <c:idx val="1"/>
          <c:order val="1"/>
          <c:tx>
            <c:strRef>
              <c:f>Ethnicity!$M$3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Ethnicity!$K$4:$K$16</c:f>
              <c:multiLvlStrCache>
                <c:ptCount val="10"/>
                <c:lvl>
                  <c:pt idx="0">
                    <c:v>Asian</c:v>
                  </c:pt>
                  <c:pt idx="1">
                    <c:v>Black</c:v>
                  </c:pt>
                  <c:pt idx="2">
                    <c:v>Other</c:v>
                  </c:pt>
                  <c:pt idx="3">
                    <c:v>Unknown</c:v>
                  </c:pt>
                  <c:pt idx="4">
                    <c:v>White</c:v>
                  </c:pt>
                  <c:pt idx="5">
                    <c:v>Asian</c:v>
                  </c:pt>
                  <c:pt idx="6">
                    <c:v>Black</c:v>
                  </c:pt>
                  <c:pt idx="7">
                    <c:v>Other</c:v>
                  </c:pt>
                  <c:pt idx="8">
                    <c:v>Unknown</c:v>
                  </c:pt>
                  <c:pt idx="9">
                    <c:v>White</c:v>
                  </c:pt>
                </c:lvl>
                <c:lvl>
                  <c:pt idx="0">
                    <c:v>England</c:v>
                  </c:pt>
                  <c:pt idx="5">
                    <c:v>London</c:v>
                  </c:pt>
                </c:lvl>
              </c:multiLvlStrCache>
            </c:multiLvlStrRef>
          </c:cat>
          <c:val>
            <c:numRef>
              <c:f>Ethnicity!$M$4:$M$16</c:f>
              <c:numCache>
                <c:formatCode>General</c:formatCode>
                <c:ptCount val="10"/>
                <c:pt idx="0">
                  <c:v>13</c:v>
                </c:pt>
                <c:pt idx="1">
                  <c:v>13</c:v>
                </c:pt>
                <c:pt idx="2">
                  <c:v>11</c:v>
                </c:pt>
                <c:pt idx="3">
                  <c:v>12</c:v>
                </c:pt>
                <c:pt idx="4">
                  <c:v>12</c:v>
                </c:pt>
                <c:pt idx="5">
                  <c:v>12.5</c:v>
                </c:pt>
                <c:pt idx="6">
                  <c:v>15</c:v>
                </c:pt>
                <c:pt idx="7">
                  <c:v>15</c:v>
                </c:pt>
                <c:pt idx="8">
                  <c:v>14.5</c:v>
                </c:pt>
                <c:pt idx="9">
                  <c:v>15</c:v>
                </c:pt>
              </c:numCache>
            </c:numRef>
          </c:val>
        </c:ser>
        <c:ser>
          <c:idx val="2"/>
          <c:order val="2"/>
          <c:tx>
            <c:strRef>
              <c:f>Ethnicity!$N$3</c:f>
              <c:strCache>
                <c:ptCount val="1"/>
                <c:pt idx="0">
                  <c:v>Diagnosis to MDT </c:v>
                </c:pt>
              </c:strCache>
            </c:strRef>
          </c:tx>
          <c:invertIfNegative val="0"/>
          <c:cat>
            <c:multiLvlStrRef>
              <c:f>Ethnicity!$K$4:$K$16</c:f>
              <c:multiLvlStrCache>
                <c:ptCount val="10"/>
                <c:lvl>
                  <c:pt idx="0">
                    <c:v>Asian</c:v>
                  </c:pt>
                  <c:pt idx="1">
                    <c:v>Black</c:v>
                  </c:pt>
                  <c:pt idx="2">
                    <c:v>Other</c:v>
                  </c:pt>
                  <c:pt idx="3">
                    <c:v>Unknown</c:v>
                  </c:pt>
                  <c:pt idx="4">
                    <c:v>White</c:v>
                  </c:pt>
                  <c:pt idx="5">
                    <c:v>Asian</c:v>
                  </c:pt>
                  <c:pt idx="6">
                    <c:v>Black</c:v>
                  </c:pt>
                  <c:pt idx="7">
                    <c:v>Other</c:v>
                  </c:pt>
                  <c:pt idx="8">
                    <c:v>Unknown</c:v>
                  </c:pt>
                  <c:pt idx="9">
                    <c:v>White</c:v>
                  </c:pt>
                </c:lvl>
                <c:lvl>
                  <c:pt idx="0">
                    <c:v>England</c:v>
                  </c:pt>
                  <c:pt idx="5">
                    <c:v>London</c:v>
                  </c:pt>
                </c:lvl>
              </c:multiLvlStrCache>
            </c:multiLvlStrRef>
          </c:cat>
          <c:val>
            <c:numRef>
              <c:f>Ethnicity!$N$4:$N$16</c:f>
              <c:numCache>
                <c:formatCode>General</c:formatCode>
                <c:ptCount val="10"/>
                <c:pt idx="0">
                  <c:v>15</c:v>
                </c:pt>
                <c:pt idx="1">
                  <c:v>12</c:v>
                </c:pt>
                <c:pt idx="2">
                  <c:v>14</c:v>
                </c:pt>
                <c:pt idx="3">
                  <c:v>14</c:v>
                </c:pt>
                <c:pt idx="4">
                  <c:v>14</c:v>
                </c:pt>
                <c:pt idx="5">
                  <c:v>13</c:v>
                </c:pt>
                <c:pt idx="6">
                  <c:v>12</c:v>
                </c:pt>
                <c:pt idx="7">
                  <c:v>13</c:v>
                </c:pt>
                <c:pt idx="8">
                  <c:v>13</c:v>
                </c:pt>
                <c:pt idx="9">
                  <c:v>12</c:v>
                </c:pt>
              </c:numCache>
            </c:numRef>
          </c:val>
        </c:ser>
        <c:ser>
          <c:idx val="3"/>
          <c:order val="3"/>
          <c:tx>
            <c:strRef>
              <c:f>Ethnicity!$O$3</c:f>
              <c:strCache>
                <c:ptCount val="1"/>
                <c:pt idx="0">
                  <c:v>MDT to treatment start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Ethnicity!$K$4:$K$16</c:f>
              <c:multiLvlStrCache>
                <c:ptCount val="10"/>
                <c:lvl>
                  <c:pt idx="0">
                    <c:v>Asian</c:v>
                  </c:pt>
                  <c:pt idx="1">
                    <c:v>Black</c:v>
                  </c:pt>
                  <c:pt idx="2">
                    <c:v>Other</c:v>
                  </c:pt>
                  <c:pt idx="3">
                    <c:v>Unknown</c:v>
                  </c:pt>
                  <c:pt idx="4">
                    <c:v>White</c:v>
                  </c:pt>
                  <c:pt idx="5">
                    <c:v>Asian</c:v>
                  </c:pt>
                  <c:pt idx="6">
                    <c:v>Black</c:v>
                  </c:pt>
                  <c:pt idx="7">
                    <c:v>Other</c:v>
                  </c:pt>
                  <c:pt idx="8">
                    <c:v>Unknown</c:v>
                  </c:pt>
                  <c:pt idx="9">
                    <c:v>White</c:v>
                  </c:pt>
                </c:lvl>
                <c:lvl>
                  <c:pt idx="0">
                    <c:v>England</c:v>
                  </c:pt>
                  <c:pt idx="5">
                    <c:v>London</c:v>
                  </c:pt>
                </c:lvl>
              </c:multiLvlStrCache>
            </c:multiLvlStrRef>
          </c:cat>
          <c:val>
            <c:numRef>
              <c:f>Ethnicity!$O$4:$O$16</c:f>
              <c:numCache>
                <c:formatCode>General</c:formatCode>
                <c:ptCount val="10"/>
                <c:pt idx="0">
                  <c:v>24</c:v>
                </c:pt>
                <c:pt idx="1">
                  <c:v>21</c:v>
                </c:pt>
                <c:pt idx="2">
                  <c:v>21</c:v>
                </c:pt>
                <c:pt idx="3">
                  <c:v>20</c:v>
                </c:pt>
                <c:pt idx="4">
                  <c:v>21</c:v>
                </c:pt>
                <c:pt idx="5">
                  <c:v>22</c:v>
                </c:pt>
                <c:pt idx="6">
                  <c:v>21</c:v>
                </c:pt>
                <c:pt idx="7">
                  <c:v>19</c:v>
                </c:pt>
                <c:pt idx="8">
                  <c:v>18</c:v>
                </c:pt>
                <c:pt idx="9">
                  <c:v>21</c:v>
                </c:pt>
              </c:numCache>
            </c:numRef>
          </c:val>
        </c:ser>
        <c:dLbls>
          <c:showLegendKey val="0"/>
          <c:showVal val="1"/>
          <c:showCatName val="0"/>
          <c:showSerName val="0"/>
          <c:showPercent val="0"/>
          <c:showBubbleSize val="0"/>
        </c:dLbls>
        <c:gapWidth val="75"/>
        <c:overlap val="100"/>
        <c:axId val="36764672"/>
        <c:axId val="36771712"/>
      </c:barChart>
      <c:catAx>
        <c:axId val="36764672"/>
        <c:scaling>
          <c:orientation val="minMax"/>
        </c:scaling>
        <c:delete val="0"/>
        <c:axPos val="b"/>
        <c:majorTickMark val="none"/>
        <c:minorTickMark val="none"/>
        <c:tickLblPos val="nextTo"/>
        <c:crossAx val="36771712"/>
        <c:crosses val="autoZero"/>
        <c:auto val="1"/>
        <c:lblAlgn val="ctr"/>
        <c:lblOffset val="100"/>
        <c:noMultiLvlLbl val="0"/>
      </c:catAx>
      <c:valAx>
        <c:axId val="36771712"/>
        <c:scaling>
          <c:orientation val="minMax"/>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36764672"/>
        <c:crosses val="autoZero"/>
        <c:crossBetween val="between"/>
      </c:valAx>
    </c:plotArea>
    <c:legend>
      <c:legendPos val="b"/>
      <c:layout/>
      <c:overlay val="0"/>
    </c:legend>
    <c:plotVisOnly val="1"/>
    <c:dispBlanksAs val="gap"/>
    <c:showDLblsOverMax val="0"/>
  </c:chart>
  <c:txPr>
    <a:bodyPr/>
    <a:lstStyle/>
    <a:p>
      <a:pPr>
        <a:defRPr>
          <a:solidFill>
            <a:sysClr val="windowText" lastClr="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190118.xlsx]Deprivation count!PivotTable9</c:name>
    <c:fmtId val="9"/>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dLbl>
          <c:idx val="0"/>
          <c:spPr/>
          <c:txPr>
            <a:bodyPr/>
            <a:lstStyle/>
            <a:p>
              <a:pPr>
                <a:defRPr/>
              </a:pPr>
              <a:endParaRPr lang="en-US"/>
            </a:p>
          </c:txPr>
          <c:showLegendKey val="0"/>
          <c:showVal val="1"/>
          <c:showCatName val="0"/>
          <c:showSerName val="0"/>
          <c:showPercent val="0"/>
          <c:showBubbleSize val="0"/>
        </c:dLbl>
      </c:pivotFmt>
      <c:pivotFmt>
        <c:idx val="12"/>
        <c:marker>
          <c:symbol val="none"/>
        </c:marker>
        <c:dLbl>
          <c:idx val="0"/>
          <c:spPr/>
          <c:txPr>
            <a:bodyPr/>
            <a:lstStyle/>
            <a:p>
              <a:pPr>
                <a:defRPr/>
              </a:pPr>
              <a:endParaRPr lang="en-US"/>
            </a:p>
          </c:txPr>
          <c:showLegendKey val="0"/>
          <c:showVal val="1"/>
          <c:showCatName val="0"/>
          <c:showSerName val="0"/>
          <c:showPercent val="0"/>
          <c:showBubbleSize val="0"/>
        </c:dLbl>
      </c:pivotFmt>
      <c:pivotFmt>
        <c:idx val="13"/>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'Deprivation count'!$H$4</c:f>
              <c:strCache>
                <c:ptCount val="1"/>
                <c:pt idx="0">
                  <c:v>Total</c:v>
                </c:pt>
              </c:strCache>
            </c:strRef>
          </c:tx>
          <c:invertIfNegative val="0"/>
          <c:cat>
            <c:multiLvlStrRef>
              <c:f>'Deprivation count'!$G$5:$G$17</c:f>
              <c:multiLvlStrCache>
                <c:ptCount val="10"/>
                <c:lvl>
                  <c:pt idx="0">
                    <c:v>1- least deprived</c:v>
                  </c:pt>
                  <c:pt idx="1">
                    <c:v>2</c:v>
                  </c:pt>
                  <c:pt idx="2">
                    <c:v>3</c:v>
                  </c:pt>
                  <c:pt idx="3">
                    <c:v>4</c:v>
                  </c:pt>
                  <c:pt idx="4">
                    <c:v>5- most deprived</c:v>
                  </c:pt>
                  <c:pt idx="5">
                    <c:v>1- least deprived</c:v>
                  </c:pt>
                  <c:pt idx="6">
                    <c:v>2</c:v>
                  </c:pt>
                  <c:pt idx="7">
                    <c:v>3</c:v>
                  </c:pt>
                  <c:pt idx="8">
                    <c:v>4</c:v>
                  </c:pt>
                  <c:pt idx="9">
                    <c:v>5- most deprived</c:v>
                  </c:pt>
                </c:lvl>
                <c:lvl>
                  <c:pt idx="0">
                    <c:v>England</c:v>
                  </c:pt>
                  <c:pt idx="5">
                    <c:v>London</c:v>
                  </c:pt>
                </c:lvl>
              </c:multiLvlStrCache>
            </c:multiLvlStrRef>
          </c:cat>
          <c:val>
            <c:numRef>
              <c:f>'Deprivation count'!$H$5:$H$17</c:f>
              <c:numCache>
                <c:formatCode>0.00%</c:formatCode>
                <c:ptCount val="10"/>
                <c:pt idx="0">
                  <c:v>0.22721382289416847</c:v>
                </c:pt>
                <c:pt idx="1">
                  <c:v>0.22784737221022319</c:v>
                </c:pt>
                <c:pt idx="2">
                  <c:v>0.21082793376529876</c:v>
                </c:pt>
                <c:pt idx="3">
                  <c:v>0.18531317494600433</c:v>
                </c:pt>
                <c:pt idx="4">
                  <c:v>0.14879769618430524</c:v>
                </c:pt>
                <c:pt idx="5">
                  <c:v>0.15838926174496645</c:v>
                </c:pt>
                <c:pt idx="6">
                  <c:v>0.14711409395973155</c:v>
                </c:pt>
                <c:pt idx="7">
                  <c:v>0.20939597315436242</c:v>
                </c:pt>
                <c:pt idx="8">
                  <c:v>0.25181208053691273</c:v>
                </c:pt>
                <c:pt idx="9">
                  <c:v>0.23328859060402685</c:v>
                </c:pt>
              </c:numCache>
            </c:numRef>
          </c:val>
        </c:ser>
        <c:dLbls>
          <c:showLegendKey val="0"/>
          <c:showVal val="1"/>
          <c:showCatName val="0"/>
          <c:showSerName val="0"/>
          <c:showPercent val="0"/>
          <c:showBubbleSize val="0"/>
        </c:dLbls>
        <c:gapWidth val="75"/>
        <c:axId val="36842112"/>
        <c:axId val="36860288"/>
      </c:barChart>
      <c:catAx>
        <c:axId val="36842112"/>
        <c:scaling>
          <c:orientation val="minMax"/>
        </c:scaling>
        <c:delete val="0"/>
        <c:axPos val="b"/>
        <c:majorTickMark val="none"/>
        <c:minorTickMark val="none"/>
        <c:tickLblPos val="nextTo"/>
        <c:crossAx val="36860288"/>
        <c:crosses val="autoZero"/>
        <c:auto val="1"/>
        <c:lblAlgn val="ctr"/>
        <c:lblOffset val="100"/>
        <c:noMultiLvlLbl val="0"/>
      </c:catAx>
      <c:valAx>
        <c:axId val="36860288"/>
        <c:scaling>
          <c:orientation val="minMax"/>
        </c:scaling>
        <c:delete val="0"/>
        <c:axPos val="l"/>
        <c:title>
          <c:tx>
            <c:rich>
              <a:bodyPr rot="-5400000" vert="horz"/>
              <a:lstStyle/>
              <a:p>
                <a:pPr>
                  <a:defRPr/>
                </a:pPr>
                <a:r>
                  <a:rPr lang="en-GB" dirty="0" smtClean="0"/>
                  <a:t>Quintile Distribution</a:t>
                </a:r>
                <a:endParaRPr lang="en-GB" dirty="0"/>
              </a:p>
            </c:rich>
          </c:tx>
          <c:layout/>
          <c:overlay val="0"/>
        </c:title>
        <c:numFmt formatCode="0.00%" sourceLinked="1"/>
        <c:majorTickMark val="none"/>
        <c:minorTickMark val="none"/>
        <c:tickLblPos val="nextTo"/>
        <c:crossAx val="36842112"/>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190118.xlsx]Deprivation count!PivotTable11</c:name>
    <c:fmtId val="10"/>
  </c:pivotSource>
  <c:chart>
    <c:autoTitleDeleted val="1"/>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'Deprivation count'!$H$33</c:f>
              <c:strCache>
                <c:ptCount val="1"/>
                <c:pt idx="0">
                  <c:v>Total</c:v>
                </c:pt>
              </c:strCache>
            </c:strRef>
          </c:tx>
          <c:invertIfNegative val="0"/>
          <c:cat>
            <c:multiLvlStrRef>
              <c:f>'Deprivation count'!$G$34:$G$52</c:f>
              <c:multiLvlStrCache>
                <c:ptCount val="15"/>
                <c:lvl>
                  <c:pt idx="0">
                    <c:v>1- least deprived</c:v>
                  </c:pt>
                  <c:pt idx="1">
                    <c:v>2</c:v>
                  </c:pt>
                  <c:pt idx="2">
                    <c:v>3</c:v>
                  </c:pt>
                  <c:pt idx="3">
                    <c:v>4</c:v>
                  </c:pt>
                  <c:pt idx="4">
                    <c:v>5- most deprived</c:v>
                  </c:pt>
                  <c:pt idx="5">
                    <c:v>1- least deprived</c:v>
                  </c:pt>
                  <c:pt idx="6">
                    <c:v>2</c:v>
                  </c:pt>
                  <c:pt idx="7">
                    <c:v>3</c:v>
                  </c:pt>
                  <c:pt idx="8">
                    <c:v>4</c:v>
                  </c:pt>
                  <c:pt idx="9">
                    <c:v>5- most deprived</c:v>
                  </c:pt>
                  <c:pt idx="10">
                    <c:v>1- least deprived</c:v>
                  </c:pt>
                  <c:pt idx="11">
                    <c:v>2</c:v>
                  </c:pt>
                  <c:pt idx="12">
                    <c:v>3</c:v>
                  </c:pt>
                  <c:pt idx="13">
                    <c:v>4</c:v>
                  </c:pt>
                  <c:pt idx="14">
                    <c:v>5- most deprived</c:v>
                  </c:pt>
                </c:lvl>
                <c:lvl>
                  <c:pt idx="0">
                    <c:v>2013</c:v>
                  </c:pt>
                  <c:pt idx="5">
                    <c:v>2014</c:v>
                  </c:pt>
                  <c:pt idx="10">
                    <c:v>2015</c:v>
                  </c:pt>
                </c:lvl>
              </c:multiLvlStrCache>
            </c:multiLvlStrRef>
          </c:cat>
          <c:val>
            <c:numRef>
              <c:f>'Deprivation count'!$H$34:$H$52</c:f>
              <c:numCache>
                <c:formatCode>General</c:formatCode>
                <c:ptCount val="15"/>
                <c:pt idx="0">
                  <c:v>561</c:v>
                </c:pt>
                <c:pt idx="1">
                  <c:v>580</c:v>
                </c:pt>
                <c:pt idx="2">
                  <c:v>797</c:v>
                </c:pt>
                <c:pt idx="3">
                  <c:v>900</c:v>
                </c:pt>
                <c:pt idx="4">
                  <c:v>851</c:v>
                </c:pt>
                <c:pt idx="5">
                  <c:v>578</c:v>
                </c:pt>
                <c:pt idx="6">
                  <c:v>615</c:v>
                </c:pt>
                <c:pt idx="7">
                  <c:v>763</c:v>
                </c:pt>
                <c:pt idx="8">
                  <c:v>911</c:v>
                </c:pt>
                <c:pt idx="9">
                  <c:v>884</c:v>
                </c:pt>
                <c:pt idx="10">
                  <c:v>590</c:v>
                </c:pt>
                <c:pt idx="11">
                  <c:v>548</c:v>
                </c:pt>
                <c:pt idx="12">
                  <c:v>780</c:v>
                </c:pt>
                <c:pt idx="13">
                  <c:v>938</c:v>
                </c:pt>
                <c:pt idx="14">
                  <c:v>869</c:v>
                </c:pt>
              </c:numCache>
            </c:numRef>
          </c:val>
        </c:ser>
        <c:dLbls>
          <c:showLegendKey val="0"/>
          <c:showVal val="1"/>
          <c:showCatName val="0"/>
          <c:showSerName val="0"/>
          <c:showPercent val="0"/>
          <c:showBubbleSize val="0"/>
        </c:dLbls>
        <c:gapWidth val="75"/>
        <c:axId val="36966784"/>
        <c:axId val="36968320"/>
      </c:barChart>
      <c:catAx>
        <c:axId val="36966784"/>
        <c:scaling>
          <c:orientation val="minMax"/>
        </c:scaling>
        <c:delete val="0"/>
        <c:axPos val="b"/>
        <c:majorTickMark val="none"/>
        <c:minorTickMark val="none"/>
        <c:tickLblPos val="nextTo"/>
        <c:crossAx val="36968320"/>
        <c:crosses val="autoZero"/>
        <c:auto val="1"/>
        <c:lblAlgn val="ctr"/>
        <c:lblOffset val="100"/>
        <c:noMultiLvlLbl val="0"/>
      </c:catAx>
      <c:valAx>
        <c:axId val="36968320"/>
        <c:scaling>
          <c:orientation val="minMax"/>
        </c:scaling>
        <c:delete val="0"/>
        <c:axPos val="l"/>
        <c:title>
          <c:tx>
            <c:rich>
              <a:bodyPr rot="-5400000" vert="horz"/>
              <a:lstStyle/>
              <a:p>
                <a:pPr>
                  <a:defRPr/>
                </a:pPr>
                <a:r>
                  <a:rPr lang="en-GB" dirty="0" smtClean="0"/>
                  <a:t>Tumour Counts</a:t>
                </a:r>
                <a:endParaRPr lang="en-GB" dirty="0"/>
              </a:p>
            </c:rich>
          </c:tx>
          <c:layout/>
          <c:overlay val="0"/>
        </c:title>
        <c:numFmt formatCode="#,##0" sourceLinked="0"/>
        <c:majorTickMark val="none"/>
        <c:minorTickMark val="none"/>
        <c:tickLblPos val="nextTo"/>
        <c:crossAx val="36966784"/>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190118.xlsx]Deprivation!PivotTable7</c:name>
    <c:fmtId val="12"/>
  </c:pivotSource>
  <c:chart>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pivotFmt>
      <c:pivotFmt>
        <c:idx val="2"/>
        <c:marker>
          <c:symbol val="none"/>
        </c:marker>
      </c:pivotFmt>
      <c:pivotFmt>
        <c:idx val="3"/>
        <c:marker>
          <c:symbol val="none"/>
        </c:marker>
        <c:dLbl>
          <c:idx val="0"/>
          <c:spPr/>
          <c:txPr>
            <a:bodyPr/>
            <a:lstStyle/>
            <a:p>
              <a:pPr>
                <a:defRPr/>
              </a:pPr>
              <a:endParaRPr lang="en-US"/>
            </a:p>
          </c:txPr>
          <c:showLegendKey val="0"/>
          <c:showVal val="1"/>
          <c:showCatName val="0"/>
          <c:showSerName val="0"/>
          <c:showPercent val="0"/>
          <c:showBubbleSize val="0"/>
        </c:dLbl>
      </c:pivotFmt>
      <c:pivotFmt>
        <c:idx val="4"/>
        <c:marker>
          <c:symbol val="none"/>
        </c:marker>
        <c:dLbl>
          <c:idx val="0"/>
          <c:spPr/>
          <c:txPr>
            <a:bodyPr/>
            <a:lstStyle/>
            <a:p>
              <a:pPr>
                <a:defRPr/>
              </a:pPr>
              <a:endParaRPr lang="en-US"/>
            </a:p>
          </c:txPr>
          <c:showLegendKey val="0"/>
          <c:showVal val="1"/>
          <c:showCatName val="0"/>
          <c:showSerName val="0"/>
          <c:showPercent val="0"/>
          <c:showBubbleSize val="0"/>
        </c:dLbl>
      </c:pivotFmt>
      <c:pivotFmt>
        <c:idx val="5"/>
        <c:marker>
          <c:symbol val="none"/>
        </c:marker>
      </c:pivotFmt>
      <c:pivotFmt>
        <c:idx val="6"/>
        <c:marker>
          <c:symbol val="none"/>
        </c:marker>
      </c:pivotFmt>
      <c:pivotFmt>
        <c:idx val="7"/>
        <c:marker>
          <c:symbol val="none"/>
        </c:marker>
        <c:dLbl>
          <c:idx val="0"/>
          <c:spPr/>
          <c:txPr>
            <a:bodyPr/>
            <a:lstStyle/>
            <a:p>
              <a:pPr>
                <a:defRPr/>
              </a:pPr>
              <a:endParaRPr lang="en-US"/>
            </a:p>
          </c:txPr>
          <c:showLegendKey val="0"/>
          <c:showVal val="1"/>
          <c:showCatName val="0"/>
          <c:showSerName val="0"/>
          <c:showPercent val="0"/>
          <c:showBubbleSize val="0"/>
        </c:dLbl>
      </c:pivotFmt>
      <c:pivotFmt>
        <c:idx val="8"/>
        <c:marker>
          <c:symbol val="none"/>
        </c:marker>
        <c:dLbl>
          <c:idx val="0"/>
          <c:spPr/>
          <c:txPr>
            <a:bodyPr/>
            <a:lstStyle/>
            <a:p>
              <a:pPr>
                <a:defRPr/>
              </a:pPr>
              <a:endParaRPr lang="en-US"/>
            </a:p>
          </c:txPr>
          <c:showLegendKey val="0"/>
          <c:showVal val="1"/>
          <c:showCatName val="0"/>
          <c:showSerName val="0"/>
          <c:showPercent val="0"/>
          <c:showBubbleSize val="0"/>
        </c:dLbl>
      </c:pivotFmt>
      <c:pivotFmt>
        <c:idx val="9"/>
        <c:marker>
          <c:symbol val="none"/>
        </c:marker>
      </c:pivotFmt>
      <c:pivotFmt>
        <c:idx val="10"/>
        <c:marker>
          <c:symbol val="none"/>
        </c:marker>
      </c:pivotFmt>
      <c:pivotFmt>
        <c:idx val="11"/>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stacked"/>
        <c:varyColors val="0"/>
        <c:ser>
          <c:idx val="0"/>
          <c:order val="0"/>
          <c:tx>
            <c:strRef>
              <c:f>Deprivation!$K$3</c:f>
              <c:strCache>
                <c:ptCount val="1"/>
                <c:pt idx="0">
                  <c:v>Referral to first seen </c:v>
                </c:pt>
              </c:strCache>
            </c:strRef>
          </c:tx>
          <c:invertIfNegative val="0"/>
          <c:cat>
            <c:multiLvlStrRef>
              <c:f>Deprivation!$J$4:$J$16</c:f>
              <c:multiLvlStrCache>
                <c:ptCount val="10"/>
                <c:lvl>
                  <c:pt idx="0">
                    <c:v>1- least deprived</c:v>
                  </c:pt>
                  <c:pt idx="1">
                    <c:v>2</c:v>
                  </c:pt>
                  <c:pt idx="2">
                    <c:v>3</c:v>
                  </c:pt>
                  <c:pt idx="3">
                    <c:v>4</c:v>
                  </c:pt>
                  <c:pt idx="4">
                    <c:v>5- most deprived</c:v>
                  </c:pt>
                  <c:pt idx="5">
                    <c:v>1- least deprived</c:v>
                  </c:pt>
                  <c:pt idx="6">
                    <c:v>2</c:v>
                  </c:pt>
                  <c:pt idx="7">
                    <c:v>3</c:v>
                  </c:pt>
                  <c:pt idx="8">
                    <c:v>4</c:v>
                  </c:pt>
                  <c:pt idx="9">
                    <c:v>5- most deprived</c:v>
                  </c:pt>
                </c:lvl>
                <c:lvl>
                  <c:pt idx="0">
                    <c:v>England</c:v>
                  </c:pt>
                  <c:pt idx="5">
                    <c:v>London</c:v>
                  </c:pt>
                </c:lvl>
              </c:multiLvlStrCache>
            </c:multiLvlStrRef>
          </c:cat>
          <c:val>
            <c:numRef>
              <c:f>Deprivation!$K$4:$K$16</c:f>
              <c:numCache>
                <c:formatCode>General</c:formatCode>
                <c:ptCount val="10"/>
                <c:pt idx="0">
                  <c:v>9</c:v>
                </c:pt>
                <c:pt idx="1">
                  <c:v>9</c:v>
                </c:pt>
                <c:pt idx="2">
                  <c:v>9</c:v>
                </c:pt>
                <c:pt idx="3">
                  <c:v>9</c:v>
                </c:pt>
                <c:pt idx="4">
                  <c:v>8</c:v>
                </c:pt>
                <c:pt idx="5">
                  <c:v>9</c:v>
                </c:pt>
                <c:pt idx="6">
                  <c:v>9</c:v>
                </c:pt>
                <c:pt idx="7">
                  <c:v>9</c:v>
                </c:pt>
                <c:pt idx="8">
                  <c:v>9</c:v>
                </c:pt>
                <c:pt idx="9">
                  <c:v>8</c:v>
                </c:pt>
              </c:numCache>
            </c:numRef>
          </c:val>
        </c:ser>
        <c:ser>
          <c:idx val="1"/>
          <c:order val="1"/>
          <c:tx>
            <c:strRef>
              <c:f>Deprivation!$L$3</c:f>
              <c:strCache>
                <c:ptCount val="1"/>
                <c:pt idx="0">
                  <c:v>First seen to diagnosis </c:v>
                </c:pt>
              </c:strCache>
            </c:strRef>
          </c:tx>
          <c:invertIfNegative val="0"/>
          <c:cat>
            <c:multiLvlStrRef>
              <c:f>Deprivation!$J$4:$J$16</c:f>
              <c:multiLvlStrCache>
                <c:ptCount val="10"/>
                <c:lvl>
                  <c:pt idx="0">
                    <c:v>1- least deprived</c:v>
                  </c:pt>
                  <c:pt idx="1">
                    <c:v>2</c:v>
                  </c:pt>
                  <c:pt idx="2">
                    <c:v>3</c:v>
                  </c:pt>
                  <c:pt idx="3">
                    <c:v>4</c:v>
                  </c:pt>
                  <c:pt idx="4">
                    <c:v>5- most deprived</c:v>
                  </c:pt>
                  <c:pt idx="5">
                    <c:v>1- least deprived</c:v>
                  </c:pt>
                  <c:pt idx="6">
                    <c:v>2</c:v>
                  </c:pt>
                  <c:pt idx="7">
                    <c:v>3</c:v>
                  </c:pt>
                  <c:pt idx="8">
                    <c:v>4</c:v>
                  </c:pt>
                  <c:pt idx="9">
                    <c:v>5- most deprived</c:v>
                  </c:pt>
                </c:lvl>
                <c:lvl>
                  <c:pt idx="0">
                    <c:v>England</c:v>
                  </c:pt>
                  <c:pt idx="5">
                    <c:v>London</c:v>
                  </c:pt>
                </c:lvl>
              </c:multiLvlStrCache>
            </c:multiLvlStrRef>
          </c:cat>
          <c:val>
            <c:numRef>
              <c:f>Deprivation!$L$4:$L$16</c:f>
              <c:numCache>
                <c:formatCode>General</c:formatCode>
                <c:ptCount val="10"/>
                <c:pt idx="0">
                  <c:v>12</c:v>
                </c:pt>
                <c:pt idx="1">
                  <c:v>12</c:v>
                </c:pt>
                <c:pt idx="2">
                  <c:v>13</c:v>
                </c:pt>
                <c:pt idx="3">
                  <c:v>12</c:v>
                </c:pt>
                <c:pt idx="4">
                  <c:v>12</c:v>
                </c:pt>
                <c:pt idx="5">
                  <c:v>15</c:v>
                </c:pt>
                <c:pt idx="6">
                  <c:v>16</c:v>
                </c:pt>
                <c:pt idx="7">
                  <c:v>15</c:v>
                </c:pt>
                <c:pt idx="8">
                  <c:v>16</c:v>
                </c:pt>
                <c:pt idx="9">
                  <c:v>14</c:v>
                </c:pt>
              </c:numCache>
            </c:numRef>
          </c:val>
        </c:ser>
        <c:ser>
          <c:idx val="2"/>
          <c:order val="2"/>
          <c:tx>
            <c:strRef>
              <c:f>Deprivation!$M$3</c:f>
              <c:strCache>
                <c:ptCount val="1"/>
                <c:pt idx="0">
                  <c:v>Diagnosis to MDT </c:v>
                </c:pt>
              </c:strCache>
            </c:strRef>
          </c:tx>
          <c:invertIfNegative val="0"/>
          <c:cat>
            <c:multiLvlStrRef>
              <c:f>Deprivation!$J$4:$J$16</c:f>
              <c:multiLvlStrCache>
                <c:ptCount val="10"/>
                <c:lvl>
                  <c:pt idx="0">
                    <c:v>1- least deprived</c:v>
                  </c:pt>
                  <c:pt idx="1">
                    <c:v>2</c:v>
                  </c:pt>
                  <c:pt idx="2">
                    <c:v>3</c:v>
                  </c:pt>
                  <c:pt idx="3">
                    <c:v>4</c:v>
                  </c:pt>
                  <c:pt idx="4">
                    <c:v>5- most deprived</c:v>
                  </c:pt>
                  <c:pt idx="5">
                    <c:v>1- least deprived</c:v>
                  </c:pt>
                  <c:pt idx="6">
                    <c:v>2</c:v>
                  </c:pt>
                  <c:pt idx="7">
                    <c:v>3</c:v>
                  </c:pt>
                  <c:pt idx="8">
                    <c:v>4</c:v>
                  </c:pt>
                  <c:pt idx="9">
                    <c:v>5- most deprived</c:v>
                  </c:pt>
                </c:lvl>
                <c:lvl>
                  <c:pt idx="0">
                    <c:v>England</c:v>
                  </c:pt>
                  <c:pt idx="5">
                    <c:v>London</c:v>
                  </c:pt>
                </c:lvl>
              </c:multiLvlStrCache>
            </c:multiLvlStrRef>
          </c:cat>
          <c:val>
            <c:numRef>
              <c:f>Deprivation!$M$4:$M$16</c:f>
              <c:numCache>
                <c:formatCode>General</c:formatCode>
                <c:ptCount val="10"/>
                <c:pt idx="0">
                  <c:v>14</c:v>
                </c:pt>
                <c:pt idx="1">
                  <c:v>14</c:v>
                </c:pt>
                <c:pt idx="2">
                  <c:v>14</c:v>
                </c:pt>
                <c:pt idx="3">
                  <c:v>14</c:v>
                </c:pt>
                <c:pt idx="4">
                  <c:v>14</c:v>
                </c:pt>
                <c:pt idx="5">
                  <c:v>12</c:v>
                </c:pt>
                <c:pt idx="6">
                  <c:v>12</c:v>
                </c:pt>
                <c:pt idx="7">
                  <c:v>12</c:v>
                </c:pt>
                <c:pt idx="8">
                  <c:v>13</c:v>
                </c:pt>
                <c:pt idx="9">
                  <c:v>13</c:v>
                </c:pt>
              </c:numCache>
            </c:numRef>
          </c:val>
        </c:ser>
        <c:ser>
          <c:idx val="3"/>
          <c:order val="3"/>
          <c:tx>
            <c:strRef>
              <c:f>Deprivation!$N$3</c:f>
              <c:strCache>
                <c:ptCount val="1"/>
                <c:pt idx="0">
                  <c:v>MDT to treatment start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Deprivation!$J$4:$J$16</c:f>
              <c:multiLvlStrCache>
                <c:ptCount val="10"/>
                <c:lvl>
                  <c:pt idx="0">
                    <c:v>1- least deprived</c:v>
                  </c:pt>
                  <c:pt idx="1">
                    <c:v>2</c:v>
                  </c:pt>
                  <c:pt idx="2">
                    <c:v>3</c:v>
                  </c:pt>
                  <c:pt idx="3">
                    <c:v>4</c:v>
                  </c:pt>
                  <c:pt idx="4">
                    <c:v>5- most deprived</c:v>
                  </c:pt>
                  <c:pt idx="5">
                    <c:v>1- least deprived</c:v>
                  </c:pt>
                  <c:pt idx="6">
                    <c:v>2</c:v>
                  </c:pt>
                  <c:pt idx="7">
                    <c:v>3</c:v>
                  </c:pt>
                  <c:pt idx="8">
                    <c:v>4</c:v>
                  </c:pt>
                  <c:pt idx="9">
                    <c:v>5- most deprived</c:v>
                  </c:pt>
                </c:lvl>
                <c:lvl>
                  <c:pt idx="0">
                    <c:v>England</c:v>
                  </c:pt>
                  <c:pt idx="5">
                    <c:v>London</c:v>
                  </c:pt>
                </c:lvl>
              </c:multiLvlStrCache>
            </c:multiLvlStrRef>
          </c:cat>
          <c:val>
            <c:numRef>
              <c:f>Deprivation!$N$4:$N$16</c:f>
              <c:numCache>
                <c:formatCode>General</c:formatCode>
                <c:ptCount val="10"/>
                <c:pt idx="0">
                  <c:v>21</c:v>
                </c:pt>
                <c:pt idx="1">
                  <c:v>21</c:v>
                </c:pt>
                <c:pt idx="2">
                  <c:v>21</c:v>
                </c:pt>
                <c:pt idx="3">
                  <c:v>22</c:v>
                </c:pt>
                <c:pt idx="4">
                  <c:v>21</c:v>
                </c:pt>
                <c:pt idx="5">
                  <c:v>20</c:v>
                </c:pt>
                <c:pt idx="6">
                  <c:v>20</c:v>
                </c:pt>
                <c:pt idx="7">
                  <c:v>20</c:v>
                </c:pt>
                <c:pt idx="8">
                  <c:v>22</c:v>
                </c:pt>
                <c:pt idx="9">
                  <c:v>22</c:v>
                </c:pt>
              </c:numCache>
            </c:numRef>
          </c:val>
        </c:ser>
        <c:dLbls>
          <c:showLegendKey val="0"/>
          <c:showVal val="1"/>
          <c:showCatName val="0"/>
          <c:showSerName val="0"/>
          <c:showPercent val="0"/>
          <c:showBubbleSize val="0"/>
        </c:dLbls>
        <c:gapWidth val="75"/>
        <c:overlap val="100"/>
        <c:axId val="37004032"/>
        <c:axId val="37010432"/>
      </c:barChart>
      <c:catAx>
        <c:axId val="37004032"/>
        <c:scaling>
          <c:orientation val="minMax"/>
        </c:scaling>
        <c:delete val="0"/>
        <c:axPos val="b"/>
        <c:majorTickMark val="none"/>
        <c:minorTickMark val="none"/>
        <c:tickLblPos val="nextTo"/>
        <c:crossAx val="37010432"/>
        <c:crosses val="autoZero"/>
        <c:auto val="1"/>
        <c:lblAlgn val="ctr"/>
        <c:lblOffset val="100"/>
        <c:noMultiLvlLbl val="0"/>
      </c:catAx>
      <c:valAx>
        <c:axId val="37010432"/>
        <c:scaling>
          <c:orientation val="minMax"/>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37004032"/>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190118.xlsx]CCG count!PivotTable9</c:name>
    <c:fmtId val="7"/>
  </c:pivotSource>
  <c:chart>
    <c:autoTitleDeleted val="1"/>
    <c:pivotFmts>
      <c:pivotFmt>
        <c:idx val="0"/>
        <c:marker>
          <c:symbol val="none"/>
        </c:marker>
      </c:pivotFmt>
      <c:pivotFmt>
        <c:idx val="1"/>
        <c:marker>
          <c:symbol val="none"/>
        </c:marker>
      </c:pivotFmt>
      <c:pivotFmt>
        <c:idx val="2"/>
        <c:marker>
          <c:symbol val="none"/>
        </c:marker>
      </c:pivotFmt>
    </c:pivotFmts>
    <c:plotArea>
      <c:layout>
        <c:manualLayout>
          <c:layoutTarget val="inner"/>
          <c:xMode val="edge"/>
          <c:yMode val="edge"/>
          <c:x val="6.6737304670463612E-2"/>
          <c:y val="2.4557749560878608E-2"/>
          <c:w val="0.89244996653264419"/>
          <c:h val="0.59502390029799779"/>
        </c:manualLayout>
      </c:layout>
      <c:barChart>
        <c:barDir val="col"/>
        <c:grouping val="clustered"/>
        <c:varyColors val="0"/>
        <c:ser>
          <c:idx val="0"/>
          <c:order val="0"/>
          <c:tx>
            <c:strRef>
              <c:f>'CCG count'!$H$3</c:f>
              <c:strCache>
                <c:ptCount val="1"/>
                <c:pt idx="0">
                  <c:v>Total</c:v>
                </c:pt>
              </c:strCache>
            </c:strRef>
          </c:tx>
          <c:invertIfNegative val="0"/>
          <c:cat>
            <c:multiLvlStrRef>
              <c:f>'CCG count'!$G$4:$G$43</c:f>
              <c:multiLvlStrCache>
                <c:ptCount val="33"/>
                <c:lvl>
                  <c:pt idx="0">
                    <c:v>NHS Barnet</c:v>
                  </c:pt>
                  <c:pt idx="1">
                    <c:v>NHS Camden</c:v>
                  </c:pt>
                  <c:pt idx="2">
                    <c:v>NHS Enfield</c:v>
                  </c:pt>
                  <c:pt idx="3">
                    <c:v>NHS Haringey</c:v>
                  </c:pt>
                  <c:pt idx="4">
                    <c:v>NHS Islington</c:v>
                  </c:pt>
                  <c:pt idx="5">
                    <c:v>NHS Barking &amp; Dagenham</c:v>
                  </c:pt>
                  <c:pt idx="6">
                    <c:v>NHS City and Hackney</c:v>
                  </c:pt>
                  <c:pt idx="7">
                    <c:v>NHS Havering</c:v>
                  </c:pt>
                  <c:pt idx="8">
                    <c:v>NHS Newham</c:v>
                  </c:pt>
                  <c:pt idx="9">
                    <c:v>NHS Redbridge</c:v>
                  </c:pt>
                  <c:pt idx="10">
                    <c:v>NHS Tower Hamlets</c:v>
                  </c:pt>
                  <c:pt idx="11">
                    <c:v>NHS Waltham Forest</c:v>
                  </c:pt>
                  <c:pt idx="12">
                    <c:v>NHS Brent</c:v>
                  </c:pt>
                  <c:pt idx="13">
                    <c:v>NHS Central London</c:v>
                  </c:pt>
                  <c:pt idx="14">
                    <c:v>NHS Ealing</c:v>
                  </c:pt>
                  <c:pt idx="15">
                    <c:v>NHS Hammersmith and Fulham</c:v>
                  </c:pt>
                  <c:pt idx="16">
                    <c:v>NHS Harrow</c:v>
                  </c:pt>
                  <c:pt idx="17">
                    <c:v>NHS Hillingdon</c:v>
                  </c:pt>
                  <c:pt idx="18">
                    <c:v>NHS Hounslow</c:v>
                  </c:pt>
                  <c:pt idx="19">
                    <c:v>NHS West London</c:v>
                  </c:pt>
                  <c:pt idx="20">
                    <c:v>NHS Bexley</c:v>
                  </c:pt>
                  <c:pt idx="21">
                    <c:v>NHS Bromley</c:v>
                  </c:pt>
                  <c:pt idx="22">
                    <c:v>NHS Greenwich</c:v>
                  </c:pt>
                  <c:pt idx="23">
                    <c:v>NHS Lambeth</c:v>
                  </c:pt>
                  <c:pt idx="24">
                    <c:v>NHS Lewisham</c:v>
                  </c:pt>
                  <c:pt idx="25">
                    <c:v>NHS Southwark</c:v>
                  </c:pt>
                  <c:pt idx="26">
                    <c:v>NHS Croydon</c:v>
                  </c:pt>
                  <c:pt idx="27">
                    <c:v>NHS Kingston</c:v>
                  </c:pt>
                  <c:pt idx="28">
                    <c:v>NHS Merton</c:v>
                  </c:pt>
                  <c:pt idx="29">
                    <c:v>NHS Richmond</c:v>
                  </c:pt>
                  <c:pt idx="30">
                    <c:v>NHS Sutton</c:v>
                  </c:pt>
                  <c:pt idx="31">
                    <c:v>NHS Wandsworth</c:v>
                  </c:pt>
                  <c:pt idx="32">
                    <c:v>NHS West Essex</c:v>
                  </c:pt>
                </c:lvl>
                <c:lvl>
                  <c:pt idx="0">
                    <c:v>North Central</c:v>
                  </c:pt>
                  <c:pt idx="5">
                    <c:v>North East</c:v>
                  </c:pt>
                  <c:pt idx="12">
                    <c:v>North West</c:v>
                  </c:pt>
                  <c:pt idx="20">
                    <c:v>South East</c:v>
                  </c:pt>
                  <c:pt idx="26">
                    <c:v>South West</c:v>
                  </c:pt>
                  <c:pt idx="32">
                    <c:v>West Essex</c:v>
                  </c:pt>
                </c:lvl>
              </c:multiLvlStrCache>
            </c:multiLvlStrRef>
          </c:cat>
          <c:val>
            <c:numRef>
              <c:f>'CCG count'!$H$4:$H$43</c:f>
              <c:numCache>
                <c:formatCode>General</c:formatCode>
                <c:ptCount val="33"/>
                <c:pt idx="0">
                  <c:v>155</c:v>
                </c:pt>
                <c:pt idx="1">
                  <c:v>71</c:v>
                </c:pt>
                <c:pt idx="2">
                  <c:v>139</c:v>
                </c:pt>
                <c:pt idx="3">
                  <c:v>101</c:v>
                </c:pt>
                <c:pt idx="4">
                  <c:v>75</c:v>
                </c:pt>
                <c:pt idx="5">
                  <c:v>69</c:v>
                </c:pt>
                <c:pt idx="6">
                  <c:v>99</c:v>
                </c:pt>
                <c:pt idx="7">
                  <c:v>165</c:v>
                </c:pt>
                <c:pt idx="8">
                  <c:v>85</c:v>
                </c:pt>
                <c:pt idx="9">
                  <c:v>120</c:v>
                </c:pt>
                <c:pt idx="10">
                  <c:v>81</c:v>
                </c:pt>
                <c:pt idx="11">
                  <c:v>106</c:v>
                </c:pt>
                <c:pt idx="12">
                  <c:v>125</c:v>
                </c:pt>
                <c:pt idx="13">
                  <c:v>57</c:v>
                </c:pt>
                <c:pt idx="14">
                  <c:v>136</c:v>
                </c:pt>
                <c:pt idx="15">
                  <c:v>76</c:v>
                </c:pt>
                <c:pt idx="16">
                  <c:v>117</c:v>
                </c:pt>
                <c:pt idx="17">
                  <c:v>136</c:v>
                </c:pt>
                <c:pt idx="18">
                  <c:v>76</c:v>
                </c:pt>
                <c:pt idx="19">
                  <c:v>89</c:v>
                </c:pt>
                <c:pt idx="20">
                  <c:v>131</c:v>
                </c:pt>
                <c:pt idx="21">
                  <c:v>206</c:v>
                </c:pt>
                <c:pt idx="22">
                  <c:v>125</c:v>
                </c:pt>
                <c:pt idx="23">
                  <c:v>103</c:v>
                </c:pt>
                <c:pt idx="24">
                  <c:v>103</c:v>
                </c:pt>
                <c:pt idx="25">
                  <c:v>105</c:v>
                </c:pt>
                <c:pt idx="26">
                  <c:v>166</c:v>
                </c:pt>
                <c:pt idx="27">
                  <c:v>89</c:v>
                </c:pt>
                <c:pt idx="28">
                  <c:v>80</c:v>
                </c:pt>
                <c:pt idx="29">
                  <c:v>122</c:v>
                </c:pt>
                <c:pt idx="30">
                  <c:v>123</c:v>
                </c:pt>
                <c:pt idx="31">
                  <c:v>113</c:v>
                </c:pt>
                <c:pt idx="32">
                  <c:v>181</c:v>
                </c:pt>
              </c:numCache>
            </c:numRef>
          </c:val>
        </c:ser>
        <c:dLbls>
          <c:showLegendKey val="0"/>
          <c:showVal val="1"/>
          <c:showCatName val="0"/>
          <c:showSerName val="0"/>
          <c:showPercent val="0"/>
          <c:showBubbleSize val="0"/>
        </c:dLbls>
        <c:gapWidth val="75"/>
        <c:axId val="37210368"/>
        <c:axId val="38211584"/>
      </c:barChart>
      <c:catAx>
        <c:axId val="37210368"/>
        <c:scaling>
          <c:orientation val="minMax"/>
        </c:scaling>
        <c:delete val="0"/>
        <c:axPos val="b"/>
        <c:majorTickMark val="none"/>
        <c:minorTickMark val="none"/>
        <c:tickLblPos val="nextTo"/>
        <c:crossAx val="38211584"/>
        <c:crosses val="autoZero"/>
        <c:auto val="1"/>
        <c:lblAlgn val="ctr"/>
        <c:lblOffset val="100"/>
        <c:noMultiLvlLbl val="0"/>
      </c:catAx>
      <c:valAx>
        <c:axId val="38211584"/>
        <c:scaling>
          <c:orientation val="minMax"/>
        </c:scaling>
        <c:delete val="0"/>
        <c:axPos val="l"/>
        <c:title>
          <c:tx>
            <c:rich>
              <a:bodyPr rot="-5400000" vert="horz"/>
              <a:lstStyle/>
              <a:p>
                <a:pPr>
                  <a:defRPr/>
                </a:pPr>
                <a:r>
                  <a:rPr lang="en-GB" dirty="0" smtClean="0"/>
                  <a:t>Diagnosed Tumours</a:t>
                </a:r>
                <a:endParaRPr lang="en-GB" dirty="0"/>
              </a:p>
            </c:rich>
          </c:tx>
          <c:layout/>
          <c:overlay val="0"/>
        </c:title>
        <c:numFmt formatCode="General" sourceLinked="1"/>
        <c:majorTickMark val="none"/>
        <c:minorTickMark val="none"/>
        <c:tickLblPos val="nextTo"/>
        <c:crossAx val="37210368"/>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190118.xlsx]CCG!PivotTable1</c:name>
    <c:fmtId val="14"/>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CCG!$M$3</c:f>
              <c:strCache>
                <c:ptCount val="1"/>
                <c:pt idx="0">
                  <c:v>Referral to first seen </c:v>
                </c:pt>
              </c:strCache>
            </c:strRef>
          </c:tx>
          <c:invertIfNegative val="0"/>
          <c:dLbls>
            <c:numFmt formatCode="#,##0" sourceLinked="0"/>
            <c:txPr>
              <a:bodyPr/>
              <a:lstStyle/>
              <a:p>
                <a:pPr>
                  <a:defRPr sz="800"/>
                </a:pPr>
                <a:endParaRPr lang="en-US"/>
              </a:p>
            </c:txPr>
            <c:showLegendKey val="0"/>
            <c:showVal val="1"/>
            <c:showCatName val="0"/>
            <c:showSerName val="0"/>
            <c:showPercent val="0"/>
            <c:showBubbleSize val="0"/>
            <c:showLeaderLines val="0"/>
          </c:dLbls>
          <c:cat>
            <c:multiLvlStrRef>
              <c:f>CCG!$L$4:$L$43</c:f>
              <c:multiLvlStrCache>
                <c:ptCount val="33"/>
                <c:lvl>
                  <c:pt idx="0">
                    <c:v>NHS Barnet</c:v>
                  </c:pt>
                  <c:pt idx="1">
                    <c:v>NHS Camden</c:v>
                  </c:pt>
                  <c:pt idx="2">
                    <c:v>NHS Enfield</c:v>
                  </c:pt>
                  <c:pt idx="3">
                    <c:v>NHS Haringey</c:v>
                  </c:pt>
                  <c:pt idx="4">
                    <c:v>NHS Islington</c:v>
                  </c:pt>
                  <c:pt idx="5">
                    <c:v>NHS Barking &amp; Dagenham</c:v>
                  </c:pt>
                  <c:pt idx="6">
                    <c:v>NHS City and Hackney</c:v>
                  </c:pt>
                  <c:pt idx="7">
                    <c:v>NHS Havering</c:v>
                  </c:pt>
                  <c:pt idx="8">
                    <c:v>NHS Newham</c:v>
                  </c:pt>
                  <c:pt idx="9">
                    <c:v>NHS Redbridge</c:v>
                  </c:pt>
                  <c:pt idx="10">
                    <c:v>NHS Tower Hamlets</c:v>
                  </c:pt>
                  <c:pt idx="11">
                    <c:v>NHS Waltham Forest</c:v>
                  </c:pt>
                  <c:pt idx="12">
                    <c:v>NHS Brent</c:v>
                  </c:pt>
                  <c:pt idx="13">
                    <c:v>NHS Central London </c:v>
                  </c:pt>
                  <c:pt idx="14">
                    <c:v>NHS Ealing</c:v>
                  </c:pt>
                  <c:pt idx="15">
                    <c:v>NHS Hammersmith and Fulham</c:v>
                  </c:pt>
                  <c:pt idx="16">
                    <c:v>NHS Harrow</c:v>
                  </c:pt>
                  <c:pt idx="17">
                    <c:v>NHS Hillingdon</c:v>
                  </c:pt>
                  <c:pt idx="18">
                    <c:v>NHS Hounslow</c:v>
                  </c:pt>
                  <c:pt idx="19">
                    <c:v>NHS West London </c:v>
                  </c:pt>
                  <c:pt idx="20">
                    <c:v>NHS Bexley</c:v>
                  </c:pt>
                  <c:pt idx="21">
                    <c:v>NHS Bromley</c:v>
                  </c:pt>
                  <c:pt idx="22">
                    <c:v>NHS Greenwich</c:v>
                  </c:pt>
                  <c:pt idx="23">
                    <c:v>NHS Lambeth</c:v>
                  </c:pt>
                  <c:pt idx="24">
                    <c:v>NHS Lewisham</c:v>
                  </c:pt>
                  <c:pt idx="25">
                    <c:v>NHS Southwark</c:v>
                  </c:pt>
                  <c:pt idx="26">
                    <c:v>NHS Croydon</c:v>
                  </c:pt>
                  <c:pt idx="27">
                    <c:v>NHS Kingston</c:v>
                  </c:pt>
                  <c:pt idx="28">
                    <c:v>NHS Merton</c:v>
                  </c:pt>
                  <c:pt idx="29">
                    <c:v>NHS Richmond</c:v>
                  </c:pt>
                  <c:pt idx="30">
                    <c:v>NHS Sutton</c:v>
                  </c:pt>
                  <c:pt idx="31">
                    <c:v>NHS Wandsworth</c:v>
                  </c:pt>
                  <c:pt idx="32">
                    <c:v>NHS West Essex</c:v>
                  </c:pt>
                </c:lvl>
                <c:lvl>
                  <c:pt idx="0">
                    <c:v>North Central</c:v>
                  </c:pt>
                  <c:pt idx="5">
                    <c:v>North East</c:v>
                  </c:pt>
                  <c:pt idx="12">
                    <c:v>North West</c:v>
                  </c:pt>
                  <c:pt idx="20">
                    <c:v>South East</c:v>
                  </c:pt>
                  <c:pt idx="26">
                    <c:v>South West</c:v>
                  </c:pt>
                  <c:pt idx="32">
                    <c:v>West Essex</c:v>
                  </c:pt>
                </c:lvl>
              </c:multiLvlStrCache>
            </c:multiLvlStrRef>
          </c:cat>
          <c:val>
            <c:numRef>
              <c:f>CCG!$M$4:$M$43</c:f>
              <c:numCache>
                <c:formatCode>General</c:formatCode>
                <c:ptCount val="33"/>
                <c:pt idx="0">
                  <c:v>13</c:v>
                </c:pt>
                <c:pt idx="1">
                  <c:v>13</c:v>
                </c:pt>
                <c:pt idx="2">
                  <c:v>12</c:v>
                </c:pt>
                <c:pt idx="3">
                  <c:v>7</c:v>
                </c:pt>
                <c:pt idx="4">
                  <c:v>11</c:v>
                </c:pt>
                <c:pt idx="5">
                  <c:v>6</c:v>
                </c:pt>
                <c:pt idx="6">
                  <c:v>4</c:v>
                </c:pt>
                <c:pt idx="7">
                  <c:v>6</c:v>
                </c:pt>
                <c:pt idx="8">
                  <c:v>6</c:v>
                </c:pt>
                <c:pt idx="9">
                  <c:v>8</c:v>
                </c:pt>
                <c:pt idx="10">
                  <c:v>7.5</c:v>
                </c:pt>
                <c:pt idx="11">
                  <c:v>9</c:v>
                </c:pt>
                <c:pt idx="12">
                  <c:v>10.5</c:v>
                </c:pt>
                <c:pt idx="13">
                  <c:v>8</c:v>
                </c:pt>
                <c:pt idx="14">
                  <c:v>12</c:v>
                </c:pt>
                <c:pt idx="15">
                  <c:v>7.5</c:v>
                </c:pt>
                <c:pt idx="16">
                  <c:v>9.5</c:v>
                </c:pt>
                <c:pt idx="17">
                  <c:v>9</c:v>
                </c:pt>
                <c:pt idx="18">
                  <c:v>7</c:v>
                </c:pt>
                <c:pt idx="19">
                  <c:v>10</c:v>
                </c:pt>
                <c:pt idx="20">
                  <c:v>9</c:v>
                </c:pt>
                <c:pt idx="21">
                  <c:v>8</c:v>
                </c:pt>
                <c:pt idx="22">
                  <c:v>10</c:v>
                </c:pt>
                <c:pt idx="23">
                  <c:v>10</c:v>
                </c:pt>
                <c:pt idx="24">
                  <c:v>9</c:v>
                </c:pt>
                <c:pt idx="25">
                  <c:v>9</c:v>
                </c:pt>
                <c:pt idx="26">
                  <c:v>9</c:v>
                </c:pt>
                <c:pt idx="27">
                  <c:v>5.5</c:v>
                </c:pt>
                <c:pt idx="28">
                  <c:v>12</c:v>
                </c:pt>
                <c:pt idx="29">
                  <c:v>9</c:v>
                </c:pt>
                <c:pt idx="30">
                  <c:v>9</c:v>
                </c:pt>
                <c:pt idx="31">
                  <c:v>9</c:v>
                </c:pt>
                <c:pt idx="32">
                  <c:v>11</c:v>
                </c:pt>
              </c:numCache>
            </c:numRef>
          </c:val>
        </c:ser>
        <c:ser>
          <c:idx val="1"/>
          <c:order val="1"/>
          <c:tx>
            <c:strRef>
              <c:f>CCG!$N$3</c:f>
              <c:strCache>
                <c:ptCount val="1"/>
                <c:pt idx="0">
                  <c:v>First seen to diagnosis </c:v>
                </c:pt>
              </c:strCache>
            </c:strRef>
          </c:tx>
          <c:invertIfNegative val="0"/>
          <c:dLbls>
            <c:numFmt formatCode="#,##0" sourceLinked="0"/>
            <c:txPr>
              <a:bodyPr/>
              <a:lstStyle/>
              <a:p>
                <a:pPr>
                  <a:defRPr sz="800"/>
                </a:pPr>
                <a:endParaRPr lang="en-US"/>
              </a:p>
            </c:txPr>
            <c:showLegendKey val="0"/>
            <c:showVal val="1"/>
            <c:showCatName val="0"/>
            <c:showSerName val="0"/>
            <c:showPercent val="0"/>
            <c:showBubbleSize val="0"/>
            <c:showLeaderLines val="0"/>
          </c:dLbls>
          <c:cat>
            <c:multiLvlStrRef>
              <c:f>CCG!$L$4:$L$43</c:f>
              <c:multiLvlStrCache>
                <c:ptCount val="33"/>
                <c:lvl>
                  <c:pt idx="0">
                    <c:v>NHS Barnet</c:v>
                  </c:pt>
                  <c:pt idx="1">
                    <c:v>NHS Camden</c:v>
                  </c:pt>
                  <c:pt idx="2">
                    <c:v>NHS Enfield</c:v>
                  </c:pt>
                  <c:pt idx="3">
                    <c:v>NHS Haringey</c:v>
                  </c:pt>
                  <c:pt idx="4">
                    <c:v>NHS Islington</c:v>
                  </c:pt>
                  <c:pt idx="5">
                    <c:v>NHS Barking &amp; Dagenham</c:v>
                  </c:pt>
                  <c:pt idx="6">
                    <c:v>NHS City and Hackney</c:v>
                  </c:pt>
                  <c:pt idx="7">
                    <c:v>NHS Havering</c:v>
                  </c:pt>
                  <c:pt idx="8">
                    <c:v>NHS Newham</c:v>
                  </c:pt>
                  <c:pt idx="9">
                    <c:v>NHS Redbridge</c:v>
                  </c:pt>
                  <c:pt idx="10">
                    <c:v>NHS Tower Hamlets</c:v>
                  </c:pt>
                  <c:pt idx="11">
                    <c:v>NHS Waltham Forest</c:v>
                  </c:pt>
                  <c:pt idx="12">
                    <c:v>NHS Brent</c:v>
                  </c:pt>
                  <c:pt idx="13">
                    <c:v>NHS Central London </c:v>
                  </c:pt>
                  <c:pt idx="14">
                    <c:v>NHS Ealing</c:v>
                  </c:pt>
                  <c:pt idx="15">
                    <c:v>NHS Hammersmith and Fulham</c:v>
                  </c:pt>
                  <c:pt idx="16">
                    <c:v>NHS Harrow</c:v>
                  </c:pt>
                  <c:pt idx="17">
                    <c:v>NHS Hillingdon</c:v>
                  </c:pt>
                  <c:pt idx="18">
                    <c:v>NHS Hounslow</c:v>
                  </c:pt>
                  <c:pt idx="19">
                    <c:v>NHS West London </c:v>
                  </c:pt>
                  <c:pt idx="20">
                    <c:v>NHS Bexley</c:v>
                  </c:pt>
                  <c:pt idx="21">
                    <c:v>NHS Bromley</c:v>
                  </c:pt>
                  <c:pt idx="22">
                    <c:v>NHS Greenwich</c:v>
                  </c:pt>
                  <c:pt idx="23">
                    <c:v>NHS Lambeth</c:v>
                  </c:pt>
                  <c:pt idx="24">
                    <c:v>NHS Lewisham</c:v>
                  </c:pt>
                  <c:pt idx="25">
                    <c:v>NHS Southwark</c:v>
                  </c:pt>
                  <c:pt idx="26">
                    <c:v>NHS Croydon</c:v>
                  </c:pt>
                  <c:pt idx="27">
                    <c:v>NHS Kingston</c:v>
                  </c:pt>
                  <c:pt idx="28">
                    <c:v>NHS Merton</c:v>
                  </c:pt>
                  <c:pt idx="29">
                    <c:v>NHS Richmond</c:v>
                  </c:pt>
                  <c:pt idx="30">
                    <c:v>NHS Sutton</c:v>
                  </c:pt>
                  <c:pt idx="31">
                    <c:v>NHS Wandsworth</c:v>
                  </c:pt>
                  <c:pt idx="32">
                    <c:v>NHS West Essex</c:v>
                  </c:pt>
                </c:lvl>
                <c:lvl>
                  <c:pt idx="0">
                    <c:v>North Central</c:v>
                  </c:pt>
                  <c:pt idx="5">
                    <c:v>North East</c:v>
                  </c:pt>
                  <c:pt idx="12">
                    <c:v>North West</c:v>
                  </c:pt>
                  <c:pt idx="20">
                    <c:v>South East</c:v>
                  </c:pt>
                  <c:pt idx="26">
                    <c:v>South West</c:v>
                  </c:pt>
                  <c:pt idx="32">
                    <c:v>West Essex</c:v>
                  </c:pt>
                </c:lvl>
              </c:multiLvlStrCache>
            </c:multiLvlStrRef>
          </c:cat>
          <c:val>
            <c:numRef>
              <c:f>CCG!$N$4:$N$43</c:f>
              <c:numCache>
                <c:formatCode>General</c:formatCode>
                <c:ptCount val="33"/>
                <c:pt idx="0">
                  <c:v>17.5</c:v>
                </c:pt>
                <c:pt idx="1">
                  <c:v>28</c:v>
                </c:pt>
                <c:pt idx="2">
                  <c:v>19</c:v>
                </c:pt>
                <c:pt idx="3">
                  <c:v>13</c:v>
                </c:pt>
                <c:pt idx="4">
                  <c:v>22</c:v>
                </c:pt>
                <c:pt idx="5">
                  <c:v>20</c:v>
                </c:pt>
                <c:pt idx="6">
                  <c:v>7.5</c:v>
                </c:pt>
                <c:pt idx="7">
                  <c:v>18</c:v>
                </c:pt>
                <c:pt idx="8">
                  <c:v>13</c:v>
                </c:pt>
                <c:pt idx="9">
                  <c:v>16</c:v>
                </c:pt>
                <c:pt idx="10">
                  <c:v>26</c:v>
                </c:pt>
                <c:pt idx="11">
                  <c:v>22</c:v>
                </c:pt>
                <c:pt idx="12">
                  <c:v>16.5</c:v>
                </c:pt>
                <c:pt idx="13">
                  <c:v>13</c:v>
                </c:pt>
                <c:pt idx="14">
                  <c:v>18.5</c:v>
                </c:pt>
                <c:pt idx="15">
                  <c:v>28</c:v>
                </c:pt>
                <c:pt idx="16">
                  <c:v>10</c:v>
                </c:pt>
                <c:pt idx="17">
                  <c:v>15</c:v>
                </c:pt>
                <c:pt idx="18">
                  <c:v>13</c:v>
                </c:pt>
                <c:pt idx="19">
                  <c:v>15</c:v>
                </c:pt>
                <c:pt idx="20">
                  <c:v>12</c:v>
                </c:pt>
                <c:pt idx="21">
                  <c:v>14</c:v>
                </c:pt>
                <c:pt idx="22">
                  <c:v>14.5</c:v>
                </c:pt>
                <c:pt idx="23">
                  <c:v>14</c:v>
                </c:pt>
                <c:pt idx="24">
                  <c:v>16</c:v>
                </c:pt>
                <c:pt idx="25">
                  <c:v>16</c:v>
                </c:pt>
                <c:pt idx="26">
                  <c:v>11</c:v>
                </c:pt>
                <c:pt idx="27">
                  <c:v>14</c:v>
                </c:pt>
                <c:pt idx="28">
                  <c:v>13</c:v>
                </c:pt>
                <c:pt idx="29">
                  <c:v>19</c:v>
                </c:pt>
                <c:pt idx="30">
                  <c:v>17</c:v>
                </c:pt>
                <c:pt idx="31">
                  <c:v>13</c:v>
                </c:pt>
                <c:pt idx="32">
                  <c:v>14</c:v>
                </c:pt>
              </c:numCache>
            </c:numRef>
          </c:val>
        </c:ser>
        <c:ser>
          <c:idx val="2"/>
          <c:order val="2"/>
          <c:tx>
            <c:strRef>
              <c:f>CCG!$O$3</c:f>
              <c:strCache>
                <c:ptCount val="1"/>
                <c:pt idx="0">
                  <c:v>Diagnosis to MDT </c:v>
                </c:pt>
              </c:strCache>
            </c:strRef>
          </c:tx>
          <c:invertIfNegative val="0"/>
          <c:dLbls>
            <c:numFmt formatCode="#,##0" sourceLinked="0"/>
            <c:txPr>
              <a:bodyPr/>
              <a:lstStyle/>
              <a:p>
                <a:pPr>
                  <a:defRPr sz="800"/>
                </a:pPr>
                <a:endParaRPr lang="en-US"/>
              </a:p>
            </c:txPr>
            <c:showLegendKey val="0"/>
            <c:showVal val="1"/>
            <c:showCatName val="0"/>
            <c:showSerName val="0"/>
            <c:showPercent val="0"/>
            <c:showBubbleSize val="0"/>
            <c:showLeaderLines val="0"/>
          </c:dLbls>
          <c:cat>
            <c:multiLvlStrRef>
              <c:f>CCG!$L$4:$L$43</c:f>
              <c:multiLvlStrCache>
                <c:ptCount val="33"/>
                <c:lvl>
                  <c:pt idx="0">
                    <c:v>NHS Barnet</c:v>
                  </c:pt>
                  <c:pt idx="1">
                    <c:v>NHS Camden</c:v>
                  </c:pt>
                  <c:pt idx="2">
                    <c:v>NHS Enfield</c:v>
                  </c:pt>
                  <c:pt idx="3">
                    <c:v>NHS Haringey</c:v>
                  </c:pt>
                  <c:pt idx="4">
                    <c:v>NHS Islington</c:v>
                  </c:pt>
                  <c:pt idx="5">
                    <c:v>NHS Barking &amp; Dagenham</c:v>
                  </c:pt>
                  <c:pt idx="6">
                    <c:v>NHS City and Hackney</c:v>
                  </c:pt>
                  <c:pt idx="7">
                    <c:v>NHS Havering</c:v>
                  </c:pt>
                  <c:pt idx="8">
                    <c:v>NHS Newham</c:v>
                  </c:pt>
                  <c:pt idx="9">
                    <c:v>NHS Redbridge</c:v>
                  </c:pt>
                  <c:pt idx="10">
                    <c:v>NHS Tower Hamlets</c:v>
                  </c:pt>
                  <c:pt idx="11">
                    <c:v>NHS Waltham Forest</c:v>
                  </c:pt>
                  <c:pt idx="12">
                    <c:v>NHS Brent</c:v>
                  </c:pt>
                  <c:pt idx="13">
                    <c:v>NHS Central London </c:v>
                  </c:pt>
                  <c:pt idx="14">
                    <c:v>NHS Ealing</c:v>
                  </c:pt>
                  <c:pt idx="15">
                    <c:v>NHS Hammersmith and Fulham</c:v>
                  </c:pt>
                  <c:pt idx="16">
                    <c:v>NHS Harrow</c:v>
                  </c:pt>
                  <c:pt idx="17">
                    <c:v>NHS Hillingdon</c:v>
                  </c:pt>
                  <c:pt idx="18">
                    <c:v>NHS Hounslow</c:v>
                  </c:pt>
                  <c:pt idx="19">
                    <c:v>NHS West London </c:v>
                  </c:pt>
                  <c:pt idx="20">
                    <c:v>NHS Bexley</c:v>
                  </c:pt>
                  <c:pt idx="21">
                    <c:v>NHS Bromley</c:v>
                  </c:pt>
                  <c:pt idx="22">
                    <c:v>NHS Greenwich</c:v>
                  </c:pt>
                  <c:pt idx="23">
                    <c:v>NHS Lambeth</c:v>
                  </c:pt>
                  <c:pt idx="24">
                    <c:v>NHS Lewisham</c:v>
                  </c:pt>
                  <c:pt idx="25">
                    <c:v>NHS Southwark</c:v>
                  </c:pt>
                  <c:pt idx="26">
                    <c:v>NHS Croydon</c:v>
                  </c:pt>
                  <c:pt idx="27">
                    <c:v>NHS Kingston</c:v>
                  </c:pt>
                  <c:pt idx="28">
                    <c:v>NHS Merton</c:v>
                  </c:pt>
                  <c:pt idx="29">
                    <c:v>NHS Richmond</c:v>
                  </c:pt>
                  <c:pt idx="30">
                    <c:v>NHS Sutton</c:v>
                  </c:pt>
                  <c:pt idx="31">
                    <c:v>NHS Wandsworth</c:v>
                  </c:pt>
                  <c:pt idx="32">
                    <c:v>NHS West Essex</c:v>
                  </c:pt>
                </c:lvl>
                <c:lvl>
                  <c:pt idx="0">
                    <c:v>North Central</c:v>
                  </c:pt>
                  <c:pt idx="5">
                    <c:v>North East</c:v>
                  </c:pt>
                  <c:pt idx="12">
                    <c:v>North West</c:v>
                  </c:pt>
                  <c:pt idx="20">
                    <c:v>South East</c:v>
                  </c:pt>
                  <c:pt idx="26">
                    <c:v>South West</c:v>
                  </c:pt>
                  <c:pt idx="32">
                    <c:v>West Essex</c:v>
                  </c:pt>
                </c:lvl>
              </c:multiLvlStrCache>
            </c:multiLvlStrRef>
          </c:cat>
          <c:val>
            <c:numRef>
              <c:f>CCG!$O$4:$O$43</c:f>
              <c:numCache>
                <c:formatCode>General</c:formatCode>
                <c:ptCount val="33"/>
                <c:pt idx="0">
                  <c:v>13</c:v>
                </c:pt>
                <c:pt idx="1">
                  <c:v>13</c:v>
                </c:pt>
                <c:pt idx="2">
                  <c:v>13</c:v>
                </c:pt>
                <c:pt idx="3">
                  <c:v>14</c:v>
                </c:pt>
                <c:pt idx="4">
                  <c:v>11</c:v>
                </c:pt>
                <c:pt idx="5">
                  <c:v>12.5</c:v>
                </c:pt>
                <c:pt idx="6">
                  <c:v>10</c:v>
                </c:pt>
                <c:pt idx="7">
                  <c:v>10</c:v>
                </c:pt>
                <c:pt idx="8">
                  <c:v>15</c:v>
                </c:pt>
                <c:pt idx="9">
                  <c:v>14</c:v>
                </c:pt>
                <c:pt idx="10">
                  <c:v>18</c:v>
                </c:pt>
                <c:pt idx="11">
                  <c:v>14</c:v>
                </c:pt>
                <c:pt idx="12">
                  <c:v>11</c:v>
                </c:pt>
                <c:pt idx="13">
                  <c:v>14</c:v>
                </c:pt>
                <c:pt idx="14">
                  <c:v>12</c:v>
                </c:pt>
                <c:pt idx="15">
                  <c:v>14</c:v>
                </c:pt>
                <c:pt idx="16">
                  <c:v>9</c:v>
                </c:pt>
                <c:pt idx="17">
                  <c:v>14</c:v>
                </c:pt>
                <c:pt idx="18">
                  <c:v>14</c:v>
                </c:pt>
                <c:pt idx="19">
                  <c:v>11.5</c:v>
                </c:pt>
                <c:pt idx="20">
                  <c:v>16</c:v>
                </c:pt>
                <c:pt idx="21">
                  <c:v>11</c:v>
                </c:pt>
                <c:pt idx="22">
                  <c:v>12</c:v>
                </c:pt>
                <c:pt idx="23">
                  <c:v>12</c:v>
                </c:pt>
                <c:pt idx="24">
                  <c:v>9</c:v>
                </c:pt>
                <c:pt idx="25">
                  <c:v>11</c:v>
                </c:pt>
                <c:pt idx="26">
                  <c:v>12</c:v>
                </c:pt>
                <c:pt idx="27">
                  <c:v>12</c:v>
                </c:pt>
                <c:pt idx="28">
                  <c:v>17</c:v>
                </c:pt>
                <c:pt idx="29">
                  <c:v>13</c:v>
                </c:pt>
                <c:pt idx="30">
                  <c:v>18</c:v>
                </c:pt>
                <c:pt idx="31">
                  <c:v>15</c:v>
                </c:pt>
                <c:pt idx="32">
                  <c:v>14</c:v>
                </c:pt>
              </c:numCache>
            </c:numRef>
          </c:val>
        </c:ser>
        <c:ser>
          <c:idx val="3"/>
          <c:order val="3"/>
          <c:tx>
            <c:strRef>
              <c:f>CCG!$P$3</c:f>
              <c:strCache>
                <c:ptCount val="1"/>
                <c:pt idx="0">
                  <c:v>MDT to treatment start </c:v>
                </c:pt>
              </c:strCache>
            </c:strRef>
          </c:tx>
          <c:invertIfNegative val="0"/>
          <c:dLbls>
            <c:numFmt formatCode="#,##0" sourceLinked="0"/>
            <c:txPr>
              <a:bodyPr/>
              <a:lstStyle/>
              <a:p>
                <a:pPr>
                  <a:defRPr sz="800">
                    <a:solidFill>
                      <a:schemeClr val="bg1"/>
                    </a:solidFill>
                  </a:defRPr>
                </a:pPr>
                <a:endParaRPr lang="en-US"/>
              </a:p>
            </c:txPr>
            <c:showLegendKey val="0"/>
            <c:showVal val="1"/>
            <c:showCatName val="0"/>
            <c:showSerName val="0"/>
            <c:showPercent val="0"/>
            <c:showBubbleSize val="0"/>
            <c:showLeaderLines val="0"/>
          </c:dLbls>
          <c:cat>
            <c:multiLvlStrRef>
              <c:f>CCG!$L$4:$L$43</c:f>
              <c:multiLvlStrCache>
                <c:ptCount val="33"/>
                <c:lvl>
                  <c:pt idx="0">
                    <c:v>NHS Barnet</c:v>
                  </c:pt>
                  <c:pt idx="1">
                    <c:v>NHS Camden</c:v>
                  </c:pt>
                  <c:pt idx="2">
                    <c:v>NHS Enfield</c:v>
                  </c:pt>
                  <c:pt idx="3">
                    <c:v>NHS Haringey</c:v>
                  </c:pt>
                  <c:pt idx="4">
                    <c:v>NHS Islington</c:v>
                  </c:pt>
                  <c:pt idx="5">
                    <c:v>NHS Barking &amp; Dagenham</c:v>
                  </c:pt>
                  <c:pt idx="6">
                    <c:v>NHS City and Hackney</c:v>
                  </c:pt>
                  <c:pt idx="7">
                    <c:v>NHS Havering</c:v>
                  </c:pt>
                  <c:pt idx="8">
                    <c:v>NHS Newham</c:v>
                  </c:pt>
                  <c:pt idx="9">
                    <c:v>NHS Redbridge</c:v>
                  </c:pt>
                  <c:pt idx="10">
                    <c:v>NHS Tower Hamlets</c:v>
                  </c:pt>
                  <c:pt idx="11">
                    <c:v>NHS Waltham Forest</c:v>
                  </c:pt>
                  <c:pt idx="12">
                    <c:v>NHS Brent</c:v>
                  </c:pt>
                  <c:pt idx="13">
                    <c:v>NHS Central London </c:v>
                  </c:pt>
                  <c:pt idx="14">
                    <c:v>NHS Ealing</c:v>
                  </c:pt>
                  <c:pt idx="15">
                    <c:v>NHS Hammersmith and Fulham</c:v>
                  </c:pt>
                  <c:pt idx="16">
                    <c:v>NHS Harrow</c:v>
                  </c:pt>
                  <c:pt idx="17">
                    <c:v>NHS Hillingdon</c:v>
                  </c:pt>
                  <c:pt idx="18">
                    <c:v>NHS Hounslow</c:v>
                  </c:pt>
                  <c:pt idx="19">
                    <c:v>NHS West London </c:v>
                  </c:pt>
                  <c:pt idx="20">
                    <c:v>NHS Bexley</c:v>
                  </c:pt>
                  <c:pt idx="21">
                    <c:v>NHS Bromley</c:v>
                  </c:pt>
                  <c:pt idx="22">
                    <c:v>NHS Greenwich</c:v>
                  </c:pt>
                  <c:pt idx="23">
                    <c:v>NHS Lambeth</c:v>
                  </c:pt>
                  <c:pt idx="24">
                    <c:v>NHS Lewisham</c:v>
                  </c:pt>
                  <c:pt idx="25">
                    <c:v>NHS Southwark</c:v>
                  </c:pt>
                  <c:pt idx="26">
                    <c:v>NHS Croydon</c:v>
                  </c:pt>
                  <c:pt idx="27">
                    <c:v>NHS Kingston</c:v>
                  </c:pt>
                  <c:pt idx="28">
                    <c:v>NHS Merton</c:v>
                  </c:pt>
                  <c:pt idx="29">
                    <c:v>NHS Richmond</c:v>
                  </c:pt>
                  <c:pt idx="30">
                    <c:v>NHS Sutton</c:v>
                  </c:pt>
                  <c:pt idx="31">
                    <c:v>NHS Wandsworth</c:v>
                  </c:pt>
                  <c:pt idx="32">
                    <c:v>NHS West Essex</c:v>
                  </c:pt>
                </c:lvl>
                <c:lvl>
                  <c:pt idx="0">
                    <c:v>North Central</c:v>
                  </c:pt>
                  <c:pt idx="5">
                    <c:v>North East</c:v>
                  </c:pt>
                  <c:pt idx="12">
                    <c:v>North West</c:v>
                  </c:pt>
                  <c:pt idx="20">
                    <c:v>South East</c:v>
                  </c:pt>
                  <c:pt idx="26">
                    <c:v>South West</c:v>
                  </c:pt>
                  <c:pt idx="32">
                    <c:v>West Essex</c:v>
                  </c:pt>
                </c:lvl>
              </c:multiLvlStrCache>
            </c:multiLvlStrRef>
          </c:cat>
          <c:val>
            <c:numRef>
              <c:f>CCG!$P$4:$P$43</c:f>
              <c:numCache>
                <c:formatCode>General</c:formatCode>
                <c:ptCount val="33"/>
                <c:pt idx="0">
                  <c:v>13</c:v>
                </c:pt>
                <c:pt idx="1">
                  <c:v>14.5</c:v>
                </c:pt>
                <c:pt idx="2">
                  <c:v>13</c:v>
                </c:pt>
                <c:pt idx="3">
                  <c:v>15</c:v>
                </c:pt>
                <c:pt idx="4">
                  <c:v>12</c:v>
                </c:pt>
                <c:pt idx="5">
                  <c:v>23.5</c:v>
                </c:pt>
                <c:pt idx="6">
                  <c:v>20</c:v>
                </c:pt>
                <c:pt idx="7">
                  <c:v>22</c:v>
                </c:pt>
                <c:pt idx="8">
                  <c:v>29.5</c:v>
                </c:pt>
                <c:pt idx="9">
                  <c:v>21</c:v>
                </c:pt>
                <c:pt idx="10">
                  <c:v>34</c:v>
                </c:pt>
                <c:pt idx="11">
                  <c:v>23</c:v>
                </c:pt>
                <c:pt idx="12">
                  <c:v>24</c:v>
                </c:pt>
                <c:pt idx="13">
                  <c:v>17</c:v>
                </c:pt>
                <c:pt idx="14">
                  <c:v>23</c:v>
                </c:pt>
                <c:pt idx="15">
                  <c:v>17</c:v>
                </c:pt>
                <c:pt idx="16">
                  <c:v>25</c:v>
                </c:pt>
                <c:pt idx="17">
                  <c:v>19</c:v>
                </c:pt>
                <c:pt idx="18">
                  <c:v>18</c:v>
                </c:pt>
                <c:pt idx="19">
                  <c:v>21</c:v>
                </c:pt>
                <c:pt idx="20">
                  <c:v>24</c:v>
                </c:pt>
                <c:pt idx="21">
                  <c:v>20.5</c:v>
                </c:pt>
                <c:pt idx="22">
                  <c:v>20</c:v>
                </c:pt>
                <c:pt idx="23">
                  <c:v>23.5</c:v>
                </c:pt>
                <c:pt idx="24">
                  <c:v>26</c:v>
                </c:pt>
                <c:pt idx="25">
                  <c:v>27</c:v>
                </c:pt>
                <c:pt idx="26">
                  <c:v>21</c:v>
                </c:pt>
                <c:pt idx="27">
                  <c:v>15.5</c:v>
                </c:pt>
                <c:pt idx="28">
                  <c:v>24</c:v>
                </c:pt>
                <c:pt idx="29">
                  <c:v>15</c:v>
                </c:pt>
                <c:pt idx="30">
                  <c:v>23</c:v>
                </c:pt>
                <c:pt idx="31">
                  <c:v>13.5</c:v>
                </c:pt>
                <c:pt idx="32">
                  <c:v>21</c:v>
                </c:pt>
              </c:numCache>
            </c:numRef>
          </c:val>
        </c:ser>
        <c:dLbls>
          <c:showLegendKey val="0"/>
          <c:showVal val="1"/>
          <c:showCatName val="0"/>
          <c:showSerName val="0"/>
          <c:showPercent val="0"/>
          <c:showBubbleSize val="0"/>
        </c:dLbls>
        <c:gapWidth val="75"/>
        <c:overlap val="100"/>
        <c:axId val="38864384"/>
        <c:axId val="38865920"/>
      </c:barChart>
      <c:catAx>
        <c:axId val="38864384"/>
        <c:scaling>
          <c:orientation val="minMax"/>
        </c:scaling>
        <c:delete val="0"/>
        <c:axPos val="b"/>
        <c:majorTickMark val="none"/>
        <c:minorTickMark val="none"/>
        <c:tickLblPos val="nextTo"/>
        <c:crossAx val="38865920"/>
        <c:crosses val="autoZero"/>
        <c:auto val="1"/>
        <c:lblAlgn val="ctr"/>
        <c:lblOffset val="100"/>
        <c:noMultiLvlLbl val="0"/>
      </c:catAx>
      <c:valAx>
        <c:axId val="38865920"/>
        <c:scaling>
          <c:orientation val="minMax"/>
        </c:scaling>
        <c:delete val="0"/>
        <c:axPos val="l"/>
        <c:title>
          <c:tx>
            <c:rich>
              <a:bodyPr rot="-5400000" vert="horz"/>
              <a:lstStyle/>
              <a:p>
                <a:pPr>
                  <a:defRPr/>
                </a:pPr>
                <a:r>
                  <a:rPr lang="en-GB" dirty="0" smtClean="0"/>
                  <a:t>Median Days</a:t>
                </a:r>
                <a:endParaRPr lang="en-GB" dirty="0"/>
              </a:p>
            </c:rich>
          </c:tx>
          <c:layout>
            <c:manualLayout>
              <c:xMode val="edge"/>
              <c:yMode val="edge"/>
              <c:x val="5.8303904972898443E-3"/>
              <c:y val="0.22813593628485723"/>
            </c:manualLayout>
          </c:layout>
          <c:overlay val="0"/>
        </c:title>
        <c:numFmt formatCode="General" sourceLinked="1"/>
        <c:majorTickMark val="none"/>
        <c:minorTickMark val="none"/>
        <c:tickLblPos val="nextTo"/>
        <c:crossAx val="3886438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190118.xlsx]NCL!PivotTable2</c:name>
    <c:fmtId val="1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s>
    <c:plotArea>
      <c:layout/>
      <c:barChart>
        <c:barDir val="col"/>
        <c:grouping val="stacked"/>
        <c:varyColors val="0"/>
        <c:ser>
          <c:idx val="0"/>
          <c:order val="0"/>
          <c:tx>
            <c:strRef>
              <c:f>NCL!$L$4</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NCL!$K$5:$K$25</c:f>
              <c:multiLvlStrCache>
                <c:ptCount val="15"/>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lvl>
                <c:lvl>
                  <c:pt idx="0">
                    <c:v>NHS Barnet</c:v>
                  </c:pt>
                  <c:pt idx="3">
                    <c:v>NHS Camden</c:v>
                  </c:pt>
                  <c:pt idx="6">
                    <c:v>NHS Enfield</c:v>
                  </c:pt>
                  <c:pt idx="9">
                    <c:v>NHS Haringey</c:v>
                  </c:pt>
                  <c:pt idx="12">
                    <c:v>NHS Islington</c:v>
                  </c:pt>
                </c:lvl>
              </c:multiLvlStrCache>
            </c:multiLvlStrRef>
          </c:cat>
          <c:val>
            <c:numRef>
              <c:f>NCL!$L$5:$L$25</c:f>
              <c:numCache>
                <c:formatCode>General</c:formatCode>
                <c:ptCount val="15"/>
                <c:pt idx="0">
                  <c:v>12</c:v>
                </c:pt>
                <c:pt idx="1">
                  <c:v>9</c:v>
                </c:pt>
                <c:pt idx="2">
                  <c:v>13</c:v>
                </c:pt>
                <c:pt idx="3">
                  <c:v>13</c:v>
                </c:pt>
                <c:pt idx="4">
                  <c:v>10</c:v>
                </c:pt>
                <c:pt idx="5">
                  <c:v>13</c:v>
                </c:pt>
                <c:pt idx="6">
                  <c:v>8.5</c:v>
                </c:pt>
                <c:pt idx="7">
                  <c:v>5.5</c:v>
                </c:pt>
                <c:pt idx="8">
                  <c:v>12</c:v>
                </c:pt>
                <c:pt idx="9">
                  <c:v>8</c:v>
                </c:pt>
                <c:pt idx="10">
                  <c:v>8</c:v>
                </c:pt>
                <c:pt idx="11">
                  <c:v>7</c:v>
                </c:pt>
                <c:pt idx="12">
                  <c:v>10</c:v>
                </c:pt>
                <c:pt idx="13">
                  <c:v>11</c:v>
                </c:pt>
                <c:pt idx="14">
                  <c:v>11</c:v>
                </c:pt>
              </c:numCache>
            </c:numRef>
          </c:val>
        </c:ser>
        <c:ser>
          <c:idx val="1"/>
          <c:order val="1"/>
          <c:tx>
            <c:strRef>
              <c:f>NCL!$M$4</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NCL!$K$5:$K$25</c:f>
              <c:multiLvlStrCache>
                <c:ptCount val="15"/>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lvl>
                <c:lvl>
                  <c:pt idx="0">
                    <c:v>NHS Barnet</c:v>
                  </c:pt>
                  <c:pt idx="3">
                    <c:v>NHS Camden</c:v>
                  </c:pt>
                  <c:pt idx="6">
                    <c:v>NHS Enfield</c:v>
                  </c:pt>
                  <c:pt idx="9">
                    <c:v>NHS Haringey</c:v>
                  </c:pt>
                  <c:pt idx="12">
                    <c:v>NHS Islington</c:v>
                  </c:pt>
                </c:lvl>
              </c:multiLvlStrCache>
            </c:multiLvlStrRef>
          </c:cat>
          <c:val>
            <c:numRef>
              <c:f>NCL!$M$5:$M$25</c:f>
              <c:numCache>
                <c:formatCode>General</c:formatCode>
                <c:ptCount val="15"/>
                <c:pt idx="0">
                  <c:v>15</c:v>
                </c:pt>
                <c:pt idx="1">
                  <c:v>13</c:v>
                </c:pt>
                <c:pt idx="2">
                  <c:v>17.5</c:v>
                </c:pt>
                <c:pt idx="3">
                  <c:v>13.5</c:v>
                </c:pt>
                <c:pt idx="4">
                  <c:v>17</c:v>
                </c:pt>
                <c:pt idx="5">
                  <c:v>28</c:v>
                </c:pt>
                <c:pt idx="6">
                  <c:v>13</c:v>
                </c:pt>
                <c:pt idx="7">
                  <c:v>15</c:v>
                </c:pt>
                <c:pt idx="8">
                  <c:v>19</c:v>
                </c:pt>
                <c:pt idx="9">
                  <c:v>9</c:v>
                </c:pt>
                <c:pt idx="10">
                  <c:v>13</c:v>
                </c:pt>
                <c:pt idx="11">
                  <c:v>13</c:v>
                </c:pt>
                <c:pt idx="12">
                  <c:v>7</c:v>
                </c:pt>
                <c:pt idx="13">
                  <c:v>11</c:v>
                </c:pt>
                <c:pt idx="14">
                  <c:v>22</c:v>
                </c:pt>
              </c:numCache>
            </c:numRef>
          </c:val>
        </c:ser>
        <c:ser>
          <c:idx val="2"/>
          <c:order val="2"/>
          <c:tx>
            <c:strRef>
              <c:f>NCL!$N$4</c:f>
              <c:strCache>
                <c:ptCount val="1"/>
                <c:pt idx="0">
                  <c:v>Diagnosis to MDT </c:v>
                </c:pt>
              </c:strCache>
            </c:strRef>
          </c:tx>
          <c:invertIfNegative val="0"/>
          <c:dLbls>
            <c:numFmt formatCode="#,##0" sourceLinked="0"/>
            <c:showLegendKey val="0"/>
            <c:showVal val="1"/>
            <c:showCatName val="0"/>
            <c:showSerName val="0"/>
            <c:showPercent val="0"/>
            <c:showBubbleSize val="0"/>
            <c:showLeaderLines val="0"/>
          </c:dLbls>
          <c:cat>
            <c:multiLvlStrRef>
              <c:f>NCL!$K$5:$K$25</c:f>
              <c:multiLvlStrCache>
                <c:ptCount val="15"/>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lvl>
                <c:lvl>
                  <c:pt idx="0">
                    <c:v>NHS Barnet</c:v>
                  </c:pt>
                  <c:pt idx="3">
                    <c:v>NHS Camden</c:v>
                  </c:pt>
                  <c:pt idx="6">
                    <c:v>NHS Enfield</c:v>
                  </c:pt>
                  <c:pt idx="9">
                    <c:v>NHS Haringey</c:v>
                  </c:pt>
                  <c:pt idx="12">
                    <c:v>NHS Islington</c:v>
                  </c:pt>
                </c:lvl>
              </c:multiLvlStrCache>
            </c:multiLvlStrRef>
          </c:cat>
          <c:val>
            <c:numRef>
              <c:f>NCL!$N$5:$N$25</c:f>
              <c:numCache>
                <c:formatCode>General</c:formatCode>
                <c:ptCount val="15"/>
                <c:pt idx="0">
                  <c:v>10</c:v>
                </c:pt>
                <c:pt idx="1">
                  <c:v>11.5</c:v>
                </c:pt>
                <c:pt idx="2">
                  <c:v>13</c:v>
                </c:pt>
                <c:pt idx="3">
                  <c:v>9</c:v>
                </c:pt>
                <c:pt idx="4">
                  <c:v>9</c:v>
                </c:pt>
                <c:pt idx="5">
                  <c:v>13</c:v>
                </c:pt>
                <c:pt idx="6">
                  <c:v>12</c:v>
                </c:pt>
                <c:pt idx="7">
                  <c:v>18</c:v>
                </c:pt>
                <c:pt idx="8">
                  <c:v>13</c:v>
                </c:pt>
                <c:pt idx="9">
                  <c:v>11.5</c:v>
                </c:pt>
                <c:pt idx="10">
                  <c:v>14</c:v>
                </c:pt>
                <c:pt idx="11">
                  <c:v>14</c:v>
                </c:pt>
                <c:pt idx="12">
                  <c:v>12.5</c:v>
                </c:pt>
                <c:pt idx="13">
                  <c:v>12.5</c:v>
                </c:pt>
                <c:pt idx="14">
                  <c:v>11</c:v>
                </c:pt>
              </c:numCache>
            </c:numRef>
          </c:val>
        </c:ser>
        <c:ser>
          <c:idx val="3"/>
          <c:order val="3"/>
          <c:tx>
            <c:strRef>
              <c:f>NCL!$O$4</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NCL!$K$5:$K$25</c:f>
              <c:multiLvlStrCache>
                <c:ptCount val="15"/>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lvl>
                <c:lvl>
                  <c:pt idx="0">
                    <c:v>NHS Barnet</c:v>
                  </c:pt>
                  <c:pt idx="3">
                    <c:v>NHS Camden</c:v>
                  </c:pt>
                  <c:pt idx="6">
                    <c:v>NHS Enfield</c:v>
                  </c:pt>
                  <c:pt idx="9">
                    <c:v>NHS Haringey</c:v>
                  </c:pt>
                  <c:pt idx="12">
                    <c:v>NHS Islington</c:v>
                  </c:pt>
                </c:lvl>
              </c:multiLvlStrCache>
            </c:multiLvlStrRef>
          </c:cat>
          <c:val>
            <c:numRef>
              <c:f>NCL!$O$5:$O$25</c:f>
              <c:numCache>
                <c:formatCode>General</c:formatCode>
                <c:ptCount val="15"/>
                <c:pt idx="0">
                  <c:v>20</c:v>
                </c:pt>
                <c:pt idx="1">
                  <c:v>13</c:v>
                </c:pt>
                <c:pt idx="2">
                  <c:v>13</c:v>
                </c:pt>
                <c:pt idx="3">
                  <c:v>18.5</c:v>
                </c:pt>
                <c:pt idx="4">
                  <c:v>15</c:v>
                </c:pt>
                <c:pt idx="5">
                  <c:v>14.5</c:v>
                </c:pt>
                <c:pt idx="6">
                  <c:v>19.5</c:v>
                </c:pt>
                <c:pt idx="7">
                  <c:v>19</c:v>
                </c:pt>
                <c:pt idx="8">
                  <c:v>13</c:v>
                </c:pt>
                <c:pt idx="9">
                  <c:v>17</c:v>
                </c:pt>
                <c:pt idx="10">
                  <c:v>16</c:v>
                </c:pt>
                <c:pt idx="11">
                  <c:v>15</c:v>
                </c:pt>
                <c:pt idx="12">
                  <c:v>17</c:v>
                </c:pt>
                <c:pt idx="13">
                  <c:v>13</c:v>
                </c:pt>
                <c:pt idx="14">
                  <c:v>12</c:v>
                </c:pt>
              </c:numCache>
            </c:numRef>
          </c:val>
        </c:ser>
        <c:dLbls>
          <c:showLegendKey val="0"/>
          <c:showVal val="1"/>
          <c:showCatName val="0"/>
          <c:showSerName val="0"/>
          <c:showPercent val="0"/>
          <c:showBubbleSize val="0"/>
        </c:dLbls>
        <c:gapWidth val="75"/>
        <c:overlap val="100"/>
        <c:axId val="38918784"/>
        <c:axId val="38924672"/>
      </c:barChart>
      <c:catAx>
        <c:axId val="38918784"/>
        <c:scaling>
          <c:orientation val="minMax"/>
        </c:scaling>
        <c:delete val="0"/>
        <c:axPos val="b"/>
        <c:majorTickMark val="none"/>
        <c:minorTickMark val="none"/>
        <c:tickLblPos val="nextTo"/>
        <c:crossAx val="38924672"/>
        <c:crosses val="autoZero"/>
        <c:auto val="1"/>
        <c:lblAlgn val="ctr"/>
        <c:lblOffset val="100"/>
        <c:noMultiLvlLbl val="0"/>
      </c:catAx>
      <c:valAx>
        <c:axId val="38924672"/>
        <c:scaling>
          <c:orientation val="minMax"/>
          <c:max val="90"/>
        </c:scaling>
        <c:delete val="0"/>
        <c:axPos val="l"/>
        <c:title>
          <c:tx>
            <c:rich>
              <a:bodyPr rot="-5400000" vert="horz"/>
              <a:lstStyle/>
              <a:p>
                <a:pPr>
                  <a:defRPr/>
                </a:pPr>
                <a:r>
                  <a:rPr lang="en-GB" dirty="0" smtClean="0"/>
                  <a:t>Median Days</a:t>
                </a:r>
                <a:endParaRPr lang="en-GB" dirty="0"/>
              </a:p>
            </c:rich>
          </c:tx>
          <c:layout>
            <c:manualLayout>
              <c:xMode val="edge"/>
              <c:yMode val="edge"/>
              <c:x val="5.830389828127453E-3"/>
              <c:y val="0.36436591316470823"/>
            </c:manualLayout>
          </c:layout>
          <c:overlay val="0"/>
        </c:title>
        <c:numFmt formatCode="General" sourceLinked="1"/>
        <c:majorTickMark val="none"/>
        <c:minorTickMark val="none"/>
        <c:tickLblPos val="nextTo"/>
        <c:crossAx val="3891878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190118.xlsx]Diagnosis year!PivotTable5</c:name>
    <c:fmtId val="15"/>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'Diagnosis year'!$K$1</c:f>
              <c:strCache>
                <c:ptCount val="1"/>
                <c:pt idx="0">
                  <c:v>Sum of Referral to first seen</c:v>
                </c:pt>
              </c:strCache>
            </c:strRef>
          </c:tx>
          <c:invertIfNegative val="0"/>
          <c:cat>
            <c:multiLvlStrRef>
              <c:f>'Diagnosis year'!$J$2:$J$10</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'Diagnosis year'!$K$2:$K$10</c:f>
              <c:numCache>
                <c:formatCode>General</c:formatCode>
                <c:ptCount val="6"/>
                <c:pt idx="0">
                  <c:v>8</c:v>
                </c:pt>
                <c:pt idx="1">
                  <c:v>9</c:v>
                </c:pt>
                <c:pt idx="2">
                  <c:v>9</c:v>
                </c:pt>
                <c:pt idx="3">
                  <c:v>9</c:v>
                </c:pt>
                <c:pt idx="4">
                  <c:v>9</c:v>
                </c:pt>
                <c:pt idx="5">
                  <c:v>9</c:v>
                </c:pt>
              </c:numCache>
            </c:numRef>
          </c:val>
        </c:ser>
        <c:ser>
          <c:idx val="1"/>
          <c:order val="1"/>
          <c:tx>
            <c:strRef>
              <c:f>'Diagnosis year'!$L$1</c:f>
              <c:strCache>
                <c:ptCount val="1"/>
                <c:pt idx="0">
                  <c:v>Sum of First seen to diagnosis</c:v>
                </c:pt>
              </c:strCache>
            </c:strRef>
          </c:tx>
          <c:invertIfNegative val="0"/>
          <c:cat>
            <c:multiLvlStrRef>
              <c:f>'Diagnosis year'!$J$2:$J$10</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'Diagnosis year'!$L$2:$L$10</c:f>
              <c:numCache>
                <c:formatCode>General</c:formatCode>
                <c:ptCount val="6"/>
                <c:pt idx="0">
                  <c:v>12</c:v>
                </c:pt>
                <c:pt idx="1">
                  <c:v>12</c:v>
                </c:pt>
                <c:pt idx="2">
                  <c:v>12</c:v>
                </c:pt>
                <c:pt idx="3">
                  <c:v>13</c:v>
                </c:pt>
                <c:pt idx="4">
                  <c:v>14</c:v>
                </c:pt>
                <c:pt idx="5">
                  <c:v>15</c:v>
                </c:pt>
              </c:numCache>
            </c:numRef>
          </c:val>
        </c:ser>
        <c:ser>
          <c:idx val="2"/>
          <c:order val="2"/>
          <c:tx>
            <c:strRef>
              <c:f>'Diagnosis year'!$M$1</c:f>
              <c:strCache>
                <c:ptCount val="1"/>
                <c:pt idx="0">
                  <c:v>Sum of Diagnosis to MDT</c:v>
                </c:pt>
              </c:strCache>
            </c:strRef>
          </c:tx>
          <c:invertIfNegative val="0"/>
          <c:cat>
            <c:multiLvlStrRef>
              <c:f>'Diagnosis year'!$J$2:$J$10</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'Diagnosis year'!$M$2:$M$10</c:f>
              <c:numCache>
                <c:formatCode>General</c:formatCode>
                <c:ptCount val="6"/>
                <c:pt idx="0">
                  <c:v>14</c:v>
                </c:pt>
                <c:pt idx="1">
                  <c:v>14</c:v>
                </c:pt>
                <c:pt idx="2">
                  <c:v>14</c:v>
                </c:pt>
                <c:pt idx="3">
                  <c:v>13</c:v>
                </c:pt>
                <c:pt idx="4">
                  <c:v>13</c:v>
                </c:pt>
                <c:pt idx="5">
                  <c:v>12</c:v>
                </c:pt>
              </c:numCache>
            </c:numRef>
          </c:val>
        </c:ser>
        <c:ser>
          <c:idx val="3"/>
          <c:order val="3"/>
          <c:tx>
            <c:strRef>
              <c:f>'Diagnosis year'!$N$1</c:f>
              <c:strCache>
                <c:ptCount val="1"/>
                <c:pt idx="0">
                  <c:v>Sum of MDT to treatment start</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'Diagnosis year'!$J$2:$J$10</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'Diagnosis year'!$N$2:$N$10</c:f>
              <c:numCache>
                <c:formatCode>General</c:formatCode>
                <c:ptCount val="6"/>
                <c:pt idx="0">
                  <c:v>21</c:v>
                </c:pt>
                <c:pt idx="1">
                  <c:v>21</c:v>
                </c:pt>
                <c:pt idx="2">
                  <c:v>21</c:v>
                </c:pt>
                <c:pt idx="3">
                  <c:v>20</c:v>
                </c:pt>
                <c:pt idx="4">
                  <c:v>22</c:v>
                </c:pt>
                <c:pt idx="5">
                  <c:v>21</c:v>
                </c:pt>
              </c:numCache>
            </c:numRef>
          </c:val>
        </c:ser>
        <c:dLbls>
          <c:showLegendKey val="0"/>
          <c:showVal val="1"/>
          <c:showCatName val="0"/>
          <c:showSerName val="0"/>
          <c:showPercent val="0"/>
          <c:showBubbleSize val="0"/>
        </c:dLbls>
        <c:gapWidth val="75"/>
        <c:overlap val="100"/>
        <c:axId val="8736128"/>
        <c:axId val="8750976"/>
      </c:barChart>
      <c:catAx>
        <c:axId val="8736128"/>
        <c:scaling>
          <c:orientation val="minMax"/>
        </c:scaling>
        <c:delete val="0"/>
        <c:axPos val="b"/>
        <c:majorTickMark val="none"/>
        <c:minorTickMark val="none"/>
        <c:tickLblPos val="nextTo"/>
        <c:crossAx val="8750976"/>
        <c:crosses val="autoZero"/>
        <c:auto val="1"/>
        <c:lblAlgn val="ctr"/>
        <c:lblOffset val="100"/>
        <c:noMultiLvlLbl val="0"/>
      </c:catAx>
      <c:valAx>
        <c:axId val="8750976"/>
        <c:scaling>
          <c:orientation val="minMax"/>
          <c:max val="60"/>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8736128"/>
        <c:crosses val="autoZero"/>
        <c:crossBetween val="between"/>
      </c:valAx>
    </c:plotArea>
    <c:legend>
      <c:legendPos val="b"/>
      <c:layout/>
      <c:overlay val="0"/>
    </c:legend>
    <c:plotVisOnly val="1"/>
    <c:dispBlanksAs val="gap"/>
    <c:showDLblsOverMax val="0"/>
  </c:chart>
  <c:txPr>
    <a:bodyPr/>
    <a:lstStyle/>
    <a:p>
      <a:pPr>
        <a:defRPr>
          <a:solidFill>
            <a:sysClr val="windowText" lastClr="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190118.xlsx]NEL!PivotTable3</c:name>
    <c:fmtId val="13"/>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NEL!$L$3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NEL!$K$4:$K$32</c:f>
              <c:multiLvlStrCache>
                <c:ptCount val="21"/>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pt idx="18">
                    <c:v>2013</c:v>
                  </c:pt>
                  <c:pt idx="19">
                    <c:v>2014</c:v>
                  </c:pt>
                  <c:pt idx="20">
                    <c:v>2015</c:v>
                  </c:pt>
                </c:lvl>
                <c:lvl>
                  <c:pt idx="0">
                    <c:v>NHS Barking &amp; Dagenham</c:v>
                  </c:pt>
                  <c:pt idx="3">
                    <c:v>NHS City and Hackney</c:v>
                  </c:pt>
                  <c:pt idx="6">
                    <c:v>NHS Havering</c:v>
                  </c:pt>
                  <c:pt idx="9">
                    <c:v>NHS Newham</c:v>
                  </c:pt>
                  <c:pt idx="12">
                    <c:v>NHS Redbridge</c:v>
                  </c:pt>
                  <c:pt idx="15">
                    <c:v>NHS Tower Hamlets</c:v>
                  </c:pt>
                  <c:pt idx="18">
                    <c:v>NHS Waltham Forest</c:v>
                  </c:pt>
                </c:lvl>
              </c:multiLvlStrCache>
            </c:multiLvlStrRef>
          </c:cat>
          <c:val>
            <c:numRef>
              <c:f>NEL!$L$4:$L$32</c:f>
              <c:numCache>
                <c:formatCode>General</c:formatCode>
                <c:ptCount val="21"/>
                <c:pt idx="0">
                  <c:v>6.5</c:v>
                </c:pt>
                <c:pt idx="1">
                  <c:v>9</c:v>
                </c:pt>
                <c:pt idx="2">
                  <c:v>6</c:v>
                </c:pt>
                <c:pt idx="3">
                  <c:v>4</c:v>
                </c:pt>
                <c:pt idx="4">
                  <c:v>5.5</c:v>
                </c:pt>
                <c:pt idx="5">
                  <c:v>4</c:v>
                </c:pt>
                <c:pt idx="6">
                  <c:v>9.5</c:v>
                </c:pt>
                <c:pt idx="7">
                  <c:v>10</c:v>
                </c:pt>
                <c:pt idx="8">
                  <c:v>6</c:v>
                </c:pt>
                <c:pt idx="9">
                  <c:v>11</c:v>
                </c:pt>
                <c:pt idx="10">
                  <c:v>9</c:v>
                </c:pt>
                <c:pt idx="11">
                  <c:v>6</c:v>
                </c:pt>
                <c:pt idx="12">
                  <c:v>11</c:v>
                </c:pt>
                <c:pt idx="13">
                  <c:v>11</c:v>
                </c:pt>
                <c:pt idx="14">
                  <c:v>8</c:v>
                </c:pt>
                <c:pt idx="15">
                  <c:v>9</c:v>
                </c:pt>
                <c:pt idx="16">
                  <c:v>10</c:v>
                </c:pt>
                <c:pt idx="17">
                  <c:v>7.5</c:v>
                </c:pt>
                <c:pt idx="18">
                  <c:v>9</c:v>
                </c:pt>
                <c:pt idx="19">
                  <c:v>8</c:v>
                </c:pt>
                <c:pt idx="20">
                  <c:v>9</c:v>
                </c:pt>
              </c:numCache>
            </c:numRef>
          </c:val>
        </c:ser>
        <c:ser>
          <c:idx val="1"/>
          <c:order val="1"/>
          <c:tx>
            <c:strRef>
              <c:f>NEL!$M$3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NEL!$K$4:$K$32</c:f>
              <c:multiLvlStrCache>
                <c:ptCount val="21"/>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pt idx="18">
                    <c:v>2013</c:v>
                  </c:pt>
                  <c:pt idx="19">
                    <c:v>2014</c:v>
                  </c:pt>
                  <c:pt idx="20">
                    <c:v>2015</c:v>
                  </c:pt>
                </c:lvl>
                <c:lvl>
                  <c:pt idx="0">
                    <c:v>NHS Barking &amp; Dagenham</c:v>
                  </c:pt>
                  <c:pt idx="3">
                    <c:v>NHS City and Hackney</c:v>
                  </c:pt>
                  <c:pt idx="6">
                    <c:v>NHS Havering</c:v>
                  </c:pt>
                  <c:pt idx="9">
                    <c:v>NHS Newham</c:v>
                  </c:pt>
                  <c:pt idx="12">
                    <c:v>NHS Redbridge</c:v>
                  </c:pt>
                  <c:pt idx="15">
                    <c:v>NHS Tower Hamlets</c:v>
                  </c:pt>
                  <c:pt idx="18">
                    <c:v>NHS Waltham Forest</c:v>
                  </c:pt>
                </c:lvl>
              </c:multiLvlStrCache>
            </c:multiLvlStrRef>
          </c:cat>
          <c:val>
            <c:numRef>
              <c:f>NEL!$M$4:$M$32</c:f>
              <c:numCache>
                <c:formatCode>General</c:formatCode>
                <c:ptCount val="21"/>
                <c:pt idx="0">
                  <c:v>10.5</c:v>
                </c:pt>
                <c:pt idx="1">
                  <c:v>12.5</c:v>
                </c:pt>
                <c:pt idx="2">
                  <c:v>20</c:v>
                </c:pt>
                <c:pt idx="3">
                  <c:v>10</c:v>
                </c:pt>
                <c:pt idx="4">
                  <c:v>11</c:v>
                </c:pt>
                <c:pt idx="5">
                  <c:v>7.5</c:v>
                </c:pt>
                <c:pt idx="6">
                  <c:v>10.5</c:v>
                </c:pt>
                <c:pt idx="7">
                  <c:v>14</c:v>
                </c:pt>
                <c:pt idx="8">
                  <c:v>18</c:v>
                </c:pt>
                <c:pt idx="9">
                  <c:v>20</c:v>
                </c:pt>
                <c:pt idx="10">
                  <c:v>19</c:v>
                </c:pt>
                <c:pt idx="11">
                  <c:v>13</c:v>
                </c:pt>
                <c:pt idx="12">
                  <c:v>16.5</c:v>
                </c:pt>
                <c:pt idx="13">
                  <c:v>12</c:v>
                </c:pt>
                <c:pt idx="14">
                  <c:v>16</c:v>
                </c:pt>
                <c:pt idx="15">
                  <c:v>22</c:v>
                </c:pt>
                <c:pt idx="16">
                  <c:v>16</c:v>
                </c:pt>
                <c:pt idx="17">
                  <c:v>26</c:v>
                </c:pt>
                <c:pt idx="18">
                  <c:v>15</c:v>
                </c:pt>
                <c:pt idx="19">
                  <c:v>11</c:v>
                </c:pt>
                <c:pt idx="20">
                  <c:v>22</c:v>
                </c:pt>
              </c:numCache>
            </c:numRef>
          </c:val>
        </c:ser>
        <c:ser>
          <c:idx val="2"/>
          <c:order val="2"/>
          <c:tx>
            <c:strRef>
              <c:f>NEL!$N$3</c:f>
              <c:strCache>
                <c:ptCount val="1"/>
                <c:pt idx="0">
                  <c:v>Diagnosis to MDT </c:v>
                </c:pt>
              </c:strCache>
            </c:strRef>
          </c:tx>
          <c:invertIfNegative val="0"/>
          <c:dLbls>
            <c:numFmt formatCode="#,##0" sourceLinked="0"/>
            <c:showLegendKey val="0"/>
            <c:showVal val="1"/>
            <c:showCatName val="0"/>
            <c:showSerName val="0"/>
            <c:showPercent val="0"/>
            <c:showBubbleSize val="0"/>
            <c:showLeaderLines val="0"/>
          </c:dLbls>
          <c:cat>
            <c:multiLvlStrRef>
              <c:f>NEL!$K$4:$K$32</c:f>
              <c:multiLvlStrCache>
                <c:ptCount val="21"/>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pt idx="18">
                    <c:v>2013</c:v>
                  </c:pt>
                  <c:pt idx="19">
                    <c:v>2014</c:v>
                  </c:pt>
                  <c:pt idx="20">
                    <c:v>2015</c:v>
                  </c:pt>
                </c:lvl>
                <c:lvl>
                  <c:pt idx="0">
                    <c:v>NHS Barking &amp; Dagenham</c:v>
                  </c:pt>
                  <c:pt idx="3">
                    <c:v>NHS City and Hackney</c:v>
                  </c:pt>
                  <c:pt idx="6">
                    <c:v>NHS Havering</c:v>
                  </c:pt>
                  <c:pt idx="9">
                    <c:v>NHS Newham</c:v>
                  </c:pt>
                  <c:pt idx="12">
                    <c:v>NHS Redbridge</c:v>
                  </c:pt>
                  <c:pt idx="15">
                    <c:v>NHS Tower Hamlets</c:v>
                  </c:pt>
                  <c:pt idx="18">
                    <c:v>NHS Waltham Forest</c:v>
                  </c:pt>
                </c:lvl>
              </c:multiLvlStrCache>
            </c:multiLvlStrRef>
          </c:cat>
          <c:val>
            <c:numRef>
              <c:f>NEL!$N$4:$N$32</c:f>
              <c:numCache>
                <c:formatCode>General</c:formatCode>
                <c:ptCount val="21"/>
                <c:pt idx="0">
                  <c:v>13</c:v>
                </c:pt>
                <c:pt idx="1">
                  <c:v>13</c:v>
                </c:pt>
                <c:pt idx="2">
                  <c:v>12.5</c:v>
                </c:pt>
                <c:pt idx="3">
                  <c:v>11</c:v>
                </c:pt>
                <c:pt idx="4">
                  <c:v>10</c:v>
                </c:pt>
                <c:pt idx="5">
                  <c:v>10</c:v>
                </c:pt>
                <c:pt idx="6">
                  <c:v>11</c:v>
                </c:pt>
                <c:pt idx="7">
                  <c:v>12</c:v>
                </c:pt>
                <c:pt idx="8">
                  <c:v>10</c:v>
                </c:pt>
                <c:pt idx="9">
                  <c:v>14</c:v>
                </c:pt>
                <c:pt idx="10">
                  <c:v>18</c:v>
                </c:pt>
                <c:pt idx="11">
                  <c:v>15</c:v>
                </c:pt>
                <c:pt idx="12">
                  <c:v>14</c:v>
                </c:pt>
                <c:pt idx="13">
                  <c:v>12</c:v>
                </c:pt>
                <c:pt idx="14">
                  <c:v>14</c:v>
                </c:pt>
                <c:pt idx="15">
                  <c:v>13</c:v>
                </c:pt>
                <c:pt idx="16">
                  <c:v>22</c:v>
                </c:pt>
                <c:pt idx="17">
                  <c:v>18</c:v>
                </c:pt>
                <c:pt idx="18">
                  <c:v>13.5</c:v>
                </c:pt>
                <c:pt idx="19">
                  <c:v>17.5</c:v>
                </c:pt>
                <c:pt idx="20">
                  <c:v>14</c:v>
                </c:pt>
              </c:numCache>
            </c:numRef>
          </c:val>
        </c:ser>
        <c:ser>
          <c:idx val="3"/>
          <c:order val="3"/>
          <c:tx>
            <c:strRef>
              <c:f>NEL!$O$3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NEL!$K$4:$K$32</c:f>
              <c:multiLvlStrCache>
                <c:ptCount val="21"/>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pt idx="18">
                    <c:v>2013</c:v>
                  </c:pt>
                  <c:pt idx="19">
                    <c:v>2014</c:v>
                  </c:pt>
                  <c:pt idx="20">
                    <c:v>2015</c:v>
                  </c:pt>
                </c:lvl>
                <c:lvl>
                  <c:pt idx="0">
                    <c:v>NHS Barking &amp; Dagenham</c:v>
                  </c:pt>
                  <c:pt idx="3">
                    <c:v>NHS City and Hackney</c:v>
                  </c:pt>
                  <c:pt idx="6">
                    <c:v>NHS Havering</c:v>
                  </c:pt>
                  <c:pt idx="9">
                    <c:v>NHS Newham</c:v>
                  </c:pt>
                  <c:pt idx="12">
                    <c:v>NHS Redbridge</c:v>
                  </c:pt>
                  <c:pt idx="15">
                    <c:v>NHS Tower Hamlets</c:v>
                  </c:pt>
                  <c:pt idx="18">
                    <c:v>NHS Waltham Forest</c:v>
                  </c:pt>
                </c:lvl>
              </c:multiLvlStrCache>
            </c:multiLvlStrRef>
          </c:cat>
          <c:val>
            <c:numRef>
              <c:f>NEL!$O$4:$O$32</c:f>
              <c:numCache>
                <c:formatCode>General</c:formatCode>
                <c:ptCount val="21"/>
                <c:pt idx="0">
                  <c:v>27</c:v>
                </c:pt>
                <c:pt idx="1">
                  <c:v>22</c:v>
                </c:pt>
                <c:pt idx="2">
                  <c:v>23.5</c:v>
                </c:pt>
                <c:pt idx="3">
                  <c:v>16</c:v>
                </c:pt>
                <c:pt idx="4">
                  <c:v>23.5</c:v>
                </c:pt>
                <c:pt idx="5">
                  <c:v>20</c:v>
                </c:pt>
                <c:pt idx="6">
                  <c:v>21</c:v>
                </c:pt>
                <c:pt idx="7">
                  <c:v>20</c:v>
                </c:pt>
                <c:pt idx="8">
                  <c:v>22</c:v>
                </c:pt>
                <c:pt idx="9">
                  <c:v>17</c:v>
                </c:pt>
                <c:pt idx="10">
                  <c:v>29</c:v>
                </c:pt>
                <c:pt idx="11">
                  <c:v>29.5</c:v>
                </c:pt>
                <c:pt idx="12">
                  <c:v>19</c:v>
                </c:pt>
                <c:pt idx="13">
                  <c:v>22</c:v>
                </c:pt>
                <c:pt idx="14">
                  <c:v>21</c:v>
                </c:pt>
                <c:pt idx="15">
                  <c:v>20</c:v>
                </c:pt>
                <c:pt idx="16">
                  <c:v>33</c:v>
                </c:pt>
                <c:pt idx="17">
                  <c:v>34</c:v>
                </c:pt>
                <c:pt idx="18">
                  <c:v>15</c:v>
                </c:pt>
                <c:pt idx="19">
                  <c:v>25.5</c:v>
                </c:pt>
                <c:pt idx="20">
                  <c:v>23</c:v>
                </c:pt>
              </c:numCache>
            </c:numRef>
          </c:val>
        </c:ser>
        <c:dLbls>
          <c:showLegendKey val="0"/>
          <c:showVal val="1"/>
          <c:showCatName val="0"/>
          <c:showSerName val="0"/>
          <c:showPercent val="0"/>
          <c:showBubbleSize val="0"/>
        </c:dLbls>
        <c:gapWidth val="75"/>
        <c:overlap val="100"/>
        <c:axId val="38975744"/>
        <c:axId val="38993920"/>
      </c:barChart>
      <c:catAx>
        <c:axId val="38975744"/>
        <c:scaling>
          <c:orientation val="minMax"/>
        </c:scaling>
        <c:delete val="0"/>
        <c:axPos val="b"/>
        <c:majorTickMark val="none"/>
        <c:minorTickMark val="none"/>
        <c:tickLblPos val="nextTo"/>
        <c:crossAx val="38993920"/>
        <c:crosses val="autoZero"/>
        <c:auto val="1"/>
        <c:lblAlgn val="ctr"/>
        <c:lblOffset val="100"/>
        <c:noMultiLvlLbl val="0"/>
      </c:catAx>
      <c:valAx>
        <c:axId val="38993920"/>
        <c:scaling>
          <c:orientation val="minMax"/>
        </c:scaling>
        <c:delete val="0"/>
        <c:axPos val="l"/>
        <c:title>
          <c:tx>
            <c:rich>
              <a:bodyPr rot="-5400000" vert="horz"/>
              <a:lstStyle/>
              <a:p>
                <a:pPr>
                  <a:defRPr/>
                </a:pPr>
                <a:r>
                  <a:rPr lang="en-GB" dirty="0" smtClean="0"/>
                  <a:t>Median Days</a:t>
                </a:r>
                <a:endParaRPr lang="en-GB" dirty="0"/>
              </a:p>
            </c:rich>
          </c:tx>
          <c:layout>
            <c:manualLayout>
              <c:xMode val="edge"/>
              <c:yMode val="edge"/>
              <c:x val="1.0203182199223042E-2"/>
              <c:y val="0.37160580993681364"/>
            </c:manualLayout>
          </c:layout>
          <c:overlay val="0"/>
        </c:title>
        <c:numFmt formatCode="General" sourceLinked="1"/>
        <c:majorTickMark val="none"/>
        <c:minorTickMark val="none"/>
        <c:tickLblPos val="nextTo"/>
        <c:crossAx val="3897574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190118.xlsx]NWL!PivotTable4</c:name>
    <c:fmtId val="13"/>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NWL!$M$3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NWL!$L$4:$L$36</c:f>
              <c:multiLvlStrCache>
                <c:ptCount val="24"/>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pt idx="18">
                    <c:v>2013</c:v>
                  </c:pt>
                  <c:pt idx="19">
                    <c:v>2014</c:v>
                  </c:pt>
                  <c:pt idx="20">
                    <c:v>2015</c:v>
                  </c:pt>
                  <c:pt idx="21">
                    <c:v>2013</c:v>
                  </c:pt>
                  <c:pt idx="22">
                    <c:v>2014</c:v>
                  </c:pt>
                  <c:pt idx="23">
                    <c:v>2015</c:v>
                  </c:pt>
                </c:lvl>
                <c:lvl>
                  <c:pt idx="0">
                    <c:v>NHS Brent</c:v>
                  </c:pt>
                  <c:pt idx="3">
                    <c:v>NHS Central London </c:v>
                  </c:pt>
                  <c:pt idx="6">
                    <c:v>NHS Ealing</c:v>
                  </c:pt>
                  <c:pt idx="9">
                    <c:v>NHS Hammersmith and Fulham</c:v>
                  </c:pt>
                  <c:pt idx="12">
                    <c:v>NHS Harrow</c:v>
                  </c:pt>
                  <c:pt idx="15">
                    <c:v>NHS Hillingdon</c:v>
                  </c:pt>
                  <c:pt idx="18">
                    <c:v>NHS Hounslow</c:v>
                  </c:pt>
                  <c:pt idx="21">
                    <c:v>NHS West London </c:v>
                  </c:pt>
                </c:lvl>
              </c:multiLvlStrCache>
            </c:multiLvlStrRef>
          </c:cat>
          <c:val>
            <c:numRef>
              <c:f>NWL!$M$4:$M$36</c:f>
              <c:numCache>
                <c:formatCode>General</c:formatCode>
                <c:ptCount val="24"/>
                <c:pt idx="0">
                  <c:v>10</c:v>
                </c:pt>
                <c:pt idx="1">
                  <c:v>10</c:v>
                </c:pt>
                <c:pt idx="2">
                  <c:v>10.5</c:v>
                </c:pt>
                <c:pt idx="3">
                  <c:v>7</c:v>
                </c:pt>
                <c:pt idx="4">
                  <c:v>8</c:v>
                </c:pt>
                <c:pt idx="5">
                  <c:v>8</c:v>
                </c:pt>
                <c:pt idx="6">
                  <c:v>9.5</c:v>
                </c:pt>
                <c:pt idx="7">
                  <c:v>9</c:v>
                </c:pt>
                <c:pt idx="8">
                  <c:v>12</c:v>
                </c:pt>
                <c:pt idx="9">
                  <c:v>10.5</c:v>
                </c:pt>
                <c:pt idx="10">
                  <c:v>8</c:v>
                </c:pt>
                <c:pt idx="11">
                  <c:v>7.5</c:v>
                </c:pt>
                <c:pt idx="12">
                  <c:v>8</c:v>
                </c:pt>
                <c:pt idx="13">
                  <c:v>10</c:v>
                </c:pt>
                <c:pt idx="14">
                  <c:v>9.5</c:v>
                </c:pt>
                <c:pt idx="15">
                  <c:v>10</c:v>
                </c:pt>
                <c:pt idx="16">
                  <c:v>13</c:v>
                </c:pt>
                <c:pt idx="17">
                  <c:v>9</c:v>
                </c:pt>
                <c:pt idx="18">
                  <c:v>11</c:v>
                </c:pt>
                <c:pt idx="19">
                  <c:v>13</c:v>
                </c:pt>
                <c:pt idx="20">
                  <c:v>7</c:v>
                </c:pt>
                <c:pt idx="21">
                  <c:v>8</c:v>
                </c:pt>
                <c:pt idx="22">
                  <c:v>7</c:v>
                </c:pt>
                <c:pt idx="23">
                  <c:v>10</c:v>
                </c:pt>
              </c:numCache>
            </c:numRef>
          </c:val>
        </c:ser>
        <c:ser>
          <c:idx val="1"/>
          <c:order val="1"/>
          <c:tx>
            <c:strRef>
              <c:f>NWL!$N$3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NWL!$L$4:$L$36</c:f>
              <c:multiLvlStrCache>
                <c:ptCount val="24"/>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pt idx="18">
                    <c:v>2013</c:v>
                  </c:pt>
                  <c:pt idx="19">
                    <c:v>2014</c:v>
                  </c:pt>
                  <c:pt idx="20">
                    <c:v>2015</c:v>
                  </c:pt>
                  <c:pt idx="21">
                    <c:v>2013</c:v>
                  </c:pt>
                  <c:pt idx="22">
                    <c:v>2014</c:v>
                  </c:pt>
                  <c:pt idx="23">
                    <c:v>2015</c:v>
                  </c:pt>
                </c:lvl>
                <c:lvl>
                  <c:pt idx="0">
                    <c:v>NHS Brent</c:v>
                  </c:pt>
                  <c:pt idx="3">
                    <c:v>NHS Central London </c:v>
                  </c:pt>
                  <c:pt idx="6">
                    <c:v>NHS Ealing</c:v>
                  </c:pt>
                  <c:pt idx="9">
                    <c:v>NHS Hammersmith and Fulham</c:v>
                  </c:pt>
                  <c:pt idx="12">
                    <c:v>NHS Harrow</c:v>
                  </c:pt>
                  <c:pt idx="15">
                    <c:v>NHS Hillingdon</c:v>
                  </c:pt>
                  <c:pt idx="18">
                    <c:v>NHS Hounslow</c:v>
                  </c:pt>
                  <c:pt idx="21">
                    <c:v>NHS West London </c:v>
                  </c:pt>
                </c:lvl>
              </c:multiLvlStrCache>
            </c:multiLvlStrRef>
          </c:cat>
          <c:val>
            <c:numRef>
              <c:f>NWL!$N$4:$N$36</c:f>
              <c:numCache>
                <c:formatCode>General</c:formatCode>
                <c:ptCount val="24"/>
                <c:pt idx="0">
                  <c:v>10</c:v>
                </c:pt>
                <c:pt idx="1">
                  <c:v>16.5</c:v>
                </c:pt>
                <c:pt idx="2">
                  <c:v>16.5</c:v>
                </c:pt>
                <c:pt idx="3">
                  <c:v>20</c:v>
                </c:pt>
                <c:pt idx="4">
                  <c:v>18.5</c:v>
                </c:pt>
                <c:pt idx="5">
                  <c:v>13</c:v>
                </c:pt>
                <c:pt idx="6">
                  <c:v>20</c:v>
                </c:pt>
                <c:pt idx="7">
                  <c:v>13</c:v>
                </c:pt>
                <c:pt idx="8">
                  <c:v>18.5</c:v>
                </c:pt>
                <c:pt idx="9">
                  <c:v>14</c:v>
                </c:pt>
                <c:pt idx="10">
                  <c:v>11</c:v>
                </c:pt>
                <c:pt idx="11">
                  <c:v>28</c:v>
                </c:pt>
                <c:pt idx="12">
                  <c:v>6.5</c:v>
                </c:pt>
                <c:pt idx="13">
                  <c:v>11</c:v>
                </c:pt>
                <c:pt idx="14">
                  <c:v>10</c:v>
                </c:pt>
                <c:pt idx="15">
                  <c:v>10.5</c:v>
                </c:pt>
                <c:pt idx="16">
                  <c:v>16</c:v>
                </c:pt>
                <c:pt idx="17">
                  <c:v>15</c:v>
                </c:pt>
                <c:pt idx="18">
                  <c:v>21</c:v>
                </c:pt>
                <c:pt idx="19">
                  <c:v>14</c:v>
                </c:pt>
                <c:pt idx="20">
                  <c:v>13</c:v>
                </c:pt>
                <c:pt idx="21">
                  <c:v>9</c:v>
                </c:pt>
                <c:pt idx="22">
                  <c:v>13</c:v>
                </c:pt>
                <c:pt idx="23">
                  <c:v>15</c:v>
                </c:pt>
              </c:numCache>
            </c:numRef>
          </c:val>
        </c:ser>
        <c:ser>
          <c:idx val="2"/>
          <c:order val="2"/>
          <c:tx>
            <c:strRef>
              <c:f>NWL!$O$3</c:f>
              <c:strCache>
                <c:ptCount val="1"/>
                <c:pt idx="0">
                  <c:v>Diagnosis to MDT </c:v>
                </c:pt>
              </c:strCache>
            </c:strRef>
          </c:tx>
          <c:invertIfNegative val="0"/>
          <c:dLbls>
            <c:numFmt formatCode="#,##0" sourceLinked="0"/>
            <c:showLegendKey val="0"/>
            <c:showVal val="1"/>
            <c:showCatName val="0"/>
            <c:showSerName val="0"/>
            <c:showPercent val="0"/>
            <c:showBubbleSize val="0"/>
            <c:showLeaderLines val="0"/>
          </c:dLbls>
          <c:cat>
            <c:multiLvlStrRef>
              <c:f>NWL!$L$4:$L$36</c:f>
              <c:multiLvlStrCache>
                <c:ptCount val="24"/>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pt idx="18">
                    <c:v>2013</c:v>
                  </c:pt>
                  <c:pt idx="19">
                    <c:v>2014</c:v>
                  </c:pt>
                  <c:pt idx="20">
                    <c:v>2015</c:v>
                  </c:pt>
                  <c:pt idx="21">
                    <c:v>2013</c:v>
                  </c:pt>
                  <c:pt idx="22">
                    <c:v>2014</c:v>
                  </c:pt>
                  <c:pt idx="23">
                    <c:v>2015</c:v>
                  </c:pt>
                </c:lvl>
                <c:lvl>
                  <c:pt idx="0">
                    <c:v>NHS Brent</c:v>
                  </c:pt>
                  <c:pt idx="3">
                    <c:v>NHS Central London </c:v>
                  </c:pt>
                  <c:pt idx="6">
                    <c:v>NHS Ealing</c:v>
                  </c:pt>
                  <c:pt idx="9">
                    <c:v>NHS Hammersmith and Fulham</c:v>
                  </c:pt>
                  <c:pt idx="12">
                    <c:v>NHS Harrow</c:v>
                  </c:pt>
                  <c:pt idx="15">
                    <c:v>NHS Hillingdon</c:v>
                  </c:pt>
                  <c:pt idx="18">
                    <c:v>NHS Hounslow</c:v>
                  </c:pt>
                  <c:pt idx="21">
                    <c:v>NHS West London </c:v>
                  </c:pt>
                </c:lvl>
              </c:multiLvlStrCache>
            </c:multiLvlStrRef>
          </c:cat>
          <c:val>
            <c:numRef>
              <c:f>NWL!$O$4:$O$36</c:f>
              <c:numCache>
                <c:formatCode>General</c:formatCode>
                <c:ptCount val="24"/>
                <c:pt idx="0">
                  <c:v>10</c:v>
                </c:pt>
                <c:pt idx="1">
                  <c:v>11</c:v>
                </c:pt>
                <c:pt idx="2">
                  <c:v>11</c:v>
                </c:pt>
                <c:pt idx="3">
                  <c:v>14</c:v>
                </c:pt>
                <c:pt idx="4">
                  <c:v>11.5</c:v>
                </c:pt>
                <c:pt idx="5">
                  <c:v>14</c:v>
                </c:pt>
                <c:pt idx="6">
                  <c:v>11</c:v>
                </c:pt>
                <c:pt idx="7">
                  <c:v>10</c:v>
                </c:pt>
                <c:pt idx="8">
                  <c:v>12</c:v>
                </c:pt>
                <c:pt idx="9">
                  <c:v>13</c:v>
                </c:pt>
                <c:pt idx="10">
                  <c:v>9</c:v>
                </c:pt>
                <c:pt idx="11">
                  <c:v>14</c:v>
                </c:pt>
                <c:pt idx="12">
                  <c:v>9.5</c:v>
                </c:pt>
                <c:pt idx="13">
                  <c:v>9</c:v>
                </c:pt>
                <c:pt idx="14">
                  <c:v>9</c:v>
                </c:pt>
                <c:pt idx="15">
                  <c:v>12</c:v>
                </c:pt>
                <c:pt idx="16">
                  <c:v>13</c:v>
                </c:pt>
                <c:pt idx="17">
                  <c:v>14</c:v>
                </c:pt>
                <c:pt idx="18">
                  <c:v>12</c:v>
                </c:pt>
                <c:pt idx="19">
                  <c:v>11</c:v>
                </c:pt>
                <c:pt idx="20">
                  <c:v>14</c:v>
                </c:pt>
                <c:pt idx="21">
                  <c:v>14.5</c:v>
                </c:pt>
                <c:pt idx="22">
                  <c:v>9</c:v>
                </c:pt>
                <c:pt idx="23">
                  <c:v>11.5</c:v>
                </c:pt>
              </c:numCache>
            </c:numRef>
          </c:val>
        </c:ser>
        <c:ser>
          <c:idx val="3"/>
          <c:order val="3"/>
          <c:tx>
            <c:strRef>
              <c:f>NWL!$P$3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NWL!$L$4:$L$36</c:f>
              <c:multiLvlStrCache>
                <c:ptCount val="24"/>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pt idx="18">
                    <c:v>2013</c:v>
                  </c:pt>
                  <c:pt idx="19">
                    <c:v>2014</c:v>
                  </c:pt>
                  <c:pt idx="20">
                    <c:v>2015</c:v>
                  </c:pt>
                  <c:pt idx="21">
                    <c:v>2013</c:v>
                  </c:pt>
                  <c:pt idx="22">
                    <c:v>2014</c:v>
                  </c:pt>
                  <c:pt idx="23">
                    <c:v>2015</c:v>
                  </c:pt>
                </c:lvl>
                <c:lvl>
                  <c:pt idx="0">
                    <c:v>NHS Brent</c:v>
                  </c:pt>
                  <c:pt idx="3">
                    <c:v>NHS Central London </c:v>
                  </c:pt>
                  <c:pt idx="6">
                    <c:v>NHS Ealing</c:v>
                  </c:pt>
                  <c:pt idx="9">
                    <c:v>NHS Hammersmith and Fulham</c:v>
                  </c:pt>
                  <c:pt idx="12">
                    <c:v>NHS Harrow</c:v>
                  </c:pt>
                  <c:pt idx="15">
                    <c:v>NHS Hillingdon</c:v>
                  </c:pt>
                  <c:pt idx="18">
                    <c:v>NHS Hounslow</c:v>
                  </c:pt>
                  <c:pt idx="21">
                    <c:v>NHS West London </c:v>
                  </c:pt>
                </c:lvl>
              </c:multiLvlStrCache>
            </c:multiLvlStrRef>
          </c:cat>
          <c:val>
            <c:numRef>
              <c:f>NWL!$P$4:$P$36</c:f>
              <c:numCache>
                <c:formatCode>General</c:formatCode>
                <c:ptCount val="24"/>
                <c:pt idx="0">
                  <c:v>19</c:v>
                </c:pt>
                <c:pt idx="1">
                  <c:v>21</c:v>
                </c:pt>
                <c:pt idx="2">
                  <c:v>24</c:v>
                </c:pt>
                <c:pt idx="3">
                  <c:v>24</c:v>
                </c:pt>
                <c:pt idx="4">
                  <c:v>12.5</c:v>
                </c:pt>
                <c:pt idx="5">
                  <c:v>17</c:v>
                </c:pt>
                <c:pt idx="6">
                  <c:v>25</c:v>
                </c:pt>
                <c:pt idx="7">
                  <c:v>25</c:v>
                </c:pt>
                <c:pt idx="8">
                  <c:v>23</c:v>
                </c:pt>
                <c:pt idx="9">
                  <c:v>20</c:v>
                </c:pt>
                <c:pt idx="10">
                  <c:v>21.5</c:v>
                </c:pt>
                <c:pt idx="11">
                  <c:v>17</c:v>
                </c:pt>
                <c:pt idx="12">
                  <c:v>27</c:v>
                </c:pt>
                <c:pt idx="13">
                  <c:v>23.5</c:v>
                </c:pt>
                <c:pt idx="14">
                  <c:v>25</c:v>
                </c:pt>
                <c:pt idx="15">
                  <c:v>16</c:v>
                </c:pt>
                <c:pt idx="16">
                  <c:v>21</c:v>
                </c:pt>
                <c:pt idx="17">
                  <c:v>19</c:v>
                </c:pt>
                <c:pt idx="18">
                  <c:v>22</c:v>
                </c:pt>
                <c:pt idx="19">
                  <c:v>26</c:v>
                </c:pt>
                <c:pt idx="20">
                  <c:v>18</c:v>
                </c:pt>
                <c:pt idx="21">
                  <c:v>20</c:v>
                </c:pt>
                <c:pt idx="22">
                  <c:v>18</c:v>
                </c:pt>
                <c:pt idx="23">
                  <c:v>21</c:v>
                </c:pt>
              </c:numCache>
            </c:numRef>
          </c:val>
        </c:ser>
        <c:dLbls>
          <c:showLegendKey val="0"/>
          <c:showVal val="1"/>
          <c:showCatName val="0"/>
          <c:showSerName val="0"/>
          <c:showPercent val="0"/>
          <c:showBubbleSize val="0"/>
        </c:dLbls>
        <c:gapWidth val="75"/>
        <c:overlap val="100"/>
        <c:axId val="39061376"/>
        <c:axId val="39062912"/>
      </c:barChart>
      <c:catAx>
        <c:axId val="39061376"/>
        <c:scaling>
          <c:orientation val="minMax"/>
        </c:scaling>
        <c:delete val="0"/>
        <c:axPos val="b"/>
        <c:majorTickMark val="none"/>
        <c:minorTickMark val="none"/>
        <c:tickLblPos val="nextTo"/>
        <c:crossAx val="39062912"/>
        <c:crosses val="autoZero"/>
        <c:auto val="1"/>
        <c:lblAlgn val="ctr"/>
        <c:lblOffset val="100"/>
        <c:noMultiLvlLbl val="0"/>
      </c:catAx>
      <c:valAx>
        <c:axId val="39062912"/>
        <c:scaling>
          <c:orientation val="minMax"/>
          <c:max val="90"/>
        </c:scaling>
        <c:delete val="0"/>
        <c:axPos val="l"/>
        <c:title>
          <c:tx>
            <c:rich>
              <a:bodyPr rot="-5400000" vert="horz"/>
              <a:lstStyle/>
              <a:p>
                <a:pPr>
                  <a:defRPr/>
                </a:pPr>
                <a:r>
                  <a:rPr lang="en-GB" dirty="0" smtClean="0"/>
                  <a:t>Median Days</a:t>
                </a:r>
                <a:endParaRPr lang="en-GB" dirty="0"/>
              </a:p>
            </c:rich>
          </c:tx>
          <c:layout>
            <c:manualLayout>
              <c:xMode val="edge"/>
              <c:yMode val="edge"/>
              <c:x val="5.7825997475690312E-3"/>
              <c:y val="0.33577914690210231"/>
            </c:manualLayout>
          </c:layout>
          <c:overlay val="0"/>
        </c:title>
        <c:numFmt formatCode="General" sourceLinked="1"/>
        <c:majorTickMark val="none"/>
        <c:minorTickMark val="none"/>
        <c:tickLblPos val="nextTo"/>
        <c:crossAx val="39061376"/>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190118.xlsx]SEL!PivotTable5</c:name>
    <c:fmtId val="12"/>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SEL!$M$3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SEL!$L$4:$L$28</c:f>
              <c:multiLvlStrCache>
                <c:ptCount val="18"/>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lvl>
                <c:lvl>
                  <c:pt idx="0">
                    <c:v>NHS Bexley</c:v>
                  </c:pt>
                  <c:pt idx="3">
                    <c:v>NHS Bromley</c:v>
                  </c:pt>
                  <c:pt idx="6">
                    <c:v>NHS Greenwich</c:v>
                  </c:pt>
                  <c:pt idx="9">
                    <c:v>NHS Lambeth</c:v>
                  </c:pt>
                  <c:pt idx="12">
                    <c:v>NHS Lewisham</c:v>
                  </c:pt>
                  <c:pt idx="15">
                    <c:v>NHS Southwark</c:v>
                  </c:pt>
                </c:lvl>
              </c:multiLvlStrCache>
            </c:multiLvlStrRef>
          </c:cat>
          <c:val>
            <c:numRef>
              <c:f>SEL!$M$4:$M$28</c:f>
              <c:numCache>
                <c:formatCode>General</c:formatCode>
                <c:ptCount val="18"/>
                <c:pt idx="0">
                  <c:v>7</c:v>
                </c:pt>
                <c:pt idx="1">
                  <c:v>10</c:v>
                </c:pt>
                <c:pt idx="2">
                  <c:v>9</c:v>
                </c:pt>
                <c:pt idx="3">
                  <c:v>10</c:v>
                </c:pt>
                <c:pt idx="4">
                  <c:v>9</c:v>
                </c:pt>
                <c:pt idx="5">
                  <c:v>8</c:v>
                </c:pt>
                <c:pt idx="6">
                  <c:v>7</c:v>
                </c:pt>
                <c:pt idx="7">
                  <c:v>8.5</c:v>
                </c:pt>
                <c:pt idx="8">
                  <c:v>10</c:v>
                </c:pt>
                <c:pt idx="9">
                  <c:v>9</c:v>
                </c:pt>
                <c:pt idx="10">
                  <c:v>8</c:v>
                </c:pt>
                <c:pt idx="11">
                  <c:v>10</c:v>
                </c:pt>
                <c:pt idx="12">
                  <c:v>8</c:v>
                </c:pt>
                <c:pt idx="13">
                  <c:v>8</c:v>
                </c:pt>
                <c:pt idx="14">
                  <c:v>9</c:v>
                </c:pt>
                <c:pt idx="15">
                  <c:v>10</c:v>
                </c:pt>
                <c:pt idx="16">
                  <c:v>9</c:v>
                </c:pt>
                <c:pt idx="17">
                  <c:v>9</c:v>
                </c:pt>
              </c:numCache>
            </c:numRef>
          </c:val>
        </c:ser>
        <c:ser>
          <c:idx val="1"/>
          <c:order val="1"/>
          <c:tx>
            <c:strRef>
              <c:f>SEL!$N$3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SEL!$L$4:$L$28</c:f>
              <c:multiLvlStrCache>
                <c:ptCount val="18"/>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lvl>
                <c:lvl>
                  <c:pt idx="0">
                    <c:v>NHS Bexley</c:v>
                  </c:pt>
                  <c:pt idx="3">
                    <c:v>NHS Bromley</c:v>
                  </c:pt>
                  <c:pt idx="6">
                    <c:v>NHS Greenwich</c:v>
                  </c:pt>
                  <c:pt idx="9">
                    <c:v>NHS Lambeth</c:v>
                  </c:pt>
                  <c:pt idx="12">
                    <c:v>NHS Lewisham</c:v>
                  </c:pt>
                  <c:pt idx="15">
                    <c:v>NHS Southwark</c:v>
                  </c:pt>
                </c:lvl>
              </c:multiLvlStrCache>
            </c:multiLvlStrRef>
          </c:cat>
          <c:val>
            <c:numRef>
              <c:f>SEL!$N$4:$N$28</c:f>
              <c:numCache>
                <c:formatCode>General</c:formatCode>
                <c:ptCount val="18"/>
                <c:pt idx="0">
                  <c:v>10</c:v>
                </c:pt>
                <c:pt idx="1">
                  <c:v>16</c:v>
                </c:pt>
                <c:pt idx="2">
                  <c:v>12</c:v>
                </c:pt>
                <c:pt idx="3">
                  <c:v>17</c:v>
                </c:pt>
                <c:pt idx="4">
                  <c:v>17</c:v>
                </c:pt>
                <c:pt idx="5">
                  <c:v>14</c:v>
                </c:pt>
                <c:pt idx="6">
                  <c:v>13</c:v>
                </c:pt>
                <c:pt idx="7">
                  <c:v>14.5</c:v>
                </c:pt>
                <c:pt idx="8">
                  <c:v>14.5</c:v>
                </c:pt>
                <c:pt idx="9">
                  <c:v>15</c:v>
                </c:pt>
                <c:pt idx="10">
                  <c:v>14</c:v>
                </c:pt>
                <c:pt idx="11">
                  <c:v>14</c:v>
                </c:pt>
                <c:pt idx="12">
                  <c:v>15</c:v>
                </c:pt>
                <c:pt idx="13">
                  <c:v>18</c:v>
                </c:pt>
                <c:pt idx="14">
                  <c:v>16</c:v>
                </c:pt>
                <c:pt idx="15">
                  <c:v>14</c:v>
                </c:pt>
                <c:pt idx="16">
                  <c:v>12.5</c:v>
                </c:pt>
                <c:pt idx="17">
                  <c:v>16</c:v>
                </c:pt>
              </c:numCache>
            </c:numRef>
          </c:val>
        </c:ser>
        <c:ser>
          <c:idx val="2"/>
          <c:order val="2"/>
          <c:tx>
            <c:strRef>
              <c:f>SEL!$O$3</c:f>
              <c:strCache>
                <c:ptCount val="1"/>
                <c:pt idx="0">
                  <c:v>Diagnosis to MDT </c:v>
                </c:pt>
              </c:strCache>
            </c:strRef>
          </c:tx>
          <c:invertIfNegative val="0"/>
          <c:dLbls>
            <c:numFmt formatCode="#,##0" sourceLinked="0"/>
            <c:showLegendKey val="0"/>
            <c:showVal val="1"/>
            <c:showCatName val="0"/>
            <c:showSerName val="0"/>
            <c:showPercent val="0"/>
            <c:showBubbleSize val="0"/>
            <c:showLeaderLines val="0"/>
          </c:dLbls>
          <c:cat>
            <c:multiLvlStrRef>
              <c:f>SEL!$L$4:$L$28</c:f>
              <c:multiLvlStrCache>
                <c:ptCount val="18"/>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lvl>
                <c:lvl>
                  <c:pt idx="0">
                    <c:v>NHS Bexley</c:v>
                  </c:pt>
                  <c:pt idx="3">
                    <c:v>NHS Bromley</c:v>
                  </c:pt>
                  <c:pt idx="6">
                    <c:v>NHS Greenwich</c:v>
                  </c:pt>
                  <c:pt idx="9">
                    <c:v>NHS Lambeth</c:v>
                  </c:pt>
                  <c:pt idx="12">
                    <c:v>NHS Lewisham</c:v>
                  </c:pt>
                  <c:pt idx="15">
                    <c:v>NHS Southwark</c:v>
                  </c:pt>
                </c:lvl>
              </c:multiLvlStrCache>
            </c:multiLvlStrRef>
          </c:cat>
          <c:val>
            <c:numRef>
              <c:f>SEL!$O$4:$O$28</c:f>
              <c:numCache>
                <c:formatCode>General</c:formatCode>
                <c:ptCount val="18"/>
                <c:pt idx="0">
                  <c:v>14.5</c:v>
                </c:pt>
                <c:pt idx="1">
                  <c:v>15.5</c:v>
                </c:pt>
                <c:pt idx="2">
                  <c:v>16</c:v>
                </c:pt>
                <c:pt idx="3">
                  <c:v>12</c:v>
                </c:pt>
                <c:pt idx="4">
                  <c:v>11</c:v>
                </c:pt>
                <c:pt idx="5">
                  <c:v>11</c:v>
                </c:pt>
                <c:pt idx="6">
                  <c:v>15</c:v>
                </c:pt>
                <c:pt idx="7">
                  <c:v>10</c:v>
                </c:pt>
                <c:pt idx="8">
                  <c:v>12</c:v>
                </c:pt>
                <c:pt idx="9">
                  <c:v>13</c:v>
                </c:pt>
                <c:pt idx="10">
                  <c:v>11.5</c:v>
                </c:pt>
                <c:pt idx="11">
                  <c:v>12</c:v>
                </c:pt>
                <c:pt idx="12">
                  <c:v>8</c:v>
                </c:pt>
                <c:pt idx="13">
                  <c:v>10</c:v>
                </c:pt>
                <c:pt idx="14">
                  <c:v>9</c:v>
                </c:pt>
                <c:pt idx="15">
                  <c:v>12</c:v>
                </c:pt>
                <c:pt idx="16">
                  <c:v>10.5</c:v>
                </c:pt>
                <c:pt idx="17">
                  <c:v>11</c:v>
                </c:pt>
              </c:numCache>
            </c:numRef>
          </c:val>
        </c:ser>
        <c:ser>
          <c:idx val="3"/>
          <c:order val="3"/>
          <c:tx>
            <c:strRef>
              <c:f>SEL!$P$3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SEL!$L$4:$L$28</c:f>
              <c:multiLvlStrCache>
                <c:ptCount val="18"/>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lvl>
                <c:lvl>
                  <c:pt idx="0">
                    <c:v>NHS Bexley</c:v>
                  </c:pt>
                  <c:pt idx="3">
                    <c:v>NHS Bromley</c:v>
                  </c:pt>
                  <c:pt idx="6">
                    <c:v>NHS Greenwich</c:v>
                  </c:pt>
                  <c:pt idx="9">
                    <c:v>NHS Lambeth</c:v>
                  </c:pt>
                  <c:pt idx="12">
                    <c:v>NHS Lewisham</c:v>
                  </c:pt>
                  <c:pt idx="15">
                    <c:v>NHS Southwark</c:v>
                  </c:pt>
                </c:lvl>
              </c:multiLvlStrCache>
            </c:multiLvlStrRef>
          </c:cat>
          <c:val>
            <c:numRef>
              <c:f>SEL!$P$4:$P$28</c:f>
              <c:numCache>
                <c:formatCode>General</c:formatCode>
                <c:ptCount val="18"/>
                <c:pt idx="0">
                  <c:v>23</c:v>
                </c:pt>
                <c:pt idx="1">
                  <c:v>26</c:v>
                </c:pt>
                <c:pt idx="2">
                  <c:v>24</c:v>
                </c:pt>
                <c:pt idx="3">
                  <c:v>18</c:v>
                </c:pt>
                <c:pt idx="4">
                  <c:v>26</c:v>
                </c:pt>
                <c:pt idx="5">
                  <c:v>20.5</c:v>
                </c:pt>
                <c:pt idx="6">
                  <c:v>16</c:v>
                </c:pt>
                <c:pt idx="7">
                  <c:v>24</c:v>
                </c:pt>
                <c:pt idx="8">
                  <c:v>20</c:v>
                </c:pt>
                <c:pt idx="9">
                  <c:v>21.5</c:v>
                </c:pt>
                <c:pt idx="10">
                  <c:v>28</c:v>
                </c:pt>
                <c:pt idx="11">
                  <c:v>23.5</c:v>
                </c:pt>
                <c:pt idx="12">
                  <c:v>20</c:v>
                </c:pt>
                <c:pt idx="13">
                  <c:v>27</c:v>
                </c:pt>
                <c:pt idx="14">
                  <c:v>26</c:v>
                </c:pt>
                <c:pt idx="15">
                  <c:v>21</c:v>
                </c:pt>
                <c:pt idx="16">
                  <c:v>21</c:v>
                </c:pt>
                <c:pt idx="17">
                  <c:v>27</c:v>
                </c:pt>
              </c:numCache>
            </c:numRef>
          </c:val>
        </c:ser>
        <c:dLbls>
          <c:showLegendKey val="0"/>
          <c:showVal val="1"/>
          <c:showCatName val="0"/>
          <c:showSerName val="0"/>
          <c:showPercent val="0"/>
          <c:showBubbleSize val="0"/>
        </c:dLbls>
        <c:gapWidth val="75"/>
        <c:overlap val="100"/>
        <c:axId val="39112704"/>
        <c:axId val="39114240"/>
      </c:barChart>
      <c:catAx>
        <c:axId val="39112704"/>
        <c:scaling>
          <c:orientation val="minMax"/>
        </c:scaling>
        <c:delete val="0"/>
        <c:axPos val="b"/>
        <c:majorTickMark val="none"/>
        <c:minorTickMark val="none"/>
        <c:tickLblPos val="nextTo"/>
        <c:crossAx val="39114240"/>
        <c:crosses val="autoZero"/>
        <c:auto val="1"/>
        <c:lblAlgn val="ctr"/>
        <c:lblOffset val="100"/>
        <c:noMultiLvlLbl val="0"/>
      </c:catAx>
      <c:valAx>
        <c:axId val="39114240"/>
        <c:scaling>
          <c:orientation val="minMax"/>
          <c:max val="90"/>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3911270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190118.xlsx]SWL!PivotTable6</c:name>
    <c:fmtId val="6"/>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manualLayout>
          <c:layoutTarget val="inner"/>
          <c:xMode val="edge"/>
          <c:yMode val="edge"/>
          <c:x val="8.133897498290614E-2"/>
          <c:y val="2.4221782057363837E-2"/>
          <c:w val="0.902888161477993"/>
          <c:h val="0.83488078791359088"/>
        </c:manualLayout>
      </c:layout>
      <c:barChart>
        <c:barDir val="col"/>
        <c:grouping val="stacked"/>
        <c:varyColors val="0"/>
        <c:ser>
          <c:idx val="0"/>
          <c:order val="0"/>
          <c:tx>
            <c:strRef>
              <c:f>SWL!$M$3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SWL!$L$4:$L$28</c:f>
              <c:multiLvlStrCache>
                <c:ptCount val="18"/>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lvl>
                <c:lvl>
                  <c:pt idx="0">
                    <c:v>NHS Croydon</c:v>
                  </c:pt>
                  <c:pt idx="3">
                    <c:v>NHS Kingston</c:v>
                  </c:pt>
                  <c:pt idx="6">
                    <c:v>NHS Merton</c:v>
                  </c:pt>
                  <c:pt idx="9">
                    <c:v>NHS Richmond</c:v>
                  </c:pt>
                  <c:pt idx="12">
                    <c:v>NHS Sutton</c:v>
                  </c:pt>
                  <c:pt idx="15">
                    <c:v>NHS Wandsworth</c:v>
                  </c:pt>
                </c:lvl>
              </c:multiLvlStrCache>
            </c:multiLvlStrRef>
          </c:cat>
          <c:val>
            <c:numRef>
              <c:f>SWL!$M$4:$M$28</c:f>
              <c:numCache>
                <c:formatCode>General</c:formatCode>
                <c:ptCount val="18"/>
                <c:pt idx="0">
                  <c:v>7</c:v>
                </c:pt>
                <c:pt idx="1">
                  <c:v>7</c:v>
                </c:pt>
                <c:pt idx="2">
                  <c:v>9</c:v>
                </c:pt>
                <c:pt idx="3">
                  <c:v>7</c:v>
                </c:pt>
                <c:pt idx="4">
                  <c:v>8</c:v>
                </c:pt>
                <c:pt idx="5">
                  <c:v>5.5</c:v>
                </c:pt>
                <c:pt idx="6">
                  <c:v>12</c:v>
                </c:pt>
                <c:pt idx="7">
                  <c:v>12.5</c:v>
                </c:pt>
                <c:pt idx="8">
                  <c:v>12</c:v>
                </c:pt>
                <c:pt idx="9">
                  <c:v>7</c:v>
                </c:pt>
                <c:pt idx="10">
                  <c:v>8</c:v>
                </c:pt>
                <c:pt idx="11">
                  <c:v>9</c:v>
                </c:pt>
                <c:pt idx="12">
                  <c:v>8.5</c:v>
                </c:pt>
                <c:pt idx="13">
                  <c:v>9</c:v>
                </c:pt>
                <c:pt idx="14">
                  <c:v>9</c:v>
                </c:pt>
                <c:pt idx="15">
                  <c:v>7.5</c:v>
                </c:pt>
                <c:pt idx="16">
                  <c:v>8.5</c:v>
                </c:pt>
                <c:pt idx="17">
                  <c:v>9</c:v>
                </c:pt>
              </c:numCache>
            </c:numRef>
          </c:val>
        </c:ser>
        <c:ser>
          <c:idx val="1"/>
          <c:order val="1"/>
          <c:tx>
            <c:strRef>
              <c:f>SWL!$N$3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SWL!$L$4:$L$28</c:f>
              <c:multiLvlStrCache>
                <c:ptCount val="18"/>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lvl>
                <c:lvl>
                  <c:pt idx="0">
                    <c:v>NHS Croydon</c:v>
                  </c:pt>
                  <c:pt idx="3">
                    <c:v>NHS Kingston</c:v>
                  </c:pt>
                  <c:pt idx="6">
                    <c:v>NHS Merton</c:v>
                  </c:pt>
                  <c:pt idx="9">
                    <c:v>NHS Richmond</c:v>
                  </c:pt>
                  <c:pt idx="12">
                    <c:v>NHS Sutton</c:v>
                  </c:pt>
                  <c:pt idx="15">
                    <c:v>NHS Wandsworth</c:v>
                  </c:pt>
                </c:lvl>
              </c:multiLvlStrCache>
            </c:multiLvlStrRef>
          </c:cat>
          <c:val>
            <c:numRef>
              <c:f>SWL!$N$4:$N$28</c:f>
              <c:numCache>
                <c:formatCode>General</c:formatCode>
                <c:ptCount val="18"/>
                <c:pt idx="0">
                  <c:v>11</c:v>
                </c:pt>
                <c:pt idx="1">
                  <c:v>14</c:v>
                </c:pt>
                <c:pt idx="2">
                  <c:v>11</c:v>
                </c:pt>
                <c:pt idx="3">
                  <c:v>11</c:v>
                </c:pt>
                <c:pt idx="4">
                  <c:v>12</c:v>
                </c:pt>
                <c:pt idx="5">
                  <c:v>14</c:v>
                </c:pt>
                <c:pt idx="6">
                  <c:v>15</c:v>
                </c:pt>
                <c:pt idx="7">
                  <c:v>14</c:v>
                </c:pt>
                <c:pt idx="8">
                  <c:v>13</c:v>
                </c:pt>
                <c:pt idx="9">
                  <c:v>14.5</c:v>
                </c:pt>
                <c:pt idx="10">
                  <c:v>13</c:v>
                </c:pt>
                <c:pt idx="11">
                  <c:v>19</c:v>
                </c:pt>
                <c:pt idx="12">
                  <c:v>14</c:v>
                </c:pt>
                <c:pt idx="13">
                  <c:v>15</c:v>
                </c:pt>
                <c:pt idx="14">
                  <c:v>17</c:v>
                </c:pt>
                <c:pt idx="15">
                  <c:v>8</c:v>
                </c:pt>
                <c:pt idx="16">
                  <c:v>14</c:v>
                </c:pt>
                <c:pt idx="17">
                  <c:v>13</c:v>
                </c:pt>
              </c:numCache>
            </c:numRef>
          </c:val>
        </c:ser>
        <c:ser>
          <c:idx val="2"/>
          <c:order val="2"/>
          <c:tx>
            <c:strRef>
              <c:f>SWL!$O$3</c:f>
              <c:strCache>
                <c:ptCount val="1"/>
                <c:pt idx="0">
                  <c:v>Diagnosis to MDT </c:v>
                </c:pt>
              </c:strCache>
            </c:strRef>
          </c:tx>
          <c:invertIfNegative val="0"/>
          <c:dLbls>
            <c:numFmt formatCode="#,##0" sourceLinked="0"/>
            <c:showLegendKey val="0"/>
            <c:showVal val="1"/>
            <c:showCatName val="0"/>
            <c:showSerName val="0"/>
            <c:showPercent val="0"/>
            <c:showBubbleSize val="0"/>
            <c:showLeaderLines val="0"/>
          </c:dLbls>
          <c:cat>
            <c:multiLvlStrRef>
              <c:f>SWL!$L$4:$L$28</c:f>
              <c:multiLvlStrCache>
                <c:ptCount val="18"/>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lvl>
                <c:lvl>
                  <c:pt idx="0">
                    <c:v>NHS Croydon</c:v>
                  </c:pt>
                  <c:pt idx="3">
                    <c:v>NHS Kingston</c:v>
                  </c:pt>
                  <c:pt idx="6">
                    <c:v>NHS Merton</c:v>
                  </c:pt>
                  <c:pt idx="9">
                    <c:v>NHS Richmond</c:v>
                  </c:pt>
                  <c:pt idx="12">
                    <c:v>NHS Sutton</c:v>
                  </c:pt>
                  <c:pt idx="15">
                    <c:v>NHS Wandsworth</c:v>
                  </c:pt>
                </c:lvl>
              </c:multiLvlStrCache>
            </c:multiLvlStrRef>
          </c:cat>
          <c:val>
            <c:numRef>
              <c:f>SWL!$O$4:$O$28</c:f>
              <c:numCache>
                <c:formatCode>General</c:formatCode>
                <c:ptCount val="18"/>
                <c:pt idx="0">
                  <c:v>16.5</c:v>
                </c:pt>
                <c:pt idx="1">
                  <c:v>12</c:v>
                </c:pt>
                <c:pt idx="2">
                  <c:v>12</c:v>
                </c:pt>
                <c:pt idx="3">
                  <c:v>12.5</c:v>
                </c:pt>
                <c:pt idx="4">
                  <c:v>13.5</c:v>
                </c:pt>
                <c:pt idx="5">
                  <c:v>12</c:v>
                </c:pt>
                <c:pt idx="6">
                  <c:v>22</c:v>
                </c:pt>
                <c:pt idx="7">
                  <c:v>26</c:v>
                </c:pt>
                <c:pt idx="8">
                  <c:v>17</c:v>
                </c:pt>
                <c:pt idx="9">
                  <c:v>12.5</c:v>
                </c:pt>
                <c:pt idx="10">
                  <c:v>13</c:v>
                </c:pt>
                <c:pt idx="11">
                  <c:v>13</c:v>
                </c:pt>
                <c:pt idx="12">
                  <c:v>19</c:v>
                </c:pt>
                <c:pt idx="13">
                  <c:v>19</c:v>
                </c:pt>
                <c:pt idx="14">
                  <c:v>18</c:v>
                </c:pt>
                <c:pt idx="15">
                  <c:v>13.5</c:v>
                </c:pt>
                <c:pt idx="16">
                  <c:v>11</c:v>
                </c:pt>
                <c:pt idx="17">
                  <c:v>15</c:v>
                </c:pt>
              </c:numCache>
            </c:numRef>
          </c:val>
        </c:ser>
        <c:ser>
          <c:idx val="3"/>
          <c:order val="3"/>
          <c:tx>
            <c:strRef>
              <c:f>SWL!$P$3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SWL!$L$4:$L$28</c:f>
              <c:multiLvlStrCache>
                <c:ptCount val="18"/>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pt idx="15">
                    <c:v>2013</c:v>
                  </c:pt>
                  <c:pt idx="16">
                    <c:v>2014</c:v>
                  </c:pt>
                  <c:pt idx="17">
                    <c:v>2015</c:v>
                  </c:pt>
                </c:lvl>
                <c:lvl>
                  <c:pt idx="0">
                    <c:v>NHS Croydon</c:v>
                  </c:pt>
                  <c:pt idx="3">
                    <c:v>NHS Kingston</c:v>
                  </c:pt>
                  <c:pt idx="6">
                    <c:v>NHS Merton</c:v>
                  </c:pt>
                  <c:pt idx="9">
                    <c:v>NHS Richmond</c:v>
                  </c:pt>
                  <c:pt idx="12">
                    <c:v>NHS Sutton</c:v>
                  </c:pt>
                  <c:pt idx="15">
                    <c:v>NHS Wandsworth</c:v>
                  </c:pt>
                </c:lvl>
              </c:multiLvlStrCache>
            </c:multiLvlStrRef>
          </c:cat>
          <c:val>
            <c:numRef>
              <c:f>SWL!$P$4:$P$28</c:f>
              <c:numCache>
                <c:formatCode>General</c:formatCode>
                <c:ptCount val="18"/>
                <c:pt idx="0">
                  <c:v>22</c:v>
                </c:pt>
                <c:pt idx="1">
                  <c:v>21.5</c:v>
                </c:pt>
                <c:pt idx="2">
                  <c:v>21</c:v>
                </c:pt>
                <c:pt idx="3">
                  <c:v>22</c:v>
                </c:pt>
                <c:pt idx="4">
                  <c:v>22</c:v>
                </c:pt>
                <c:pt idx="5">
                  <c:v>15.5</c:v>
                </c:pt>
                <c:pt idx="6">
                  <c:v>29</c:v>
                </c:pt>
                <c:pt idx="7">
                  <c:v>27.5</c:v>
                </c:pt>
                <c:pt idx="8">
                  <c:v>24</c:v>
                </c:pt>
                <c:pt idx="9">
                  <c:v>22</c:v>
                </c:pt>
                <c:pt idx="10">
                  <c:v>21.5</c:v>
                </c:pt>
                <c:pt idx="11">
                  <c:v>15</c:v>
                </c:pt>
                <c:pt idx="12">
                  <c:v>24.5</c:v>
                </c:pt>
                <c:pt idx="13">
                  <c:v>23</c:v>
                </c:pt>
                <c:pt idx="14">
                  <c:v>23</c:v>
                </c:pt>
                <c:pt idx="15">
                  <c:v>31</c:v>
                </c:pt>
                <c:pt idx="16">
                  <c:v>21</c:v>
                </c:pt>
                <c:pt idx="17">
                  <c:v>13.5</c:v>
                </c:pt>
              </c:numCache>
            </c:numRef>
          </c:val>
        </c:ser>
        <c:dLbls>
          <c:showLegendKey val="0"/>
          <c:showVal val="1"/>
          <c:showCatName val="0"/>
          <c:showSerName val="0"/>
          <c:showPercent val="0"/>
          <c:showBubbleSize val="0"/>
        </c:dLbls>
        <c:gapWidth val="75"/>
        <c:overlap val="100"/>
        <c:axId val="39177600"/>
        <c:axId val="39208064"/>
      </c:barChart>
      <c:catAx>
        <c:axId val="39177600"/>
        <c:scaling>
          <c:orientation val="minMax"/>
        </c:scaling>
        <c:delete val="0"/>
        <c:axPos val="b"/>
        <c:majorTickMark val="none"/>
        <c:minorTickMark val="none"/>
        <c:tickLblPos val="nextTo"/>
        <c:crossAx val="39208064"/>
        <c:crosses val="autoZero"/>
        <c:auto val="1"/>
        <c:lblAlgn val="ctr"/>
        <c:lblOffset val="100"/>
        <c:noMultiLvlLbl val="0"/>
      </c:catAx>
      <c:valAx>
        <c:axId val="39208064"/>
        <c:scaling>
          <c:orientation val="minMax"/>
        </c:scaling>
        <c:delete val="0"/>
        <c:axPos val="l"/>
        <c:title>
          <c:tx>
            <c:rich>
              <a:bodyPr rot="-5400000" vert="horz"/>
              <a:lstStyle/>
              <a:p>
                <a:pPr>
                  <a:defRPr/>
                </a:pPr>
                <a:r>
                  <a:rPr lang="en-GB" dirty="0" smtClean="0"/>
                  <a:t>Median Days</a:t>
                </a:r>
                <a:endParaRPr lang="en-GB" dirty="0"/>
              </a:p>
            </c:rich>
          </c:tx>
          <c:layout>
            <c:manualLayout>
              <c:xMode val="edge"/>
              <c:yMode val="edge"/>
              <c:x val="2.5810140336710554E-2"/>
              <c:y val="0.36775271103639406"/>
            </c:manualLayout>
          </c:layout>
          <c:overlay val="0"/>
        </c:title>
        <c:numFmt formatCode="General" sourceLinked="1"/>
        <c:majorTickMark val="none"/>
        <c:minorTickMark val="none"/>
        <c:tickLblPos val="nextTo"/>
        <c:crossAx val="39177600"/>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190118.xlsx]West Essex!PivotTable7</c:name>
    <c:fmtId val="10"/>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'West Essex'!$M$3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'West Essex'!$L$4:$L$8</c:f>
              <c:multiLvlStrCache>
                <c:ptCount val="3"/>
                <c:lvl>
                  <c:pt idx="0">
                    <c:v>2013</c:v>
                  </c:pt>
                  <c:pt idx="1">
                    <c:v>2014</c:v>
                  </c:pt>
                  <c:pt idx="2">
                    <c:v>2015</c:v>
                  </c:pt>
                </c:lvl>
                <c:lvl>
                  <c:pt idx="0">
                    <c:v>NHS West Essex</c:v>
                  </c:pt>
                </c:lvl>
              </c:multiLvlStrCache>
            </c:multiLvlStrRef>
          </c:cat>
          <c:val>
            <c:numRef>
              <c:f>'West Essex'!$M$4:$M$8</c:f>
              <c:numCache>
                <c:formatCode>General</c:formatCode>
                <c:ptCount val="3"/>
                <c:pt idx="0">
                  <c:v>10.5</c:v>
                </c:pt>
                <c:pt idx="1">
                  <c:v>10</c:v>
                </c:pt>
                <c:pt idx="2">
                  <c:v>11</c:v>
                </c:pt>
              </c:numCache>
            </c:numRef>
          </c:val>
        </c:ser>
        <c:ser>
          <c:idx val="1"/>
          <c:order val="1"/>
          <c:tx>
            <c:strRef>
              <c:f>'West Essex'!$N$3</c:f>
              <c:strCache>
                <c:ptCount val="1"/>
                <c:pt idx="0">
                  <c:v>First seen to diagnosis </c:v>
                </c:pt>
              </c:strCache>
            </c:strRef>
          </c:tx>
          <c:invertIfNegative val="0"/>
          <c:cat>
            <c:multiLvlStrRef>
              <c:f>'West Essex'!$L$4:$L$8</c:f>
              <c:multiLvlStrCache>
                <c:ptCount val="3"/>
                <c:lvl>
                  <c:pt idx="0">
                    <c:v>2013</c:v>
                  </c:pt>
                  <c:pt idx="1">
                    <c:v>2014</c:v>
                  </c:pt>
                  <c:pt idx="2">
                    <c:v>2015</c:v>
                  </c:pt>
                </c:lvl>
                <c:lvl>
                  <c:pt idx="0">
                    <c:v>NHS West Essex</c:v>
                  </c:pt>
                </c:lvl>
              </c:multiLvlStrCache>
            </c:multiLvlStrRef>
          </c:cat>
          <c:val>
            <c:numRef>
              <c:f>'West Essex'!$N$4:$N$8</c:f>
              <c:numCache>
                <c:formatCode>General</c:formatCode>
                <c:ptCount val="3"/>
                <c:pt idx="0">
                  <c:v>14</c:v>
                </c:pt>
                <c:pt idx="1">
                  <c:v>14</c:v>
                </c:pt>
                <c:pt idx="2">
                  <c:v>14</c:v>
                </c:pt>
              </c:numCache>
            </c:numRef>
          </c:val>
        </c:ser>
        <c:ser>
          <c:idx val="2"/>
          <c:order val="2"/>
          <c:tx>
            <c:strRef>
              <c:f>'West Essex'!$O$3</c:f>
              <c:strCache>
                <c:ptCount val="1"/>
                <c:pt idx="0">
                  <c:v>Diagnosis to MDT </c:v>
                </c:pt>
              </c:strCache>
            </c:strRef>
          </c:tx>
          <c:invertIfNegative val="0"/>
          <c:cat>
            <c:multiLvlStrRef>
              <c:f>'West Essex'!$L$4:$L$8</c:f>
              <c:multiLvlStrCache>
                <c:ptCount val="3"/>
                <c:lvl>
                  <c:pt idx="0">
                    <c:v>2013</c:v>
                  </c:pt>
                  <c:pt idx="1">
                    <c:v>2014</c:v>
                  </c:pt>
                  <c:pt idx="2">
                    <c:v>2015</c:v>
                  </c:pt>
                </c:lvl>
                <c:lvl>
                  <c:pt idx="0">
                    <c:v>NHS West Essex</c:v>
                  </c:pt>
                </c:lvl>
              </c:multiLvlStrCache>
            </c:multiLvlStrRef>
          </c:cat>
          <c:val>
            <c:numRef>
              <c:f>'West Essex'!$O$4:$O$8</c:f>
              <c:numCache>
                <c:formatCode>General</c:formatCode>
                <c:ptCount val="3"/>
                <c:pt idx="0">
                  <c:v>13</c:v>
                </c:pt>
                <c:pt idx="1">
                  <c:v>14</c:v>
                </c:pt>
                <c:pt idx="2">
                  <c:v>14</c:v>
                </c:pt>
              </c:numCache>
            </c:numRef>
          </c:val>
        </c:ser>
        <c:ser>
          <c:idx val="3"/>
          <c:order val="3"/>
          <c:tx>
            <c:strRef>
              <c:f>'West Essex'!$P$3</c:f>
              <c:strCache>
                <c:ptCount val="1"/>
                <c:pt idx="0">
                  <c:v>MDT to treatment start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'West Essex'!$L$4:$L$8</c:f>
              <c:multiLvlStrCache>
                <c:ptCount val="3"/>
                <c:lvl>
                  <c:pt idx="0">
                    <c:v>2013</c:v>
                  </c:pt>
                  <c:pt idx="1">
                    <c:v>2014</c:v>
                  </c:pt>
                  <c:pt idx="2">
                    <c:v>2015</c:v>
                  </c:pt>
                </c:lvl>
                <c:lvl>
                  <c:pt idx="0">
                    <c:v>NHS West Essex</c:v>
                  </c:pt>
                </c:lvl>
              </c:multiLvlStrCache>
            </c:multiLvlStrRef>
          </c:cat>
          <c:val>
            <c:numRef>
              <c:f>'West Essex'!$P$4:$P$8</c:f>
              <c:numCache>
                <c:formatCode>General</c:formatCode>
                <c:ptCount val="3"/>
                <c:pt idx="0">
                  <c:v>19</c:v>
                </c:pt>
                <c:pt idx="1">
                  <c:v>20</c:v>
                </c:pt>
                <c:pt idx="2">
                  <c:v>21</c:v>
                </c:pt>
              </c:numCache>
            </c:numRef>
          </c:val>
        </c:ser>
        <c:dLbls>
          <c:showLegendKey val="0"/>
          <c:showVal val="1"/>
          <c:showCatName val="0"/>
          <c:showSerName val="0"/>
          <c:showPercent val="0"/>
          <c:showBubbleSize val="0"/>
        </c:dLbls>
        <c:gapWidth val="75"/>
        <c:overlap val="100"/>
        <c:axId val="39437056"/>
        <c:axId val="39445248"/>
      </c:barChart>
      <c:catAx>
        <c:axId val="39437056"/>
        <c:scaling>
          <c:orientation val="minMax"/>
        </c:scaling>
        <c:delete val="0"/>
        <c:axPos val="b"/>
        <c:majorTickMark val="none"/>
        <c:minorTickMark val="none"/>
        <c:tickLblPos val="nextTo"/>
        <c:crossAx val="39445248"/>
        <c:crosses val="autoZero"/>
        <c:auto val="1"/>
        <c:lblAlgn val="ctr"/>
        <c:lblOffset val="100"/>
        <c:noMultiLvlLbl val="0"/>
      </c:catAx>
      <c:valAx>
        <c:axId val="39445248"/>
        <c:scaling>
          <c:orientation val="minMax"/>
          <c:max val="90"/>
        </c:scaling>
        <c:delete val="0"/>
        <c:axPos val="l"/>
        <c:title>
          <c:tx>
            <c:rich>
              <a:bodyPr rot="-5400000" vert="horz"/>
              <a:lstStyle/>
              <a:p>
                <a:pPr>
                  <a:defRPr/>
                </a:pPr>
                <a:r>
                  <a:rPr lang="en-GB" dirty="0" smtClean="0"/>
                  <a:t>Median Days</a:t>
                </a:r>
                <a:endParaRPr lang="en-GB" dirty="0"/>
              </a:p>
            </c:rich>
          </c:tx>
          <c:layout>
            <c:manualLayout>
              <c:xMode val="edge"/>
              <c:yMode val="edge"/>
              <c:x val="5.7825997475690312E-3"/>
              <c:y val="0.36775271103639406"/>
            </c:manualLayout>
          </c:layout>
          <c:overlay val="0"/>
        </c:title>
        <c:numFmt formatCode="General" sourceLinked="1"/>
        <c:majorTickMark val="none"/>
        <c:minorTickMark val="none"/>
        <c:tickLblPos val="nextTo"/>
        <c:crossAx val="39437056"/>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190118.xlsx]Trust name!PivotTable4</c:name>
    <c:fmtId val="17"/>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manualLayout>
          <c:layoutTarget val="inner"/>
          <c:xMode val="edge"/>
          <c:yMode val="edge"/>
          <c:x val="5.7516377961647255E-2"/>
          <c:y val="2.4872592503966794E-2"/>
          <c:w val="0.93380972241699922"/>
          <c:h val="0.37737788091095181"/>
        </c:manualLayout>
      </c:layout>
      <c:barChart>
        <c:barDir val="col"/>
        <c:grouping val="stacked"/>
        <c:varyColors val="0"/>
        <c:ser>
          <c:idx val="0"/>
          <c:order val="0"/>
          <c:tx>
            <c:strRef>
              <c:f>'Trust name'!$K$3</c:f>
              <c:strCache>
                <c:ptCount val="1"/>
                <c:pt idx="0">
                  <c:v>Referral to first seen </c:v>
                </c:pt>
              </c:strCache>
            </c:strRef>
          </c:tx>
          <c:invertIfNegative val="0"/>
          <c:dLbls>
            <c:numFmt formatCode="#,##0" sourceLinked="0"/>
            <c:txPr>
              <a:bodyPr/>
              <a:lstStyle/>
              <a:p>
                <a:pPr>
                  <a:defRPr sz="800"/>
                </a:pPr>
                <a:endParaRPr lang="en-US"/>
              </a:p>
            </c:txPr>
            <c:showLegendKey val="0"/>
            <c:showVal val="1"/>
            <c:showCatName val="0"/>
            <c:showSerName val="0"/>
            <c:showPercent val="0"/>
            <c:showBubbleSize val="0"/>
            <c:showLeaderLines val="0"/>
          </c:dLbls>
          <c:cat>
            <c:multiLvlStrRef>
              <c:f>'Trust name'!$J$4:$J$30</c:f>
              <c:multiLvlStrCache>
                <c:ptCount val="20"/>
                <c:lvl>
                  <c:pt idx="0">
                    <c:v>NORTH MIDDLESEX UNIVERSITY HOSPITAL NHS TRUST</c:v>
                  </c:pt>
                  <c:pt idx="1">
                    <c:v>ROYAL FREE LONDON NHS FOUNDATION TRUST</c:v>
                  </c:pt>
                  <c:pt idx="2">
                    <c:v>THE WHITTINGTON HEALTH NHS TRUST</c:v>
                  </c:pt>
                  <c:pt idx="3">
                    <c:v>UNIVERSITY COLLEGE LONDON HOSPITALS NHS FOUNDATION TRUST</c:v>
                  </c:pt>
                  <c:pt idx="4">
                    <c:v>BARKING, HAVERING &amp; REDBRIDGE UNIVERSITY HOSPITALS NHS TRUST</c:v>
                  </c:pt>
                  <c:pt idx="5">
                    <c:v>BARTS HEALTH NHS TRUST</c:v>
                  </c:pt>
                  <c:pt idx="6">
                    <c:v>HOMERTON UNIVERSITY HOSPITAL NHS FOUNDATION TRUST</c:v>
                  </c:pt>
                  <c:pt idx="7">
                    <c:v>CHELSEA &amp; WESTMINSTER HOSPITAL NHS FOUNDATION TRUST</c:v>
                  </c:pt>
                  <c:pt idx="8">
                    <c:v>HILLINGDON HOSPITALS NHS FOUNDATION TRUST</c:v>
                  </c:pt>
                  <c:pt idx="9">
                    <c:v>IMPERIAL COLLEGE HEALTHCARE NHS TRUST</c:v>
                  </c:pt>
                  <c:pt idx="10">
                    <c:v>LONDON NORTH WEST HEALTHCARE NHS TRUST</c:v>
                  </c:pt>
                  <c:pt idx="11">
                    <c:v>CROYDON HEALTH SERVICES NHS TRUST</c:v>
                  </c:pt>
                  <c:pt idx="12">
                    <c:v>EPSOM &amp; ST HELIER UNIVERSITY HOSPITALS NHS TRUST</c:v>
                  </c:pt>
                  <c:pt idx="13">
                    <c:v>KINGSTON HOSPITAL NHS FOUNDATION TRUST</c:v>
                  </c:pt>
                  <c:pt idx="14">
                    <c:v>ROYAL MARSDEN NHS FOUNDATION TRUST</c:v>
                  </c:pt>
                  <c:pt idx="15">
                    <c:v>ST GEORGE'S UNIVERSITY HOSPITALS NHS FOUNDATION TRUST</c:v>
                  </c:pt>
                  <c:pt idx="16">
                    <c:v>PRINCESS ALEXANDRA HOSPITAL NHS TRUST</c:v>
                  </c:pt>
                  <c:pt idx="17">
                    <c:v>GUY'S &amp; ST THOMAS' NHS FOUNDATION TRUST</c:v>
                  </c:pt>
                  <c:pt idx="18">
                    <c:v>KING'S COLLEGE HOSPITAL NHS FOUNDATION TRUST</c:v>
                  </c:pt>
                  <c:pt idx="19">
                    <c:v>LEWISHAM &amp; GREENWICH NHS TRUST</c:v>
                  </c:pt>
                </c:lvl>
                <c:lvl>
                  <c:pt idx="0">
                    <c:v>North Central</c:v>
                  </c:pt>
                  <c:pt idx="4">
                    <c:v>North East</c:v>
                  </c:pt>
                  <c:pt idx="7">
                    <c:v>North West</c:v>
                  </c:pt>
                  <c:pt idx="11">
                    <c:v>South West</c:v>
                  </c:pt>
                  <c:pt idx="16">
                    <c:v>West Essex</c:v>
                  </c:pt>
                  <c:pt idx="17">
                    <c:v>South East</c:v>
                  </c:pt>
                </c:lvl>
              </c:multiLvlStrCache>
            </c:multiLvlStrRef>
          </c:cat>
          <c:val>
            <c:numRef>
              <c:f>'Trust name'!$K$4:$K$30</c:f>
              <c:numCache>
                <c:formatCode>General</c:formatCode>
                <c:ptCount val="20"/>
                <c:pt idx="0">
                  <c:v>0.5</c:v>
                </c:pt>
                <c:pt idx="1">
                  <c:v>12</c:v>
                </c:pt>
                <c:pt idx="2">
                  <c:v>12.5</c:v>
                </c:pt>
                <c:pt idx="3">
                  <c:v>13</c:v>
                </c:pt>
                <c:pt idx="4">
                  <c:v>6</c:v>
                </c:pt>
                <c:pt idx="5">
                  <c:v>8</c:v>
                </c:pt>
                <c:pt idx="6">
                  <c:v>2.5</c:v>
                </c:pt>
                <c:pt idx="7">
                  <c:v>8</c:v>
                </c:pt>
                <c:pt idx="8">
                  <c:v>8.5</c:v>
                </c:pt>
                <c:pt idx="9">
                  <c:v>10</c:v>
                </c:pt>
                <c:pt idx="10">
                  <c:v>10</c:v>
                </c:pt>
                <c:pt idx="11">
                  <c:v>10</c:v>
                </c:pt>
                <c:pt idx="12">
                  <c:v>9</c:v>
                </c:pt>
                <c:pt idx="13">
                  <c:v>7</c:v>
                </c:pt>
                <c:pt idx="14">
                  <c:v>9.5</c:v>
                </c:pt>
                <c:pt idx="15">
                  <c:v>10</c:v>
                </c:pt>
                <c:pt idx="16">
                  <c:v>10</c:v>
                </c:pt>
                <c:pt idx="17">
                  <c:v>6</c:v>
                </c:pt>
                <c:pt idx="18">
                  <c:v>8</c:v>
                </c:pt>
                <c:pt idx="19">
                  <c:v>9</c:v>
                </c:pt>
              </c:numCache>
            </c:numRef>
          </c:val>
        </c:ser>
        <c:ser>
          <c:idx val="1"/>
          <c:order val="1"/>
          <c:tx>
            <c:strRef>
              <c:f>'Trust name'!$L$3</c:f>
              <c:strCache>
                <c:ptCount val="1"/>
                <c:pt idx="0">
                  <c:v>First seen to diagnosis </c:v>
                </c:pt>
              </c:strCache>
            </c:strRef>
          </c:tx>
          <c:invertIfNegative val="0"/>
          <c:dLbls>
            <c:numFmt formatCode="#,##0" sourceLinked="0"/>
            <c:txPr>
              <a:bodyPr/>
              <a:lstStyle/>
              <a:p>
                <a:pPr>
                  <a:defRPr sz="800"/>
                </a:pPr>
                <a:endParaRPr lang="en-US"/>
              </a:p>
            </c:txPr>
            <c:showLegendKey val="0"/>
            <c:showVal val="1"/>
            <c:showCatName val="0"/>
            <c:showSerName val="0"/>
            <c:showPercent val="0"/>
            <c:showBubbleSize val="0"/>
            <c:showLeaderLines val="0"/>
          </c:dLbls>
          <c:cat>
            <c:multiLvlStrRef>
              <c:f>'Trust name'!$J$4:$J$30</c:f>
              <c:multiLvlStrCache>
                <c:ptCount val="20"/>
                <c:lvl>
                  <c:pt idx="0">
                    <c:v>NORTH MIDDLESEX UNIVERSITY HOSPITAL NHS TRUST</c:v>
                  </c:pt>
                  <c:pt idx="1">
                    <c:v>ROYAL FREE LONDON NHS FOUNDATION TRUST</c:v>
                  </c:pt>
                  <c:pt idx="2">
                    <c:v>THE WHITTINGTON HEALTH NHS TRUST</c:v>
                  </c:pt>
                  <c:pt idx="3">
                    <c:v>UNIVERSITY COLLEGE LONDON HOSPITALS NHS FOUNDATION TRUST</c:v>
                  </c:pt>
                  <c:pt idx="4">
                    <c:v>BARKING, HAVERING &amp; REDBRIDGE UNIVERSITY HOSPITALS NHS TRUST</c:v>
                  </c:pt>
                  <c:pt idx="5">
                    <c:v>BARTS HEALTH NHS TRUST</c:v>
                  </c:pt>
                  <c:pt idx="6">
                    <c:v>HOMERTON UNIVERSITY HOSPITAL NHS FOUNDATION TRUST</c:v>
                  </c:pt>
                  <c:pt idx="7">
                    <c:v>CHELSEA &amp; WESTMINSTER HOSPITAL NHS FOUNDATION TRUST</c:v>
                  </c:pt>
                  <c:pt idx="8">
                    <c:v>HILLINGDON HOSPITALS NHS FOUNDATION TRUST</c:v>
                  </c:pt>
                  <c:pt idx="9">
                    <c:v>IMPERIAL COLLEGE HEALTHCARE NHS TRUST</c:v>
                  </c:pt>
                  <c:pt idx="10">
                    <c:v>LONDON NORTH WEST HEALTHCARE NHS TRUST</c:v>
                  </c:pt>
                  <c:pt idx="11">
                    <c:v>CROYDON HEALTH SERVICES NHS TRUST</c:v>
                  </c:pt>
                  <c:pt idx="12">
                    <c:v>EPSOM &amp; ST HELIER UNIVERSITY HOSPITALS NHS TRUST</c:v>
                  </c:pt>
                  <c:pt idx="13">
                    <c:v>KINGSTON HOSPITAL NHS FOUNDATION TRUST</c:v>
                  </c:pt>
                  <c:pt idx="14">
                    <c:v>ROYAL MARSDEN NHS FOUNDATION TRUST</c:v>
                  </c:pt>
                  <c:pt idx="15">
                    <c:v>ST GEORGE'S UNIVERSITY HOSPITALS NHS FOUNDATION TRUST</c:v>
                  </c:pt>
                  <c:pt idx="16">
                    <c:v>PRINCESS ALEXANDRA HOSPITAL NHS TRUST</c:v>
                  </c:pt>
                  <c:pt idx="17">
                    <c:v>GUY'S &amp; ST THOMAS' NHS FOUNDATION TRUST</c:v>
                  </c:pt>
                  <c:pt idx="18">
                    <c:v>KING'S COLLEGE HOSPITAL NHS FOUNDATION TRUST</c:v>
                  </c:pt>
                  <c:pt idx="19">
                    <c:v>LEWISHAM &amp; GREENWICH NHS TRUST</c:v>
                  </c:pt>
                </c:lvl>
                <c:lvl>
                  <c:pt idx="0">
                    <c:v>North Central</c:v>
                  </c:pt>
                  <c:pt idx="4">
                    <c:v>North East</c:v>
                  </c:pt>
                  <c:pt idx="7">
                    <c:v>North West</c:v>
                  </c:pt>
                  <c:pt idx="11">
                    <c:v>South West</c:v>
                  </c:pt>
                  <c:pt idx="16">
                    <c:v>West Essex</c:v>
                  </c:pt>
                  <c:pt idx="17">
                    <c:v>South East</c:v>
                  </c:pt>
                </c:lvl>
              </c:multiLvlStrCache>
            </c:multiLvlStrRef>
          </c:cat>
          <c:val>
            <c:numRef>
              <c:f>'Trust name'!$L$4:$L$30</c:f>
              <c:numCache>
                <c:formatCode>General</c:formatCode>
                <c:ptCount val="20"/>
                <c:pt idx="0">
                  <c:v>13</c:v>
                </c:pt>
                <c:pt idx="1">
                  <c:v>20</c:v>
                </c:pt>
                <c:pt idx="2">
                  <c:v>11.5</c:v>
                </c:pt>
                <c:pt idx="3">
                  <c:v>27</c:v>
                </c:pt>
                <c:pt idx="4">
                  <c:v>18</c:v>
                </c:pt>
                <c:pt idx="5">
                  <c:v>21</c:v>
                </c:pt>
                <c:pt idx="6">
                  <c:v>7</c:v>
                </c:pt>
                <c:pt idx="7">
                  <c:v>17.5</c:v>
                </c:pt>
                <c:pt idx="8">
                  <c:v>13.5</c:v>
                </c:pt>
                <c:pt idx="9">
                  <c:v>18.5</c:v>
                </c:pt>
                <c:pt idx="10">
                  <c:v>13</c:v>
                </c:pt>
                <c:pt idx="11">
                  <c:v>11</c:v>
                </c:pt>
                <c:pt idx="12">
                  <c:v>15</c:v>
                </c:pt>
                <c:pt idx="13">
                  <c:v>14</c:v>
                </c:pt>
                <c:pt idx="14">
                  <c:v>15.5</c:v>
                </c:pt>
                <c:pt idx="15">
                  <c:v>12</c:v>
                </c:pt>
                <c:pt idx="16">
                  <c:v>13.5</c:v>
                </c:pt>
                <c:pt idx="17">
                  <c:v>13</c:v>
                </c:pt>
                <c:pt idx="18">
                  <c:v>14</c:v>
                </c:pt>
                <c:pt idx="19">
                  <c:v>14</c:v>
                </c:pt>
              </c:numCache>
            </c:numRef>
          </c:val>
        </c:ser>
        <c:ser>
          <c:idx val="2"/>
          <c:order val="2"/>
          <c:tx>
            <c:strRef>
              <c:f>'Trust name'!$M$3</c:f>
              <c:strCache>
                <c:ptCount val="1"/>
                <c:pt idx="0">
                  <c:v>Diagnosis to MDT </c:v>
                </c:pt>
              </c:strCache>
            </c:strRef>
          </c:tx>
          <c:invertIfNegative val="0"/>
          <c:dLbls>
            <c:numFmt formatCode="#,##0" sourceLinked="0"/>
            <c:txPr>
              <a:bodyPr/>
              <a:lstStyle/>
              <a:p>
                <a:pPr>
                  <a:defRPr sz="800"/>
                </a:pPr>
                <a:endParaRPr lang="en-US"/>
              </a:p>
            </c:txPr>
            <c:showLegendKey val="0"/>
            <c:showVal val="1"/>
            <c:showCatName val="0"/>
            <c:showSerName val="0"/>
            <c:showPercent val="0"/>
            <c:showBubbleSize val="0"/>
            <c:showLeaderLines val="0"/>
          </c:dLbls>
          <c:cat>
            <c:multiLvlStrRef>
              <c:f>'Trust name'!$J$4:$J$30</c:f>
              <c:multiLvlStrCache>
                <c:ptCount val="20"/>
                <c:lvl>
                  <c:pt idx="0">
                    <c:v>NORTH MIDDLESEX UNIVERSITY HOSPITAL NHS TRUST</c:v>
                  </c:pt>
                  <c:pt idx="1">
                    <c:v>ROYAL FREE LONDON NHS FOUNDATION TRUST</c:v>
                  </c:pt>
                  <c:pt idx="2">
                    <c:v>THE WHITTINGTON HEALTH NHS TRUST</c:v>
                  </c:pt>
                  <c:pt idx="3">
                    <c:v>UNIVERSITY COLLEGE LONDON HOSPITALS NHS FOUNDATION TRUST</c:v>
                  </c:pt>
                  <c:pt idx="4">
                    <c:v>BARKING, HAVERING &amp; REDBRIDGE UNIVERSITY HOSPITALS NHS TRUST</c:v>
                  </c:pt>
                  <c:pt idx="5">
                    <c:v>BARTS HEALTH NHS TRUST</c:v>
                  </c:pt>
                  <c:pt idx="6">
                    <c:v>HOMERTON UNIVERSITY HOSPITAL NHS FOUNDATION TRUST</c:v>
                  </c:pt>
                  <c:pt idx="7">
                    <c:v>CHELSEA &amp; WESTMINSTER HOSPITAL NHS FOUNDATION TRUST</c:v>
                  </c:pt>
                  <c:pt idx="8">
                    <c:v>HILLINGDON HOSPITALS NHS FOUNDATION TRUST</c:v>
                  </c:pt>
                  <c:pt idx="9">
                    <c:v>IMPERIAL COLLEGE HEALTHCARE NHS TRUST</c:v>
                  </c:pt>
                  <c:pt idx="10">
                    <c:v>LONDON NORTH WEST HEALTHCARE NHS TRUST</c:v>
                  </c:pt>
                  <c:pt idx="11">
                    <c:v>CROYDON HEALTH SERVICES NHS TRUST</c:v>
                  </c:pt>
                  <c:pt idx="12">
                    <c:v>EPSOM &amp; ST HELIER UNIVERSITY HOSPITALS NHS TRUST</c:v>
                  </c:pt>
                  <c:pt idx="13">
                    <c:v>KINGSTON HOSPITAL NHS FOUNDATION TRUST</c:v>
                  </c:pt>
                  <c:pt idx="14">
                    <c:v>ROYAL MARSDEN NHS FOUNDATION TRUST</c:v>
                  </c:pt>
                  <c:pt idx="15">
                    <c:v>ST GEORGE'S UNIVERSITY HOSPITALS NHS FOUNDATION TRUST</c:v>
                  </c:pt>
                  <c:pt idx="16">
                    <c:v>PRINCESS ALEXANDRA HOSPITAL NHS TRUST</c:v>
                  </c:pt>
                  <c:pt idx="17">
                    <c:v>GUY'S &amp; ST THOMAS' NHS FOUNDATION TRUST</c:v>
                  </c:pt>
                  <c:pt idx="18">
                    <c:v>KING'S COLLEGE HOSPITAL NHS FOUNDATION TRUST</c:v>
                  </c:pt>
                  <c:pt idx="19">
                    <c:v>LEWISHAM &amp; GREENWICH NHS TRUST</c:v>
                  </c:pt>
                </c:lvl>
                <c:lvl>
                  <c:pt idx="0">
                    <c:v>North Central</c:v>
                  </c:pt>
                  <c:pt idx="4">
                    <c:v>North East</c:v>
                  </c:pt>
                  <c:pt idx="7">
                    <c:v>North West</c:v>
                  </c:pt>
                  <c:pt idx="11">
                    <c:v>South West</c:v>
                  </c:pt>
                  <c:pt idx="16">
                    <c:v>West Essex</c:v>
                  </c:pt>
                  <c:pt idx="17">
                    <c:v>South East</c:v>
                  </c:pt>
                </c:lvl>
              </c:multiLvlStrCache>
            </c:multiLvlStrRef>
          </c:cat>
          <c:val>
            <c:numRef>
              <c:f>'Trust name'!$M$4:$M$30</c:f>
              <c:numCache>
                <c:formatCode>General</c:formatCode>
                <c:ptCount val="20"/>
                <c:pt idx="0">
                  <c:v>14</c:v>
                </c:pt>
                <c:pt idx="1">
                  <c:v>13</c:v>
                </c:pt>
                <c:pt idx="2">
                  <c:v>11</c:v>
                </c:pt>
                <c:pt idx="3">
                  <c:v>37.5</c:v>
                </c:pt>
                <c:pt idx="4">
                  <c:v>11</c:v>
                </c:pt>
                <c:pt idx="5">
                  <c:v>15</c:v>
                </c:pt>
                <c:pt idx="6">
                  <c:v>9</c:v>
                </c:pt>
                <c:pt idx="7">
                  <c:v>13</c:v>
                </c:pt>
                <c:pt idx="8">
                  <c:v>13.5</c:v>
                </c:pt>
                <c:pt idx="9">
                  <c:v>13</c:v>
                </c:pt>
                <c:pt idx="10">
                  <c:v>10</c:v>
                </c:pt>
                <c:pt idx="11">
                  <c:v>11</c:v>
                </c:pt>
                <c:pt idx="12">
                  <c:v>19</c:v>
                </c:pt>
                <c:pt idx="13">
                  <c:v>11</c:v>
                </c:pt>
                <c:pt idx="14">
                  <c:v>20.5</c:v>
                </c:pt>
                <c:pt idx="15">
                  <c:v>18</c:v>
                </c:pt>
                <c:pt idx="16">
                  <c:v>11</c:v>
                </c:pt>
                <c:pt idx="17">
                  <c:v>11</c:v>
                </c:pt>
                <c:pt idx="18">
                  <c:v>9</c:v>
                </c:pt>
                <c:pt idx="19">
                  <c:v>12</c:v>
                </c:pt>
              </c:numCache>
            </c:numRef>
          </c:val>
        </c:ser>
        <c:ser>
          <c:idx val="3"/>
          <c:order val="3"/>
          <c:tx>
            <c:strRef>
              <c:f>'Trust name'!$N$3</c:f>
              <c:strCache>
                <c:ptCount val="1"/>
                <c:pt idx="0">
                  <c:v>MDT to treatment start </c:v>
                </c:pt>
              </c:strCache>
            </c:strRef>
          </c:tx>
          <c:invertIfNegative val="0"/>
          <c:dLbls>
            <c:numFmt formatCode="#,##0" sourceLinked="0"/>
            <c:txPr>
              <a:bodyPr/>
              <a:lstStyle/>
              <a:p>
                <a:pPr>
                  <a:defRPr sz="800">
                    <a:solidFill>
                      <a:schemeClr val="bg1"/>
                    </a:solidFill>
                  </a:defRPr>
                </a:pPr>
                <a:endParaRPr lang="en-US"/>
              </a:p>
            </c:txPr>
            <c:showLegendKey val="0"/>
            <c:showVal val="1"/>
            <c:showCatName val="0"/>
            <c:showSerName val="0"/>
            <c:showPercent val="0"/>
            <c:showBubbleSize val="0"/>
            <c:showLeaderLines val="0"/>
          </c:dLbls>
          <c:cat>
            <c:multiLvlStrRef>
              <c:f>'Trust name'!$J$4:$J$30</c:f>
              <c:multiLvlStrCache>
                <c:ptCount val="20"/>
                <c:lvl>
                  <c:pt idx="0">
                    <c:v>NORTH MIDDLESEX UNIVERSITY HOSPITAL NHS TRUST</c:v>
                  </c:pt>
                  <c:pt idx="1">
                    <c:v>ROYAL FREE LONDON NHS FOUNDATION TRUST</c:v>
                  </c:pt>
                  <c:pt idx="2">
                    <c:v>THE WHITTINGTON HEALTH NHS TRUST</c:v>
                  </c:pt>
                  <c:pt idx="3">
                    <c:v>UNIVERSITY COLLEGE LONDON HOSPITALS NHS FOUNDATION TRUST</c:v>
                  </c:pt>
                  <c:pt idx="4">
                    <c:v>BARKING, HAVERING &amp; REDBRIDGE UNIVERSITY HOSPITALS NHS TRUST</c:v>
                  </c:pt>
                  <c:pt idx="5">
                    <c:v>BARTS HEALTH NHS TRUST</c:v>
                  </c:pt>
                  <c:pt idx="6">
                    <c:v>HOMERTON UNIVERSITY HOSPITAL NHS FOUNDATION TRUST</c:v>
                  </c:pt>
                  <c:pt idx="7">
                    <c:v>CHELSEA &amp; WESTMINSTER HOSPITAL NHS FOUNDATION TRUST</c:v>
                  </c:pt>
                  <c:pt idx="8">
                    <c:v>HILLINGDON HOSPITALS NHS FOUNDATION TRUST</c:v>
                  </c:pt>
                  <c:pt idx="9">
                    <c:v>IMPERIAL COLLEGE HEALTHCARE NHS TRUST</c:v>
                  </c:pt>
                  <c:pt idx="10">
                    <c:v>LONDON NORTH WEST HEALTHCARE NHS TRUST</c:v>
                  </c:pt>
                  <c:pt idx="11">
                    <c:v>CROYDON HEALTH SERVICES NHS TRUST</c:v>
                  </c:pt>
                  <c:pt idx="12">
                    <c:v>EPSOM &amp; ST HELIER UNIVERSITY HOSPITALS NHS TRUST</c:v>
                  </c:pt>
                  <c:pt idx="13">
                    <c:v>KINGSTON HOSPITAL NHS FOUNDATION TRUST</c:v>
                  </c:pt>
                  <c:pt idx="14">
                    <c:v>ROYAL MARSDEN NHS FOUNDATION TRUST</c:v>
                  </c:pt>
                  <c:pt idx="15">
                    <c:v>ST GEORGE'S UNIVERSITY HOSPITALS NHS FOUNDATION TRUST</c:v>
                  </c:pt>
                  <c:pt idx="16">
                    <c:v>PRINCESS ALEXANDRA HOSPITAL NHS TRUST</c:v>
                  </c:pt>
                  <c:pt idx="17">
                    <c:v>GUY'S &amp; ST THOMAS' NHS FOUNDATION TRUST</c:v>
                  </c:pt>
                  <c:pt idx="18">
                    <c:v>KING'S COLLEGE HOSPITAL NHS FOUNDATION TRUST</c:v>
                  </c:pt>
                  <c:pt idx="19">
                    <c:v>LEWISHAM &amp; GREENWICH NHS TRUST</c:v>
                  </c:pt>
                </c:lvl>
                <c:lvl>
                  <c:pt idx="0">
                    <c:v>North Central</c:v>
                  </c:pt>
                  <c:pt idx="4">
                    <c:v>North East</c:v>
                  </c:pt>
                  <c:pt idx="7">
                    <c:v>North West</c:v>
                  </c:pt>
                  <c:pt idx="11">
                    <c:v>South West</c:v>
                  </c:pt>
                  <c:pt idx="16">
                    <c:v>West Essex</c:v>
                  </c:pt>
                  <c:pt idx="17">
                    <c:v>South East</c:v>
                  </c:pt>
                </c:lvl>
              </c:multiLvlStrCache>
            </c:multiLvlStrRef>
          </c:cat>
          <c:val>
            <c:numRef>
              <c:f>'Trust name'!$N$4:$N$30</c:f>
              <c:numCache>
                <c:formatCode>General</c:formatCode>
                <c:ptCount val="20"/>
                <c:pt idx="0">
                  <c:v>14</c:v>
                </c:pt>
                <c:pt idx="1">
                  <c:v>13</c:v>
                </c:pt>
                <c:pt idx="2">
                  <c:v>17</c:v>
                </c:pt>
                <c:pt idx="3">
                  <c:v>23</c:v>
                </c:pt>
                <c:pt idx="4">
                  <c:v>22</c:v>
                </c:pt>
                <c:pt idx="5">
                  <c:v>29</c:v>
                </c:pt>
                <c:pt idx="6">
                  <c:v>20</c:v>
                </c:pt>
                <c:pt idx="7">
                  <c:v>14</c:v>
                </c:pt>
                <c:pt idx="8">
                  <c:v>16</c:v>
                </c:pt>
                <c:pt idx="9">
                  <c:v>20</c:v>
                </c:pt>
                <c:pt idx="10">
                  <c:v>25</c:v>
                </c:pt>
                <c:pt idx="11">
                  <c:v>21.5</c:v>
                </c:pt>
                <c:pt idx="12">
                  <c:v>23</c:v>
                </c:pt>
                <c:pt idx="13">
                  <c:v>14</c:v>
                </c:pt>
                <c:pt idx="14">
                  <c:v>22.5</c:v>
                </c:pt>
                <c:pt idx="15">
                  <c:v>15</c:v>
                </c:pt>
                <c:pt idx="16">
                  <c:v>24.5</c:v>
                </c:pt>
                <c:pt idx="17">
                  <c:v>34</c:v>
                </c:pt>
                <c:pt idx="18">
                  <c:v>21</c:v>
                </c:pt>
                <c:pt idx="19">
                  <c:v>24</c:v>
                </c:pt>
              </c:numCache>
            </c:numRef>
          </c:val>
        </c:ser>
        <c:dLbls>
          <c:showLegendKey val="0"/>
          <c:showVal val="1"/>
          <c:showCatName val="0"/>
          <c:showSerName val="0"/>
          <c:showPercent val="0"/>
          <c:showBubbleSize val="0"/>
        </c:dLbls>
        <c:gapWidth val="75"/>
        <c:overlap val="100"/>
        <c:axId val="40775040"/>
        <c:axId val="40793216"/>
      </c:barChart>
      <c:catAx>
        <c:axId val="40775040"/>
        <c:scaling>
          <c:orientation val="minMax"/>
        </c:scaling>
        <c:delete val="0"/>
        <c:axPos val="b"/>
        <c:majorTickMark val="none"/>
        <c:minorTickMark val="none"/>
        <c:tickLblPos val="nextTo"/>
        <c:crossAx val="40793216"/>
        <c:crosses val="autoZero"/>
        <c:auto val="1"/>
        <c:lblAlgn val="ctr"/>
        <c:lblOffset val="100"/>
        <c:noMultiLvlLbl val="0"/>
      </c:catAx>
      <c:valAx>
        <c:axId val="40793216"/>
        <c:scaling>
          <c:orientation val="minMax"/>
          <c:max val="100"/>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40775040"/>
        <c:crosses val="autoZero"/>
        <c:crossBetween val="between"/>
      </c:valAx>
    </c:plotArea>
    <c:legend>
      <c:legendPos val="b"/>
      <c:layout>
        <c:manualLayout>
          <c:xMode val="edge"/>
          <c:yMode val="edge"/>
          <c:x val="0.13201561392996405"/>
          <c:y val="0.96220245528893178"/>
          <c:w val="0.73018605856179919"/>
          <c:h val="3.7797544711068193E-2"/>
        </c:manualLayout>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190118.xlsx]trust- NCL!PivotTable4</c:name>
    <c:fmtId val="15"/>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manualLayout>
          <c:layoutTarget val="inner"/>
          <c:xMode val="edge"/>
          <c:yMode val="edge"/>
          <c:x val="5.7516377961647255E-2"/>
          <c:y val="2.4250777691367627E-2"/>
          <c:w val="0.92658147273253788"/>
          <c:h val="0.80161353599600049"/>
        </c:manualLayout>
      </c:layout>
      <c:barChart>
        <c:barDir val="col"/>
        <c:grouping val="stacked"/>
        <c:varyColors val="0"/>
        <c:ser>
          <c:idx val="0"/>
          <c:order val="0"/>
          <c:tx>
            <c:strRef>
              <c:f>'trust- NCL'!$L$3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'trust- NCL'!$K$4:$K$20</c:f>
              <c:multiLvlStrCache>
                <c:ptCount val="12"/>
                <c:lvl>
                  <c:pt idx="0">
                    <c:v>2013</c:v>
                  </c:pt>
                  <c:pt idx="1">
                    <c:v>2014</c:v>
                  </c:pt>
                  <c:pt idx="2">
                    <c:v>2015</c:v>
                  </c:pt>
                  <c:pt idx="3">
                    <c:v>2013</c:v>
                  </c:pt>
                  <c:pt idx="4">
                    <c:v>2014</c:v>
                  </c:pt>
                  <c:pt idx="5">
                    <c:v>2015</c:v>
                  </c:pt>
                  <c:pt idx="6">
                    <c:v>2013</c:v>
                  </c:pt>
                  <c:pt idx="7">
                    <c:v>2014</c:v>
                  </c:pt>
                  <c:pt idx="8">
                    <c:v>2015</c:v>
                  </c:pt>
                  <c:pt idx="9">
                    <c:v>2013</c:v>
                  </c:pt>
                  <c:pt idx="10">
                    <c:v>2014</c:v>
                  </c:pt>
                  <c:pt idx="11">
                    <c:v>2015</c:v>
                  </c:pt>
                </c:lvl>
                <c:lvl>
                  <c:pt idx="0">
                    <c:v>NORTH MIDDLESEX UNIVERSITY HOSPITAL NHS TRUST</c:v>
                  </c:pt>
                  <c:pt idx="3">
                    <c:v>ROYAL FREE LONDON NHS FOUNDATION TRUST</c:v>
                  </c:pt>
                  <c:pt idx="6">
                    <c:v>THE WHITTINGTON HEALTH NHS TRUST</c:v>
                  </c:pt>
                  <c:pt idx="9">
                    <c:v>UNIVERSITY COLLEGE LONDON HOSPITALS NHS FOUNDATION TRUST</c:v>
                  </c:pt>
                </c:lvl>
              </c:multiLvlStrCache>
            </c:multiLvlStrRef>
          </c:cat>
          <c:val>
            <c:numRef>
              <c:f>'trust- NCL'!$L$4:$L$20</c:f>
              <c:numCache>
                <c:formatCode>General</c:formatCode>
                <c:ptCount val="12"/>
                <c:pt idx="0">
                  <c:v>5.5</c:v>
                </c:pt>
                <c:pt idx="1">
                  <c:v>0</c:v>
                </c:pt>
                <c:pt idx="2">
                  <c:v>0.5</c:v>
                </c:pt>
                <c:pt idx="3">
                  <c:v>10</c:v>
                </c:pt>
                <c:pt idx="4">
                  <c:v>10</c:v>
                </c:pt>
                <c:pt idx="5">
                  <c:v>12</c:v>
                </c:pt>
                <c:pt idx="6">
                  <c:v>11</c:v>
                </c:pt>
                <c:pt idx="7">
                  <c:v>11</c:v>
                </c:pt>
                <c:pt idx="8">
                  <c:v>12.5</c:v>
                </c:pt>
                <c:pt idx="9">
                  <c:v>9</c:v>
                </c:pt>
                <c:pt idx="10">
                  <c:v>11</c:v>
                </c:pt>
                <c:pt idx="11">
                  <c:v>13</c:v>
                </c:pt>
              </c:numCache>
            </c:numRef>
          </c:val>
        </c:ser>
        <c:ser>
          <c:idx val="1"/>
          <c:order val="1"/>
          <c:tx>
            <c:strRef>
              <c:f>'trust- NCL'!$M$3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'trust- NCL'!$K$4:$K$20</c:f>
              <c:multiLvlStrCache>
                <c:ptCount val="12"/>
                <c:lvl>
                  <c:pt idx="0">
                    <c:v>2013</c:v>
                  </c:pt>
                  <c:pt idx="1">
                    <c:v>2014</c:v>
                  </c:pt>
                  <c:pt idx="2">
                    <c:v>2015</c:v>
                  </c:pt>
                  <c:pt idx="3">
                    <c:v>2013</c:v>
                  </c:pt>
                  <c:pt idx="4">
                    <c:v>2014</c:v>
                  </c:pt>
                  <c:pt idx="5">
                    <c:v>2015</c:v>
                  </c:pt>
                  <c:pt idx="6">
                    <c:v>2013</c:v>
                  </c:pt>
                  <c:pt idx="7">
                    <c:v>2014</c:v>
                  </c:pt>
                  <c:pt idx="8">
                    <c:v>2015</c:v>
                  </c:pt>
                  <c:pt idx="9">
                    <c:v>2013</c:v>
                  </c:pt>
                  <c:pt idx="10">
                    <c:v>2014</c:v>
                  </c:pt>
                  <c:pt idx="11">
                    <c:v>2015</c:v>
                  </c:pt>
                </c:lvl>
                <c:lvl>
                  <c:pt idx="0">
                    <c:v>NORTH MIDDLESEX UNIVERSITY HOSPITAL NHS TRUST</c:v>
                  </c:pt>
                  <c:pt idx="3">
                    <c:v>ROYAL FREE LONDON NHS FOUNDATION TRUST</c:v>
                  </c:pt>
                  <c:pt idx="6">
                    <c:v>THE WHITTINGTON HEALTH NHS TRUST</c:v>
                  </c:pt>
                  <c:pt idx="9">
                    <c:v>UNIVERSITY COLLEGE LONDON HOSPITALS NHS FOUNDATION TRUST</c:v>
                  </c:pt>
                </c:lvl>
              </c:multiLvlStrCache>
            </c:multiLvlStrRef>
          </c:cat>
          <c:val>
            <c:numRef>
              <c:f>'trust- NCL'!$M$4:$M$20</c:f>
              <c:numCache>
                <c:formatCode>General</c:formatCode>
                <c:ptCount val="12"/>
                <c:pt idx="0">
                  <c:v>14</c:v>
                </c:pt>
                <c:pt idx="1">
                  <c:v>15</c:v>
                </c:pt>
                <c:pt idx="2">
                  <c:v>13</c:v>
                </c:pt>
                <c:pt idx="3">
                  <c:v>15.5</c:v>
                </c:pt>
                <c:pt idx="4">
                  <c:v>15</c:v>
                </c:pt>
                <c:pt idx="5">
                  <c:v>20</c:v>
                </c:pt>
                <c:pt idx="6">
                  <c:v>4</c:v>
                </c:pt>
                <c:pt idx="7">
                  <c:v>10</c:v>
                </c:pt>
                <c:pt idx="8">
                  <c:v>11.5</c:v>
                </c:pt>
                <c:pt idx="9">
                  <c:v>14</c:v>
                </c:pt>
                <c:pt idx="10">
                  <c:v>12.5</c:v>
                </c:pt>
                <c:pt idx="11">
                  <c:v>27</c:v>
                </c:pt>
              </c:numCache>
            </c:numRef>
          </c:val>
        </c:ser>
        <c:ser>
          <c:idx val="2"/>
          <c:order val="2"/>
          <c:tx>
            <c:strRef>
              <c:f>'trust- NCL'!$N$3</c:f>
              <c:strCache>
                <c:ptCount val="1"/>
                <c:pt idx="0">
                  <c:v>Diagnosis to MDT </c:v>
                </c:pt>
              </c:strCache>
            </c:strRef>
          </c:tx>
          <c:invertIfNegative val="0"/>
          <c:dLbls>
            <c:numFmt formatCode="#,##0" sourceLinked="0"/>
            <c:showLegendKey val="0"/>
            <c:showVal val="1"/>
            <c:showCatName val="0"/>
            <c:showSerName val="0"/>
            <c:showPercent val="0"/>
            <c:showBubbleSize val="0"/>
            <c:showLeaderLines val="0"/>
          </c:dLbls>
          <c:cat>
            <c:multiLvlStrRef>
              <c:f>'trust- NCL'!$K$4:$K$20</c:f>
              <c:multiLvlStrCache>
                <c:ptCount val="12"/>
                <c:lvl>
                  <c:pt idx="0">
                    <c:v>2013</c:v>
                  </c:pt>
                  <c:pt idx="1">
                    <c:v>2014</c:v>
                  </c:pt>
                  <c:pt idx="2">
                    <c:v>2015</c:v>
                  </c:pt>
                  <c:pt idx="3">
                    <c:v>2013</c:v>
                  </c:pt>
                  <c:pt idx="4">
                    <c:v>2014</c:v>
                  </c:pt>
                  <c:pt idx="5">
                    <c:v>2015</c:v>
                  </c:pt>
                  <c:pt idx="6">
                    <c:v>2013</c:v>
                  </c:pt>
                  <c:pt idx="7">
                    <c:v>2014</c:v>
                  </c:pt>
                  <c:pt idx="8">
                    <c:v>2015</c:v>
                  </c:pt>
                  <c:pt idx="9">
                    <c:v>2013</c:v>
                  </c:pt>
                  <c:pt idx="10">
                    <c:v>2014</c:v>
                  </c:pt>
                  <c:pt idx="11">
                    <c:v>2015</c:v>
                  </c:pt>
                </c:lvl>
                <c:lvl>
                  <c:pt idx="0">
                    <c:v>NORTH MIDDLESEX UNIVERSITY HOSPITAL NHS TRUST</c:v>
                  </c:pt>
                  <c:pt idx="3">
                    <c:v>ROYAL FREE LONDON NHS FOUNDATION TRUST</c:v>
                  </c:pt>
                  <c:pt idx="6">
                    <c:v>THE WHITTINGTON HEALTH NHS TRUST</c:v>
                  </c:pt>
                  <c:pt idx="9">
                    <c:v>UNIVERSITY COLLEGE LONDON HOSPITALS NHS FOUNDATION TRUST</c:v>
                  </c:pt>
                </c:lvl>
              </c:multiLvlStrCache>
            </c:multiLvlStrRef>
          </c:cat>
          <c:val>
            <c:numRef>
              <c:f>'trust- NCL'!$N$4:$N$20</c:f>
              <c:numCache>
                <c:formatCode>General</c:formatCode>
                <c:ptCount val="12"/>
                <c:pt idx="0">
                  <c:v>17</c:v>
                </c:pt>
                <c:pt idx="1">
                  <c:v>16</c:v>
                </c:pt>
                <c:pt idx="2">
                  <c:v>14</c:v>
                </c:pt>
                <c:pt idx="3">
                  <c:v>10</c:v>
                </c:pt>
                <c:pt idx="4">
                  <c:v>13</c:v>
                </c:pt>
                <c:pt idx="5">
                  <c:v>13</c:v>
                </c:pt>
                <c:pt idx="6">
                  <c:v>11</c:v>
                </c:pt>
                <c:pt idx="7">
                  <c:v>11</c:v>
                </c:pt>
                <c:pt idx="8">
                  <c:v>11</c:v>
                </c:pt>
                <c:pt idx="9">
                  <c:v>9</c:v>
                </c:pt>
                <c:pt idx="10">
                  <c:v>21</c:v>
                </c:pt>
                <c:pt idx="11">
                  <c:v>37.5</c:v>
                </c:pt>
              </c:numCache>
            </c:numRef>
          </c:val>
        </c:ser>
        <c:ser>
          <c:idx val="3"/>
          <c:order val="3"/>
          <c:tx>
            <c:strRef>
              <c:f>'trust- NCL'!$O$3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NCL'!$K$4:$K$20</c:f>
              <c:multiLvlStrCache>
                <c:ptCount val="12"/>
                <c:lvl>
                  <c:pt idx="0">
                    <c:v>2013</c:v>
                  </c:pt>
                  <c:pt idx="1">
                    <c:v>2014</c:v>
                  </c:pt>
                  <c:pt idx="2">
                    <c:v>2015</c:v>
                  </c:pt>
                  <c:pt idx="3">
                    <c:v>2013</c:v>
                  </c:pt>
                  <c:pt idx="4">
                    <c:v>2014</c:v>
                  </c:pt>
                  <c:pt idx="5">
                    <c:v>2015</c:v>
                  </c:pt>
                  <c:pt idx="6">
                    <c:v>2013</c:v>
                  </c:pt>
                  <c:pt idx="7">
                    <c:v>2014</c:v>
                  </c:pt>
                  <c:pt idx="8">
                    <c:v>2015</c:v>
                  </c:pt>
                  <c:pt idx="9">
                    <c:v>2013</c:v>
                  </c:pt>
                  <c:pt idx="10">
                    <c:v>2014</c:v>
                  </c:pt>
                  <c:pt idx="11">
                    <c:v>2015</c:v>
                  </c:pt>
                </c:lvl>
                <c:lvl>
                  <c:pt idx="0">
                    <c:v>NORTH MIDDLESEX UNIVERSITY HOSPITAL NHS TRUST</c:v>
                  </c:pt>
                  <c:pt idx="3">
                    <c:v>ROYAL FREE LONDON NHS FOUNDATION TRUST</c:v>
                  </c:pt>
                  <c:pt idx="6">
                    <c:v>THE WHITTINGTON HEALTH NHS TRUST</c:v>
                  </c:pt>
                  <c:pt idx="9">
                    <c:v>UNIVERSITY COLLEGE LONDON HOSPITALS NHS FOUNDATION TRUST</c:v>
                  </c:pt>
                </c:lvl>
              </c:multiLvlStrCache>
            </c:multiLvlStrRef>
          </c:cat>
          <c:val>
            <c:numRef>
              <c:f>'trust- NCL'!$O$4:$O$20</c:f>
              <c:numCache>
                <c:formatCode>General</c:formatCode>
                <c:ptCount val="12"/>
                <c:pt idx="0">
                  <c:v>18.5</c:v>
                </c:pt>
                <c:pt idx="1">
                  <c:v>21</c:v>
                </c:pt>
                <c:pt idx="2">
                  <c:v>14</c:v>
                </c:pt>
                <c:pt idx="3">
                  <c:v>19</c:v>
                </c:pt>
                <c:pt idx="4">
                  <c:v>14</c:v>
                </c:pt>
                <c:pt idx="5">
                  <c:v>13</c:v>
                </c:pt>
                <c:pt idx="6">
                  <c:v>16</c:v>
                </c:pt>
                <c:pt idx="7">
                  <c:v>13</c:v>
                </c:pt>
                <c:pt idx="8">
                  <c:v>17</c:v>
                </c:pt>
                <c:pt idx="9">
                  <c:v>21</c:v>
                </c:pt>
                <c:pt idx="10">
                  <c:v>28</c:v>
                </c:pt>
                <c:pt idx="11">
                  <c:v>23</c:v>
                </c:pt>
              </c:numCache>
            </c:numRef>
          </c:val>
        </c:ser>
        <c:dLbls>
          <c:showLegendKey val="0"/>
          <c:showVal val="1"/>
          <c:showCatName val="0"/>
          <c:showSerName val="0"/>
          <c:showPercent val="0"/>
          <c:showBubbleSize val="0"/>
        </c:dLbls>
        <c:gapWidth val="75"/>
        <c:overlap val="100"/>
        <c:axId val="41827328"/>
        <c:axId val="41882368"/>
      </c:barChart>
      <c:catAx>
        <c:axId val="41827328"/>
        <c:scaling>
          <c:orientation val="minMax"/>
        </c:scaling>
        <c:delete val="0"/>
        <c:axPos val="b"/>
        <c:majorTickMark val="none"/>
        <c:minorTickMark val="none"/>
        <c:tickLblPos val="nextTo"/>
        <c:crossAx val="41882368"/>
        <c:crosses val="autoZero"/>
        <c:auto val="1"/>
        <c:lblAlgn val="ctr"/>
        <c:lblOffset val="100"/>
        <c:noMultiLvlLbl val="0"/>
      </c:catAx>
      <c:valAx>
        <c:axId val="41882368"/>
        <c:scaling>
          <c:orientation val="minMax"/>
          <c:max val="100"/>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41827328"/>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190118.xlsx]trust- NEL!PivotTable5</c:name>
    <c:fmtId val="15"/>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'trust- NEL'!$L$3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'trust- NEL'!$K$4:$K$16</c:f>
              <c:multiLvlStrCache>
                <c:ptCount val="9"/>
                <c:lvl>
                  <c:pt idx="0">
                    <c:v>2013</c:v>
                  </c:pt>
                  <c:pt idx="1">
                    <c:v>2014</c:v>
                  </c:pt>
                  <c:pt idx="2">
                    <c:v>2015</c:v>
                  </c:pt>
                  <c:pt idx="3">
                    <c:v>2013</c:v>
                  </c:pt>
                  <c:pt idx="4">
                    <c:v>2014</c:v>
                  </c:pt>
                  <c:pt idx="5">
                    <c:v>2015</c:v>
                  </c:pt>
                  <c:pt idx="6">
                    <c:v>2013</c:v>
                  </c:pt>
                  <c:pt idx="7">
                    <c:v>2014</c:v>
                  </c:pt>
                  <c:pt idx="8">
                    <c:v>2015</c:v>
                  </c:pt>
                </c:lvl>
                <c:lvl>
                  <c:pt idx="0">
                    <c:v>BARKING, HAVERING &amp; REDBRIDGE UNIVERSITY HOSPITALS NHS TRUST</c:v>
                  </c:pt>
                  <c:pt idx="3">
                    <c:v>BARTS HEALTH NHS TRUST</c:v>
                  </c:pt>
                  <c:pt idx="6">
                    <c:v>HOMERTON UNIVERSITY HOSPITAL NHS FOUNDATION TRUST</c:v>
                  </c:pt>
                </c:lvl>
              </c:multiLvlStrCache>
            </c:multiLvlStrRef>
          </c:cat>
          <c:val>
            <c:numRef>
              <c:f>'trust- NEL'!$L$4:$L$16</c:f>
              <c:numCache>
                <c:formatCode>General</c:formatCode>
                <c:ptCount val="9"/>
                <c:pt idx="0">
                  <c:v>9</c:v>
                </c:pt>
                <c:pt idx="1">
                  <c:v>9</c:v>
                </c:pt>
                <c:pt idx="2">
                  <c:v>6</c:v>
                </c:pt>
                <c:pt idx="3">
                  <c:v>10.5</c:v>
                </c:pt>
                <c:pt idx="4">
                  <c:v>9.5</c:v>
                </c:pt>
                <c:pt idx="5">
                  <c:v>8</c:v>
                </c:pt>
                <c:pt idx="6">
                  <c:v>0</c:v>
                </c:pt>
                <c:pt idx="7">
                  <c:v>4</c:v>
                </c:pt>
                <c:pt idx="8">
                  <c:v>2.5</c:v>
                </c:pt>
              </c:numCache>
            </c:numRef>
          </c:val>
        </c:ser>
        <c:ser>
          <c:idx val="1"/>
          <c:order val="1"/>
          <c:tx>
            <c:strRef>
              <c:f>'trust- NEL'!$M$3</c:f>
              <c:strCache>
                <c:ptCount val="1"/>
                <c:pt idx="0">
                  <c:v>First seen to diagnosis </c:v>
                </c:pt>
              </c:strCache>
            </c:strRef>
          </c:tx>
          <c:invertIfNegative val="0"/>
          <c:cat>
            <c:multiLvlStrRef>
              <c:f>'trust- NEL'!$K$4:$K$16</c:f>
              <c:multiLvlStrCache>
                <c:ptCount val="9"/>
                <c:lvl>
                  <c:pt idx="0">
                    <c:v>2013</c:v>
                  </c:pt>
                  <c:pt idx="1">
                    <c:v>2014</c:v>
                  </c:pt>
                  <c:pt idx="2">
                    <c:v>2015</c:v>
                  </c:pt>
                  <c:pt idx="3">
                    <c:v>2013</c:v>
                  </c:pt>
                  <c:pt idx="4">
                    <c:v>2014</c:v>
                  </c:pt>
                  <c:pt idx="5">
                    <c:v>2015</c:v>
                  </c:pt>
                  <c:pt idx="6">
                    <c:v>2013</c:v>
                  </c:pt>
                  <c:pt idx="7">
                    <c:v>2014</c:v>
                  </c:pt>
                  <c:pt idx="8">
                    <c:v>2015</c:v>
                  </c:pt>
                </c:lvl>
                <c:lvl>
                  <c:pt idx="0">
                    <c:v>BARKING, HAVERING &amp; REDBRIDGE UNIVERSITY HOSPITALS NHS TRUST</c:v>
                  </c:pt>
                  <c:pt idx="3">
                    <c:v>BARTS HEALTH NHS TRUST</c:v>
                  </c:pt>
                  <c:pt idx="6">
                    <c:v>HOMERTON UNIVERSITY HOSPITAL NHS FOUNDATION TRUST</c:v>
                  </c:pt>
                </c:lvl>
              </c:multiLvlStrCache>
            </c:multiLvlStrRef>
          </c:cat>
          <c:val>
            <c:numRef>
              <c:f>'trust- NEL'!$M$4:$M$16</c:f>
              <c:numCache>
                <c:formatCode>General</c:formatCode>
                <c:ptCount val="9"/>
                <c:pt idx="0">
                  <c:v>11</c:v>
                </c:pt>
                <c:pt idx="1">
                  <c:v>13</c:v>
                </c:pt>
                <c:pt idx="2">
                  <c:v>18</c:v>
                </c:pt>
                <c:pt idx="3">
                  <c:v>18</c:v>
                </c:pt>
                <c:pt idx="4">
                  <c:v>13</c:v>
                </c:pt>
                <c:pt idx="5">
                  <c:v>21</c:v>
                </c:pt>
                <c:pt idx="6">
                  <c:v>8</c:v>
                </c:pt>
                <c:pt idx="7">
                  <c:v>10</c:v>
                </c:pt>
                <c:pt idx="8">
                  <c:v>7</c:v>
                </c:pt>
              </c:numCache>
            </c:numRef>
          </c:val>
        </c:ser>
        <c:ser>
          <c:idx val="2"/>
          <c:order val="2"/>
          <c:tx>
            <c:strRef>
              <c:f>'trust- NEL'!$N$3</c:f>
              <c:strCache>
                <c:ptCount val="1"/>
                <c:pt idx="0">
                  <c:v>Diagnosis to MDT </c:v>
                </c:pt>
              </c:strCache>
            </c:strRef>
          </c:tx>
          <c:invertIfNegative val="0"/>
          <c:cat>
            <c:multiLvlStrRef>
              <c:f>'trust- NEL'!$K$4:$K$16</c:f>
              <c:multiLvlStrCache>
                <c:ptCount val="9"/>
                <c:lvl>
                  <c:pt idx="0">
                    <c:v>2013</c:v>
                  </c:pt>
                  <c:pt idx="1">
                    <c:v>2014</c:v>
                  </c:pt>
                  <c:pt idx="2">
                    <c:v>2015</c:v>
                  </c:pt>
                  <c:pt idx="3">
                    <c:v>2013</c:v>
                  </c:pt>
                  <c:pt idx="4">
                    <c:v>2014</c:v>
                  </c:pt>
                  <c:pt idx="5">
                    <c:v>2015</c:v>
                  </c:pt>
                  <c:pt idx="6">
                    <c:v>2013</c:v>
                  </c:pt>
                  <c:pt idx="7">
                    <c:v>2014</c:v>
                  </c:pt>
                  <c:pt idx="8">
                    <c:v>2015</c:v>
                  </c:pt>
                </c:lvl>
                <c:lvl>
                  <c:pt idx="0">
                    <c:v>BARKING, HAVERING &amp; REDBRIDGE UNIVERSITY HOSPITALS NHS TRUST</c:v>
                  </c:pt>
                  <c:pt idx="3">
                    <c:v>BARTS HEALTH NHS TRUST</c:v>
                  </c:pt>
                  <c:pt idx="6">
                    <c:v>HOMERTON UNIVERSITY HOSPITAL NHS FOUNDATION TRUST</c:v>
                  </c:pt>
                </c:lvl>
              </c:multiLvlStrCache>
            </c:multiLvlStrRef>
          </c:cat>
          <c:val>
            <c:numRef>
              <c:f>'trust- NEL'!$N$4:$N$16</c:f>
              <c:numCache>
                <c:formatCode>General</c:formatCode>
                <c:ptCount val="9"/>
                <c:pt idx="0">
                  <c:v>11</c:v>
                </c:pt>
                <c:pt idx="1">
                  <c:v>12</c:v>
                </c:pt>
                <c:pt idx="2">
                  <c:v>11</c:v>
                </c:pt>
                <c:pt idx="3">
                  <c:v>14</c:v>
                </c:pt>
                <c:pt idx="4">
                  <c:v>17</c:v>
                </c:pt>
                <c:pt idx="5">
                  <c:v>15</c:v>
                </c:pt>
                <c:pt idx="6">
                  <c:v>11</c:v>
                </c:pt>
                <c:pt idx="7">
                  <c:v>10</c:v>
                </c:pt>
                <c:pt idx="8">
                  <c:v>9</c:v>
                </c:pt>
              </c:numCache>
            </c:numRef>
          </c:val>
        </c:ser>
        <c:ser>
          <c:idx val="3"/>
          <c:order val="3"/>
          <c:tx>
            <c:strRef>
              <c:f>'trust- NEL'!$O$3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NEL'!$K$4:$K$16</c:f>
              <c:multiLvlStrCache>
                <c:ptCount val="9"/>
                <c:lvl>
                  <c:pt idx="0">
                    <c:v>2013</c:v>
                  </c:pt>
                  <c:pt idx="1">
                    <c:v>2014</c:v>
                  </c:pt>
                  <c:pt idx="2">
                    <c:v>2015</c:v>
                  </c:pt>
                  <c:pt idx="3">
                    <c:v>2013</c:v>
                  </c:pt>
                  <c:pt idx="4">
                    <c:v>2014</c:v>
                  </c:pt>
                  <c:pt idx="5">
                    <c:v>2015</c:v>
                  </c:pt>
                  <c:pt idx="6">
                    <c:v>2013</c:v>
                  </c:pt>
                  <c:pt idx="7">
                    <c:v>2014</c:v>
                  </c:pt>
                  <c:pt idx="8">
                    <c:v>2015</c:v>
                  </c:pt>
                </c:lvl>
                <c:lvl>
                  <c:pt idx="0">
                    <c:v>BARKING, HAVERING &amp; REDBRIDGE UNIVERSITY HOSPITALS NHS TRUST</c:v>
                  </c:pt>
                  <c:pt idx="3">
                    <c:v>BARTS HEALTH NHS TRUST</c:v>
                  </c:pt>
                  <c:pt idx="6">
                    <c:v>HOMERTON UNIVERSITY HOSPITAL NHS FOUNDATION TRUST</c:v>
                  </c:pt>
                </c:lvl>
              </c:multiLvlStrCache>
            </c:multiLvlStrRef>
          </c:cat>
          <c:val>
            <c:numRef>
              <c:f>'trust- NEL'!$O$4:$O$16</c:f>
              <c:numCache>
                <c:formatCode>General</c:formatCode>
                <c:ptCount val="9"/>
                <c:pt idx="0">
                  <c:v>21</c:v>
                </c:pt>
                <c:pt idx="1">
                  <c:v>21</c:v>
                </c:pt>
                <c:pt idx="2">
                  <c:v>22</c:v>
                </c:pt>
                <c:pt idx="3">
                  <c:v>16</c:v>
                </c:pt>
                <c:pt idx="4">
                  <c:v>29</c:v>
                </c:pt>
                <c:pt idx="5">
                  <c:v>29</c:v>
                </c:pt>
                <c:pt idx="6">
                  <c:v>14.5</c:v>
                </c:pt>
                <c:pt idx="7">
                  <c:v>19</c:v>
                </c:pt>
                <c:pt idx="8">
                  <c:v>20</c:v>
                </c:pt>
              </c:numCache>
            </c:numRef>
          </c:val>
        </c:ser>
        <c:dLbls>
          <c:showLegendKey val="0"/>
          <c:showVal val="1"/>
          <c:showCatName val="0"/>
          <c:showSerName val="0"/>
          <c:showPercent val="0"/>
          <c:showBubbleSize val="0"/>
        </c:dLbls>
        <c:gapWidth val="75"/>
        <c:overlap val="100"/>
        <c:axId val="42234240"/>
        <c:axId val="42283392"/>
      </c:barChart>
      <c:catAx>
        <c:axId val="42234240"/>
        <c:scaling>
          <c:orientation val="minMax"/>
        </c:scaling>
        <c:delete val="0"/>
        <c:axPos val="b"/>
        <c:majorTickMark val="none"/>
        <c:minorTickMark val="none"/>
        <c:tickLblPos val="nextTo"/>
        <c:crossAx val="42283392"/>
        <c:crosses val="autoZero"/>
        <c:auto val="1"/>
        <c:lblAlgn val="ctr"/>
        <c:lblOffset val="100"/>
        <c:noMultiLvlLbl val="0"/>
      </c:catAx>
      <c:valAx>
        <c:axId val="42283392"/>
        <c:scaling>
          <c:orientation val="minMax"/>
          <c:max val="100"/>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42234240"/>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190118.xlsx]trust- NWL!PivotTable6</c:name>
    <c:fmtId val="1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'trust- NWL'!$L$3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'trust- NWL'!$K$4:$K$20</c:f>
              <c:multiLvlStrCache>
                <c:ptCount val="12"/>
                <c:lvl>
                  <c:pt idx="0">
                    <c:v>2013</c:v>
                  </c:pt>
                  <c:pt idx="1">
                    <c:v>2014</c:v>
                  </c:pt>
                  <c:pt idx="2">
                    <c:v>2015</c:v>
                  </c:pt>
                  <c:pt idx="3">
                    <c:v>2013</c:v>
                  </c:pt>
                  <c:pt idx="4">
                    <c:v>2014</c:v>
                  </c:pt>
                  <c:pt idx="5">
                    <c:v>2015</c:v>
                  </c:pt>
                  <c:pt idx="6">
                    <c:v>2013</c:v>
                  </c:pt>
                  <c:pt idx="7">
                    <c:v>2014</c:v>
                  </c:pt>
                  <c:pt idx="8">
                    <c:v>2015</c:v>
                  </c:pt>
                  <c:pt idx="9">
                    <c:v>2013</c:v>
                  </c:pt>
                  <c:pt idx="10">
                    <c:v>2014</c:v>
                  </c:pt>
                  <c:pt idx="11">
                    <c:v>2015</c:v>
                  </c:pt>
                </c:lvl>
                <c:lvl>
                  <c:pt idx="0">
                    <c:v>CHELSEA &amp; WESTMINSTER HOSPITAL NHS FOUNDATION TRUST</c:v>
                  </c:pt>
                  <c:pt idx="3">
                    <c:v>HILLINGDON HOSPITALS NHS FOUNDATION TRUST</c:v>
                  </c:pt>
                  <c:pt idx="6">
                    <c:v>IMPERIAL COLLEGE HEALTHCARE NHS TRUST</c:v>
                  </c:pt>
                  <c:pt idx="9">
                    <c:v>LONDON NORTH WEST HEALTHCARE NHS TRUST</c:v>
                  </c:pt>
                </c:lvl>
              </c:multiLvlStrCache>
            </c:multiLvlStrRef>
          </c:cat>
          <c:val>
            <c:numRef>
              <c:f>'trust- NWL'!$L$4:$L$20</c:f>
              <c:numCache>
                <c:formatCode>General</c:formatCode>
                <c:ptCount val="12"/>
                <c:pt idx="0">
                  <c:v>9.5</c:v>
                </c:pt>
                <c:pt idx="1">
                  <c:v>11</c:v>
                </c:pt>
                <c:pt idx="2">
                  <c:v>8</c:v>
                </c:pt>
                <c:pt idx="3">
                  <c:v>12</c:v>
                </c:pt>
                <c:pt idx="4">
                  <c:v>13</c:v>
                </c:pt>
                <c:pt idx="5">
                  <c:v>8.5</c:v>
                </c:pt>
                <c:pt idx="6">
                  <c:v>8</c:v>
                </c:pt>
                <c:pt idx="7">
                  <c:v>7</c:v>
                </c:pt>
                <c:pt idx="8">
                  <c:v>10</c:v>
                </c:pt>
                <c:pt idx="9">
                  <c:v>9</c:v>
                </c:pt>
                <c:pt idx="10">
                  <c:v>10</c:v>
                </c:pt>
                <c:pt idx="11">
                  <c:v>10</c:v>
                </c:pt>
              </c:numCache>
            </c:numRef>
          </c:val>
        </c:ser>
        <c:ser>
          <c:idx val="1"/>
          <c:order val="1"/>
          <c:tx>
            <c:strRef>
              <c:f>'trust- NWL'!$M$3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'trust- NWL'!$K$4:$K$20</c:f>
              <c:multiLvlStrCache>
                <c:ptCount val="12"/>
                <c:lvl>
                  <c:pt idx="0">
                    <c:v>2013</c:v>
                  </c:pt>
                  <c:pt idx="1">
                    <c:v>2014</c:v>
                  </c:pt>
                  <c:pt idx="2">
                    <c:v>2015</c:v>
                  </c:pt>
                  <c:pt idx="3">
                    <c:v>2013</c:v>
                  </c:pt>
                  <c:pt idx="4">
                    <c:v>2014</c:v>
                  </c:pt>
                  <c:pt idx="5">
                    <c:v>2015</c:v>
                  </c:pt>
                  <c:pt idx="6">
                    <c:v>2013</c:v>
                  </c:pt>
                  <c:pt idx="7">
                    <c:v>2014</c:v>
                  </c:pt>
                  <c:pt idx="8">
                    <c:v>2015</c:v>
                  </c:pt>
                  <c:pt idx="9">
                    <c:v>2013</c:v>
                  </c:pt>
                  <c:pt idx="10">
                    <c:v>2014</c:v>
                  </c:pt>
                  <c:pt idx="11">
                    <c:v>2015</c:v>
                  </c:pt>
                </c:lvl>
                <c:lvl>
                  <c:pt idx="0">
                    <c:v>CHELSEA &amp; WESTMINSTER HOSPITAL NHS FOUNDATION TRUST</c:v>
                  </c:pt>
                  <c:pt idx="3">
                    <c:v>HILLINGDON HOSPITALS NHS FOUNDATION TRUST</c:v>
                  </c:pt>
                  <c:pt idx="6">
                    <c:v>IMPERIAL COLLEGE HEALTHCARE NHS TRUST</c:v>
                  </c:pt>
                  <c:pt idx="9">
                    <c:v>LONDON NORTH WEST HEALTHCARE NHS TRUST</c:v>
                  </c:pt>
                </c:lvl>
              </c:multiLvlStrCache>
            </c:multiLvlStrRef>
          </c:cat>
          <c:val>
            <c:numRef>
              <c:f>'trust- NWL'!$M$4:$M$20</c:f>
              <c:numCache>
                <c:formatCode>General</c:formatCode>
                <c:ptCount val="12"/>
                <c:pt idx="0">
                  <c:v>20.5</c:v>
                </c:pt>
                <c:pt idx="1">
                  <c:v>19.5</c:v>
                </c:pt>
                <c:pt idx="2">
                  <c:v>17.5</c:v>
                </c:pt>
                <c:pt idx="3">
                  <c:v>9</c:v>
                </c:pt>
                <c:pt idx="4">
                  <c:v>16</c:v>
                </c:pt>
                <c:pt idx="5">
                  <c:v>13.5</c:v>
                </c:pt>
                <c:pt idx="6">
                  <c:v>14</c:v>
                </c:pt>
                <c:pt idx="7">
                  <c:v>12</c:v>
                </c:pt>
                <c:pt idx="8">
                  <c:v>18.5</c:v>
                </c:pt>
                <c:pt idx="9">
                  <c:v>11</c:v>
                </c:pt>
                <c:pt idx="10">
                  <c:v>13.5</c:v>
                </c:pt>
                <c:pt idx="11">
                  <c:v>13</c:v>
                </c:pt>
              </c:numCache>
            </c:numRef>
          </c:val>
        </c:ser>
        <c:ser>
          <c:idx val="2"/>
          <c:order val="2"/>
          <c:tx>
            <c:strRef>
              <c:f>'trust- NWL'!$N$3</c:f>
              <c:strCache>
                <c:ptCount val="1"/>
                <c:pt idx="0">
                  <c:v>Diagnosis to MDT </c:v>
                </c:pt>
              </c:strCache>
            </c:strRef>
          </c:tx>
          <c:invertIfNegative val="0"/>
          <c:dLbls>
            <c:numFmt formatCode="#,##0" sourceLinked="0"/>
            <c:showLegendKey val="0"/>
            <c:showVal val="1"/>
            <c:showCatName val="0"/>
            <c:showSerName val="0"/>
            <c:showPercent val="0"/>
            <c:showBubbleSize val="0"/>
            <c:showLeaderLines val="0"/>
          </c:dLbls>
          <c:cat>
            <c:multiLvlStrRef>
              <c:f>'trust- NWL'!$K$4:$K$20</c:f>
              <c:multiLvlStrCache>
                <c:ptCount val="12"/>
                <c:lvl>
                  <c:pt idx="0">
                    <c:v>2013</c:v>
                  </c:pt>
                  <c:pt idx="1">
                    <c:v>2014</c:v>
                  </c:pt>
                  <c:pt idx="2">
                    <c:v>2015</c:v>
                  </c:pt>
                  <c:pt idx="3">
                    <c:v>2013</c:v>
                  </c:pt>
                  <c:pt idx="4">
                    <c:v>2014</c:v>
                  </c:pt>
                  <c:pt idx="5">
                    <c:v>2015</c:v>
                  </c:pt>
                  <c:pt idx="6">
                    <c:v>2013</c:v>
                  </c:pt>
                  <c:pt idx="7">
                    <c:v>2014</c:v>
                  </c:pt>
                  <c:pt idx="8">
                    <c:v>2015</c:v>
                  </c:pt>
                  <c:pt idx="9">
                    <c:v>2013</c:v>
                  </c:pt>
                  <c:pt idx="10">
                    <c:v>2014</c:v>
                  </c:pt>
                  <c:pt idx="11">
                    <c:v>2015</c:v>
                  </c:pt>
                </c:lvl>
                <c:lvl>
                  <c:pt idx="0">
                    <c:v>CHELSEA &amp; WESTMINSTER HOSPITAL NHS FOUNDATION TRUST</c:v>
                  </c:pt>
                  <c:pt idx="3">
                    <c:v>HILLINGDON HOSPITALS NHS FOUNDATION TRUST</c:v>
                  </c:pt>
                  <c:pt idx="6">
                    <c:v>IMPERIAL COLLEGE HEALTHCARE NHS TRUST</c:v>
                  </c:pt>
                  <c:pt idx="9">
                    <c:v>LONDON NORTH WEST HEALTHCARE NHS TRUST</c:v>
                  </c:pt>
                </c:lvl>
              </c:multiLvlStrCache>
            </c:multiLvlStrRef>
          </c:cat>
          <c:val>
            <c:numRef>
              <c:f>'trust- NWL'!$N$4:$N$20</c:f>
              <c:numCache>
                <c:formatCode>General</c:formatCode>
                <c:ptCount val="12"/>
                <c:pt idx="0">
                  <c:v>9</c:v>
                </c:pt>
                <c:pt idx="1">
                  <c:v>12</c:v>
                </c:pt>
                <c:pt idx="2">
                  <c:v>13</c:v>
                </c:pt>
                <c:pt idx="3">
                  <c:v>12</c:v>
                </c:pt>
                <c:pt idx="4">
                  <c:v>12</c:v>
                </c:pt>
                <c:pt idx="5">
                  <c:v>13.5</c:v>
                </c:pt>
                <c:pt idx="6">
                  <c:v>14</c:v>
                </c:pt>
                <c:pt idx="7">
                  <c:v>10</c:v>
                </c:pt>
                <c:pt idx="8">
                  <c:v>13</c:v>
                </c:pt>
                <c:pt idx="9">
                  <c:v>10</c:v>
                </c:pt>
                <c:pt idx="10">
                  <c:v>10</c:v>
                </c:pt>
                <c:pt idx="11">
                  <c:v>10</c:v>
                </c:pt>
              </c:numCache>
            </c:numRef>
          </c:val>
        </c:ser>
        <c:ser>
          <c:idx val="3"/>
          <c:order val="3"/>
          <c:tx>
            <c:strRef>
              <c:f>'trust- NWL'!$O$3</c:f>
              <c:strCache>
                <c:ptCount val="1"/>
                <c:pt idx="0">
                  <c:v>MDT to treatment start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NWL'!$K$4:$K$20</c:f>
              <c:multiLvlStrCache>
                <c:ptCount val="12"/>
                <c:lvl>
                  <c:pt idx="0">
                    <c:v>2013</c:v>
                  </c:pt>
                  <c:pt idx="1">
                    <c:v>2014</c:v>
                  </c:pt>
                  <c:pt idx="2">
                    <c:v>2015</c:v>
                  </c:pt>
                  <c:pt idx="3">
                    <c:v>2013</c:v>
                  </c:pt>
                  <c:pt idx="4">
                    <c:v>2014</c:v>
                  </c:pt>
                  <c:pt idx="5">
                    <c:v>2015</c:v>
                  </c:pt>
                  <c:pt idx="6">
                    <c:v>2013</c:v>
                  </c:pt>
                  <c:pt idx="7">
                    <c:v>2014</c:v>
                  </c:pt>
                  <c:pt idx="8">
                    <c:v>2015</c:v>
                  </c:pt>
                  <c:pt idx="9">
                    <c:v>2013</c:v>
                  </c:pt>
                  <c:pt idx="10">
                    <c:v>2014</c:v>
                  </c:pt>
                  <c:pt idx="11">
                    <c:v>2015</c:v>
                  </c:pt>
                </c:lvl>
                <c:lvl>
                  <c:pt idx="0">
                    <c:v>CHELSEA &amp; WESTMINSTER HOSPITAL NHS FOUNDATION TRUST</c:v>
                  </c:pt>
                  <c:pt idx="3">
                    <c:v>HILLINGDON HOSPITALS NHS FOUNDATION TRUST</c:v>
                  </c:pt>
                  <c:pt idx="6">
                    <c:v>IMPERIAL COLLEGE HEALTHCARE NHS TRUST</c:v>
                  </c:pt>
                  <c:pt idx="9">
                    <c:v>LONDON NORTH WEST HEALTHCARE NHS TRUST</c:v>
                  </c:pt>
                </c:lvl>
              </c:multiLvlStrCache>
            </c:multiLvlStrRef>
          </c:cat>
          <c:val>
            <c:numRef>
              <c:f>'trust- NWL'!$O$4:$O$20</c:f>
              <c:numCache>
                <c:formatCode>General</c:formatCode>
                <c:ptCount val="12"/>
                <c:pt idx="0">
                  <c:v>22</c:v>
                </c:pt>
                <c:pt idx="1">
                  <c:v>26</c:v>
                </c:pt>
                <c:pt idx="2">
                  <c:v>14</c:v>
                </c:pt>
                <c:pt idx="3">
                  <c:v>14</c:v>
                </c:pt>
                <c:pt idx="4">
                  <c:v>19</c:v>
                </c:pt>
                <c:pt idx="5">
                  <c:v>16</c:v>
                </c:pt>
                <c:pt idx="6">
                  <c:v>20</c:v>
                </c:pt>
                <c:pt idx="7">
                  <c:v>21</c:v>
                </c:pt>
                <c:pt idx="8">
                  <c:v>20</c:v>
                </c:pt>
                <c:pt idx="9">
                  <c:v>25</c:v>
                </c:pt>
                <c:pt idx="10">
                  <c:v>24</c:v>
                </c:pt>
                <c:pt idx="11">
                  <c:v>25</c:v>
                </c:pt>
              </c:numCache>
            </c:numRef>
          </c:val>
        </c:ser>
        <c:dLbls>
          <c:showLegendKey val="0"/>
          <c:showVal val="1"/>
          <c:showCatName val="0"/>
          <c:showSerName val="0"/>
          <c:showPercent val="0"/>
          <c:showBubbleSize val="0"/>
        </c:dLbls>
        <c:gapWidth val="75"/>
        <c:overlap val="100"/>
        <c:axId val="42588416"/>
        <c:axId val="42618880"/>
      </c:barChart>
      <c:catAx>
        <c:axId val="42588416"/>
        <c:scaling>
          <c:orientation val="minMax"/>
        </c:scaling>
        <c:delete val="0"/>
        <c:axPos val="b"/>
        <c:majorTickMark val="none"/>
        <c:minorTickMark val="none"/>
        <c:tickLblPos val="nextTo"/>
        <c:crossAx val="42618880"/>
        <c:crosses val="autoZero"/>
        <c:auto val="1"/>
        <c:lblAlgn val="ctr"/>
        <c:lblOffset val="100"/>
        <c:noMultiLvlLbl val="0"/>
      </c:catAx>
      <c:valAx>
        <c:axId val="42618880"/>
        <c:scaling>
          <c:orientation val="minMax"/>
          <c:max val="100"/>
        </c:scaling>
        <c:delete val="0"/>
        <c:axPos val="l"/>
        <c:title>
          <c:tx>
            <c:rich>
              <a:bodyPr rot="-5400000" vert="horz"/>
              <a:lstStyle/>
              <a:p>
                <a:pPr>
                  <a:defRPr/>
                </a:pPr>
                <a:r>
                  <a:rPr lang="en-GB" dirty="0" smtClean="0"/>
                  <a:t>Median Days</a:t>
                </a:r>
                <a:endParaRPr lang="en-GB" dirty="0"/>
              </a:p>
            </c:rich>
          </c:tx>
          <c:layout>
            <c:manualLayout>
              <c:xMode val="edge"/>
              <c:yMode val="edge"/>
              <c:x val="5.7825997475690312E-3"/>
              <c:y val="0.3424249522702143"/>
            </c:manualLayout>
          </c:layout>
          <c:overlay val="0"/>
        </c:title>
        <c:numFmt formatCode="General" sourceLinked="1"/>
        <c:majorTickMark val="none"/>
        <c:minorTickMark val="none"/>
        <c:tickLblPos val="nextTo"/>
        <c:crossAx val="42588416"/>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190118.xlsx]trust- SEL!PivotTable2</c:name>
    <c:fmtId val="15"/>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dLbl>
          <c:idx val="0"/>
          <c:spPr/>
          <c:txPr>
            <a:bodyPr/>
            <a:lstStyle/>
            <a:p>
              <a:pPr>
                <a:defRPr/>
              </a:pPr>
              <a:endParaRPr lang="en-US"/>
            </a:p>
          </c:txPr>
          <c:showLegendKey val="0"/>
          <c:showVal val="1"/>
          <c:showCatName val="0"/>
          <c:showSerName val="0"/>
          <c:showPercent val="0"/>
          <c:showBubbleSize val="0"/>
        </c:dLbl>
      </c:pivotFmt>
      <c:pivotFmt>
        <c:idx val="4"/>
        <c:marker>
          <c:symbol val="none"/>
        </c:marker>
      </c:pivotFmt>
      <c:pivotFmt>
        <c:idx val="5"/>
        <c:marker>
          <c:symbol val="none"/>
        </c:marker>
      </c:pivotFmt>
      <c:pivotFmt>
        <c:idx val="6"/>
        <c:marker>
          <c:symbol val="none"/>
        </c:marker>
      </c:pivotFmt>
      <c:pivotFmt>
        <c:idx val="7"/>
        <c:marker>
          <c:symbol val="none"/>
        </c:marker>
        <c:dLbl>
          <c:idx val="0"/>
          <c:spPr/>
          <c:txPr>
            <a:bodyPr/>
            <a:lstStyle/>
            <a:p>
              <a:pPr>
                <a:defRPr/>
              </a:pPr>
              <a:endParaRPr lang="en-US"/>
            </a:p>
          </c:txPr>
          <c:showLegendKey val="0"/>
          <c:showVal val="1"/>
          <c:showCatName val="0"/>
          <c:showSerName val="0"/>
          <c:showPercent val="0"/>
          <c:showBubbleSize val="0"/>
        </c:dLbl>
      </c:pivotFmt>
      <c:pivotFmt>
        <c:idx val="8"/>
        <c:marker>
          <c:symbol val="none"/>
        </c:marker>
      </c:pivotFmt>
      <c:pivotFmt>
        <c:idx val="9"/>
        <c:marker>
          <c:symbol val="none"/>
        </c:marker>
      </c:pivotFmt>
      <c:pivotFmt>
        <c:idx val="10"/>
        <c:marker>
          <c:symbol val="none"/>
        </c:marker>
      </c:pivotFmt>
      <c:pivotFmt>
        <c:idx val="11"/>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stacked"/>
        <c:varyColors val="0"/>
        <c:ser>
          <c:idx val="0"/>
          <c:order val="0"/>
          <c:tx>
            <c:strRef>
              <c:f>'trust- SEL'!$M$3</c:f>
              <c:strCache>
                <c:ptCount val="1"/>
                <c:pt idx="0">
                  <c:v>Referral to first seen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SEL'!$L$4:$L$16</c:f>
              <c:multiLvlStrCache>
                <c:ptCount val="9"/>
                <c:lvl>
                  <c:pt idx="0">
                    <c:v>2013</c:v>
                  </c:pt>
                  <c:pt idx="1">
                    <c:v>2014</c:v>
                  </c:pt>
                  <c:pt idx="2">
                    <c:v>2015</c:v>
                  </c:pt>
                  <c:pt idx="3">
                    <c:v>2013</c:v>
                  </c:pt>
                  <c:pt idx="4">
                    <c:v>2014</c:v>
                  </c:pt>
                  <c:pt idx="5">
                    <c:v>2015</c:v>
                  </c:pt>
                  <c:pt idx="6">
                    <c:v>2013</c:v>
                  </c:pt>
                  <c:pt idx="7">
                    <c:v>2014</c:v>
                  </c:pt>
                  <c:pt idx="8">
                    <c:v>2015</c:v>
                  </c:pt>
                </c:lvl>
                <c:lvl>
                  <c:pt idx="0">
                    <c:v>GUY'S &amp; ST THOMAS' NHS FOUNDATION TRUST</c:v>
                  </c:pt>
                  <c:pt idx="3">
                    <c:v>KING'S COLLEGE HOSPITAL NHS FOUNDATION TRUST</c:v>
                  </c:pt>
                  <c:pt idx="6">
                    <c:v>LEWISHAM &amp; GREENWICH NHS TRUST</c:v>
                  </c:pt>
                </c:lvl>
              </c:multiLvlStrCache>
            </c:multiLvlStrRef>
          </c:cat>
          <c:val>
            <c:numRef>
              <c:f>'trust- SEL'!$M$4:$M$16</c:f>
              <c:numCache>
                <c:formatCode>General</c:formatCode>
                <c:ptCount val="9"/>
                <c:pt idx="0">
                  <c:v>11.5</c:v>
                </c:pt>
                <c:pt idx="1">
                  <c:v>8</c:v>
                </c:pt>
                <c:pt idx="2">
                  <c:v>6</c:v>
                </c:pt>
                <c:pt idx="3">
                  <c:v>9</c:v>
                </c:pt>
                <c:pt idx="4">
                  <c:v>9</c:v>
                </c:pt>
                <c:pt idx="5">
                  <c:v>8</c:v>
                </c:pt>
                <c:pt idx="6">
                  <c:v>8</c:v>
                </c:pt>
                <c:pt idx="7">
                  <c:v>8</c:v>
                </c:pt>
                <c:pt idx="8">
                  <c:v>9</c:v>
                </c:pt>
              </c:numCache>
            </c:numRef>
          </c:val>
        </c:ser>
        <c:ser>
          <c:idx val="1"/>
          <c:order val="1"/>
          <c:tx>
            <c:strRef>
              <c:f>'trust- SEL'!$N$3</c:f>
              <c:strCache>
                <c:ptCount val="1"/>
                <c:pt idx="0">
                  <c:v>First seen to diagnosis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SEL'!$L$4:$L$16</c:f>
              <c:multiLvlStrCache>
                <c:ptCount val="9"/>
                <c:lvl>
                  <c:pt idx="0">
                    <c:v>2013</c:v>
                  </c:pt>
                  <c:pt idx="1">
                    <c:v>2014</c:v>
                  </c:pt>
                  <c:pt idx="2">
                    <c:v>2015</c:v>
                  </c:pt>
                  <c:pt idx="3">
                    <c:v>2013</c:v>
                  </c:pt>
                  <c:pt idx="4">
                    <c:v>2014</c:v>
                  </c:pt>
                  <c:pt idx="5">
                    <c:v>2015</c:v>
                  </c:pt>
                  <c:pt idx="6">
                    <c:v>2013</c:v>
                  </c:pt>
                  <c:pt idx="7">
                    <c:v>2014</c:v>
                  </c:pt>
                  <c:pt idx="8">
                    <c:v>2015</c:v>
                  </c:pt>
                </c:lvl>
                <c:lvl>
                  <c:pt idx="0">
                    <c:v>GUY'S &amp; ST THOMAS' NHS FOUNDATION TRUST</c:v>
                  </c:pt>
                  <c:pt idx="3">
                    <c:v>KING'S COLLEGE HOSPITAL NHS FOUNDATION TRUST</c:v>
                  </c:pt>
                  <c:pt idx="6">
                    <c:v>LEWISHAM &amp; GREENWICH NHS TRUST</c:v>
                  </c:pt>
                </c:lvl>
              </c:multiLvlStrCache>
            </c:multiLvlStrRef>
          </c:cat>
          <c:val>
            <c:numRef>
              <c:f>'trust- SEL'!$N$4:$N$16</c:f>
              <c:numCache>
                <c:formatCode>General</c:formatCode>
                <c:ptCount val="9"/>
                <c:pt idx="0">
                  <c:v>15.5</c:v>
                </c:pt>
                <c:pt idx="1">
                  <c:v>19.5</c:v>
                </c:pt>
                <c:pt idx="2">
                  <c:v>13</c:v>
                </c:pt>
                <c:pt idx="3">
                  <c:v>15</c:v>
                </c:pt>
                <c:pt idx="4">
                  <c:v>17</c:v>
                </c:pt>
                <c:pt idx="5">
                  <c:v>14</c:v>
                </c:pt>
                <c:pt idx="6">
                  <c:v>14</c:v>
                </c:pt>
                <c:pt idx="7">
                  <c:v>16</c:v>
                </c:pt>
                <c:pt idx="8">
                  <c:v>14</c:v>
                </c:pt>
              </c:numCache>
            </c:numRef>
          </c:val>
        </c:ser>
        <c:ser>
          <c:idx val="2"/>
          <c:order val="2"/>
          <c:tx>
            <c:strRef>
              <c:f>'trust- SEL'!$O$3</c:f>
              <c:strCache>
                <c:ptCount val="1"/>
                <c:pt idx="0">
                  <c:v>Diagnosis to MDT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SEL'!$L$4:$L$16</c:f>
              <c:multiLvlStrCache>
                <c:ptCount val="9"/>
                <c:lvl>
                  <c:pt idx="0">
                    <c:v>2013</c:v>
                  </c:pt>
                  <c:pt idx="1">
                    <c:v>2014</c:v>
                  </c:pt>
                  <c:pt idx="2">
                    <c:v>2015</c:v>
                  </c:pt>
                  <c:pt idx="3">
                    <c:v>2013</c:v>
                  </c:pt>
                  <c:pt idx="4">
                    <c:v>2014</c:v>
                  </c:pt>
                  <c:pt idx="5">
                    <c:v>2015</c:v>
                  </c:pt>
                  <c:pt idx="6">
                    <c:v>2013</c:v>
                  </c:pt>
                  <c:pt idx="7">
                    <c:v>2014</c:v>
                  </c:pt>
                  <c:pt idx="8">
                    <c:v>2015</c:v>
                  </c:pt>
                </c:lvl>
                <c:lvl>
                  <c:pt idx="0">
                    <c:v>GUY'S &amp; ST THOMAS' NHS FOUNDATION TRUST</c:v>
                  </c:pt>
                  <c:pt idx="3">
                    <c:v>KING'S COLLEGE HOSPITAL NHS FOUNDATION TRUST</c:v>
                  </c:pt>
                  <c:pt idx="6">
                    <c:v>LEWISHAM &amp; GREENWICH NHS TRUST</c:v>
                  </c:pt>
                </c:lvl>
              </c:multiLvlStrCache>
            </c:multiLvlStrRef>
          </c:cat>
          <c:val>
            <c:numRef>
              <c:f>'trust- SEL'!$O$4:$O$16</c:f>
              <c:numCache>
                <c:formatCode>General</c:formatCode>
                <c:ptCount val="9"/>
                <c:pt idx="0">
                  <c:v>13</c:v>
                </c:pt>
                <c:pt idx="1">
                  <c:v>12</c:v>
                </c:pt>
                <c:pt idx="2">
                  <c:v>11</c:v>
                </c:pt>
                <c:pt idx="3">
                  <c:v>12</c:v>
                </c:pt>
                <c:pt idx="4">
                  <c:v>10</c:v>
                </c:pt>
                <c:pt idx="5">
                  <c:v>9</c:v>
                </c:pt>
                <c:pt idx="6">
                  <c:v>10</c:v>
                </c:pt>
                <c:pt idx="7">
                  <c:v>11.5</c:v>
                </c:pt>
                <c:pt idx="8">
                  <c:v>12</c:v>
                </c:pt>
              </c:numCache>
            </c:numRef>
          </c:val>
        </c:ser>
        <c:ser>
          <c:idx val="3"/>
          <c:order val="3"/>
          <c:tx>
            <c:strRef>
              <c:f>'trust- SEL'!$P$3</c:f>
              <c:strCache>
                <c:ptCount val="1"/>
                <c:pt idx="0">
                  <c:v>MDT to treatment start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SEL'!$L$4:$L$16</c:f>
              <c:multiLvlStrCache>
                <c:ptCount val="9"/>
                <c:lvl>
                  <c:pt idx="0">
                    <c:v>2013</c:v>
                  </c:pt>
                  <c:pt idx="1">
                    <c:v>2014</c:v>
                  </c:pt>
                  <c:pt idx="2">
                    <c:v>2015</c:v>
                  </c:pt>
                  <c:pt idx="3">
                    <c:v>2013</c:v>
                  </c:pt>
                  <c:pt idx="4">
                    <c:v>2014</c:v>
                  </c:pt>
                  <c:pt idx="5">
                    <c:v>2015</c:v>
                  </c:pt>
                  <c:pt idx="6">
                    <c:v>2013</c:v>
                  </c:pt>
                  <c:pt idx="7">
                    <c:v>2014</c:v>
                  </c:pt>
                  <c:pt idx="8">
                    <c:v>2015</c:v>
                  </c:pt>
                </c:lvl>
                <c:lvl>
                  <c:pt idx="0">
                    <c:v>GUY'S &amp; ST THOMAS' NHS FOUNDATION TRUST</c:v>
                  </c:pt>
                  <c:pt idx="3">
                    <c:v>KING'S COLLEGE HOSPITAL NHS FOUNDATION TRUST</c:v>
                  </c:pt>
                  <c:pt idx="6">
                    <c:v>LEWISHAM &amp; GREENWICH NHS TRUST</c:v>
                  </c:pt>
                </c:lvl>
              </c:multiLvlStrCache>
            </c:multiLvlStrRef>
          </c:cat>
          <c:val>
            <c:numRef>
              <c:f>'trust- SEL'!$P$4:$P$16</c:f>
              <c:numCache>
                <c:formatCode>General</c:formatCode>
                <c:ptCount val="9"/>
                <c:pt idx="0">
                  <c:v>24</c:v>
                </c:pt>
                <c:pt idx="1">
                  <c:v>38</c:v>
                </c:pt>
                <c:pt idx="2">
                  <c:v>34</c:v>
                </c:pt>
                <c:pt idx="3">
                  <c:v>15</c:v>
                </c:pt>
                <c:pt idx="4">
                  <c:v>22</c:v>
                </c:pt>
                <c:pt idx="5">
                  <c:v>21</c:v>
                </c:pt>
                <c:pt idx="6">
                  <c:v>20</c:v>
                </c:pt>
                <c:pt idx="7">
                  <c:v>25</c:v>
                </c:pt>
                <c:pt idx="8">
                  <c:v>24</c:v>
                </c:pt>
              </c:numCache>
            </c:numRef>
          </c:val>
        </c:ser>
        <c:dLbls>
          <c:showLegendKey val="0"/>
          <c:showVal val="0"/>
          <c:showCatName val="0"/>
          <c:showSerName val="0"/>
          <c:showPercent val="0"/>
          <c:showBubbleSize val="0"/>
        </c:dLbls>
        <c:gapWidth val="150"/>
        <c:overlap val="100"/>
        <c:axId val="43232256"/>
        <c:axId val="43238144"/>
      </c:barChart>
      <c:catAx>
        <c:axId val="43232256"/>
        <c:scaling>
          <c:orientation val="minMax"/>
        </c:scaling>
        <c:delete val="0"/>
        <c:axPos val="b"/>
        <c:majorTickMark val="out"/>
        <c:minorTickMark val="none"/>
        <c:tickLblPos val="nextTo"/>
        <c:txPr>
          <a:bodyPr/>
          <a:lstStyle/>
          <a:p>
            <a:pPr>
              <a:defRPr>
                <a:solidFill>
                  <a:srgbClr val="000000"/>
                </a:solidFill>
              </a:defRPr>
            </a:pPr>
            <a:endParaRPr lang="en-US"/>
          </a:p>
        </c:txPr>
        <c:crossAx val="43238144"/>
        <c:crosses val="autoZero"/>
        <c:auto val="1"/>
        <c:lblAlgn val="ctr"/>
        <c:lblOffset val="100"/>
        <c:noMultiLvlLbl val="0"/>
      </c:catAx>
      <c:valAx>
        <c:axId val="43238144"/>
        <c:scaling>
          <c:orientation val="minMax"/>
        </c:scaling>
        <c:delete val="0"/>
        <c:axPos val="l"/>
        <c:title>
          <c:tx>
            <c:rich>
              <a:bodyPr rot="-5400000" vert="horz"/>
              <a:lstStyle/>
              <a:p>
                <a:pPr>
                  <a:defRPr/>
                </a:pPr>
                <a:r>
                  <a:rPr lang="en-GB" dirty="0" smtClean="0">
                    <a:solidFill>
                      <a:srgbClr val="000000"/>
                    </a:solidFill>
                  </a:rPr>
                  <a:t>Median Days</a:t>
                </a:r>
                <a:endParaRPr lang="en-GB" dirty="0">
                  <a:solidFill>
                    <a:srgbClr val="000000"/>
                  </a:solidFill>
                </a:endParaRPr>
              </a:p>
            </c:rich>
          </c:tx>
          <c:layout/>
          <c:overlay val="0"/>
        </c:title>
        <c:numFmt formatCode="General" sourceLinked="1"/>
        <c:majorTickMark val="out"/>
        <c:minorTickMark val="none"/>
        <c:tickLblPos val="nextTo"/>
        <c:txPr>
          <a:bodyPr/>
          <a:lstStyle/>
          <a:p>
            <a:pPr>
              <a:defRPr>
                <a:solidFill>
                  <a:srgbClr val="000000"/>
                </a:solidFill>
              </a:defRPr>
            </a:pPr>
            <a:endParaRPr lang="en-US"/>
          </a:p>
        </c:txPr>
        <c:crossAx val="43232256"/>
        <c:crosses val="autoZero"/>
        <c:crossBetween val="between"/>
      </c:valAx>
    </c:plotArea>
    <c:legend>
      <c:legendPos val="b"/>
      <c:layout/>
      <c:overlay val="0"/>
      <c:txPr>
        <a:bodyPr/>
        <a:lstStyle/>
        <a:p>
          <a:pPr>
            <a:defRPr>
              <a:solidFill>
                <a:srgbClr val="000000"/>
              </a:solidFill>
            </a:defRPr>
          </a:pPr>
          <a:endParaRPr lang="en-US"/>
        </a:p>
      </c:txPr>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020118.xlsx]Sex!PivotTable7</c:name>
    <c:fmtId val="4"/>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Sex!$L$3</c:f>
              <c:strCache>
                <c:ptCount val="1"/>
                <c:pt idx="0">
                  <c:v>Referral to first seen </c:v>
                </c:pt>
              </c:strCache>
            </c:strRef>
          </c:tx>
          <c:invertIfNegative val="0"/>
          <c:cat>
            <c:multiLvlStrRef>
              <c:f>Sex!$K$4:$K$24</c:f>
              <c:multiLvlStrCache>
                <c:ptCount val="12"/>
                <c:lvl>
                  <c:pt idx="0">
                    <c:v>Female</c:v>
                  </c:pt>
                  <c:pt idx="1">
                    <c:v>Male</c:v>
                  </c:pt>
                  <c:pt idx="2">
                    <c:v>Female</c:v>
                  </c:pt>
                  <c:pt idx="3">
                    <c:v>Male</c:v>
                  </c:pt>
                  <c:pt idx="4">
                    <c:v>Female</c:v>
                  </c:pt>
                  <c:pt idx="5">
                    <c:v>Male</c:v>
                  </c:pt>
                  <c:pt idx="6">
                    <c:v>Female</c:v>
                  </c:pt>
                  <c:pt idx="7">
                    <c:v>Male</c:v>
                  </c:pt>
                  <c:pt idx="8">
                    <c:v>Female</c:v>
                  </c:pt>
                  <c:pt idx="9">
                    <c:v>Male</c:v>
                  </c:pt>
                  <c:pt idx="10">
                    <c:v>Female</c:v>
                  </c:pt>
                  <c:pt idx="11">
                    <c:v>Male</c:v>
                  </c:pt>
                </c:lvl>
                <c:lvl>
                  <c:pt idx="0">
                    <c:v>2013</c:v>
                  </c:pt>
                  <c:pt idx="2">
                    <c:v>2014</c:v>
                  </c:pt>
                  <c:pt idx="4">
                    <c:v>2015</c:v>
                  </c:pt>
                  <c:pt idx="6">
                    <c:v>2013</c:v>
                  </c:pt>
                  <c:pt idx="8">
                    <c:v>2014</c:v>
                  </c:pt>
                  <c:pt idx="10">
                    <c:v>2015</c:v>
                  </c:pt>
                </c:lvl>
                <c:lvl>
                  <c:pt idx="0">
                    <c:v>England</c:v>
                  </c:pt>
                  <c:pt idx="6">
                    <c:v>London</c:v>
                  </c:pt>
                </c:lvl>
              </c:multiLvlStrCache>
            </c:multiLvlStrRef>
          </c:cat>
          <c:val>
            <c:numRef>
              <c:f>Sex!$L$4:$L$24</c:f>
              <c:numCache>
                <c:formatCode>General</c:formatCode>
                <c:ptCount val="12"/>
                <c:pt idx="0">
                  <c:v>8</c:v>
                </c:pt>
                <c:pt idx="1">
                  <c:v>8</c:v>
                </c:pt>
                <c:pt idx="2">
                  <c:v>8</c:v>
                </c:pt>
                <c:pt idx="3">
                  <c:v>9</c:v>
                </c:pt>
                <c:pt idx="4">
                  <c:v>8</c:v>
                </c:pt>
                <c:pt idx="5">
                  <c:v>9</c:v>
                </c:pt>
                <c:pt idx="6">
                  <c:v>8</c:v>
                </c:pt>
                <c:pt idx="7">
                  <c:v>9</c:v>
                </c:pt>
                <c:pt idx="8">
                  <c:v>9</c:v>
                </c:pt>
                <c:pt idx="9">
                  <c:v>9</c:v>
                </c:pt>
                <c:pt idx="10">
                  <c:v>9</c:v>
                </c:pt>
                <c:pt idx="11">
                  <c:v>9</c:v>
                </c:pt>
              </c:numCache>
            </c:numRef>
          </c:val>
        </c:ser>
        <c:ser>
          <c:idx val="1"/>
          <c:order val="1"/>
          <c:tx>
            <c:strRef>
              <c:f>Sex!$M$3</c:f>
              <c:strCache>
                <c:ptCount val="1"/>
                <c:pt idx="0">
                  <c:v>First seen to diagnosis </c:v>
                </c:pt>
              </c:strCache>
            </c:strRef>
          </c:tx>
          <c:invertIfNegative val="0"/>
          <c:cat>
            <c:multiLvlStrRef>
              <c:f>Sex!$K$4:$K$24</c:f>
              <c:multiLvlStrCache>
                <c:ptCount val="12"/>
                <c:lvl>
                  <c:pt idx="0">
                    <c:v>Female</c:v>
                  </c:pt>
                  <c:pt idx="1">
                    <c:v>Male</c:v>
                  </c:pt>
                  <c:pt idx="2">
                    <c:v>Female</c:v>
                  </c:pt>
                  <c:pt idx="3">
                    <c:v>Male</c:v>
                  </c:pt>
                  <c:pt idx="4">
                    <c:v>Female</c:v>
                  </c:pt>
                  <c:pt idx="5">
                    <c:v>Male</c:v>
                  </c:pt>
                  <c:pt idx="6">
                    <c:v>Female</c:v>
                  </c:pt>
                  <c:pt idx="7">
                    <c:v>Male</c:v>
                  </c:pt>
                  <c:pt idx="8">
                    <c:v>Female</c:v>
                  </c:pt>
                  <c:pt idx="9">
                    <c:v>Male</c:v>
                  </c:pt>
                  <c:pt idx="10">
                    <c:v>Female</c:v>
                  </c:pt>
                  <c:pt idx="11">
                    <c:v>Male</c:v>
                  </c:pt>
                </c:lvl>
                <c:lvl>
                  <c:pt idx="0">
                    <c:v>2013</c:v>
                  </c:pt>
                  <c:pt idx="2">
                    <c:v>2014</c:v>
                  </c:pt>
                  <c:pt idx="4">
                    <c:v>2015</c:v>
                  </c:pt>
                  <c:pt idx="6">
                    <c:v>2013</c:v>
                  </c:pt>
                  <c:pt idx="8">
                    <c:v>2014</c:v>
                  </c:pt>
                  <c:pt idx="10">
                    <c:v>2015</c:v>
                  </c:pt>
                </c:lvl>
                <c:lvl>
                  <c:pt idx="0">
                    <c:v>England</c:v>
                  </c:pt>
                  <c:pt idx="6">
                    <c:v>London</c:v>
                  </c:pt>
                </c:lvl>
              </c:multiLvlStrCache>
            </c:multiLvlStrRef>
          </c:cat>
          <c:val>
            <c:numRef>
              <c:f>Sex!$M$4:$M$24</c:f>
              <c:numCache>
                <c:formatCode>General</c:formatCode>
                <c:ptCount val="12"/>
                <c:pt idx="0">
                  <c:v>12</c:v>
                </c:pt>
                <c:pt idx="1">
                  <c:v>12</c:v>
                </c:pt>
                <c:pt idx="2">
                  <c:v>12</c:v>
                </c:pt>
                <c:pt idx="3">
                  <c:v>12</c:v>
                </c:pt>
                <c:pt idx="4">
                  <c:v>12</c:v>
                </c:pt>
                <c:pt idx="5">
                  <c:v>12</c:v>
                </c:pt>
                <c:pt idx="6">
                  <c:v>13</c:v>
                </c:pt>
                <c:pt idx="7">
                  <c:v>13</c:v>
                </c:pt>
                <c:pt idx="8">
                  <c:v>14</c:v>
                </c:pt>
                <c:pt idx="9">
                  <c:v>14</c:v>
                </c:pt>
                <c:pt idx="10">
                  <c:v>17</c:v>
                </c:pt>
                <c:pt idx="11">
                  <c:v>14</c:v>
                </c:pt>
              </c:numCache>
            </c:numRef>
          </c:val>
        </c:ser>
        <c:ser>
          <c:idx val="2"/>
          <c:order val="2"/>
          <c:tx>
            <c:strRef>
              <c:f>Sex!$N$3</c:f>
              <c:strCache>
                <c:ptCount val="1"/>
                <c:pt idx="0">
                  <c:v>Diagnosis to MDT </c:v>
                </c:pt>
              </c:strCache>
            </c:strRef>
          </c:tx>
          <c:invertIfNegative val="0"/>
          <c:cat>
            <c:multiLvlStrRef>
              <c:f>Sex!$K$4:$K$24</c:f>
              <c:multiLvlStrCache>
                <c:ptCount val="12"/>
                <c:lvl>
                  <c:pt idx="0">
                    <c:v>Female</c:v>
                  </c:pt>
                  <c:pt idx="1">
                    <c:v>Male</c:v>
                  </c:pt>
                  <c:pt idx="2">
                    <c:v>Female</c:v>
                  </c:pt>
                  <c:pt idx="3">
                    <c:v>Male</c:v>
                  </c:pt>
                  <c:pt idx="4">
                    <c:v>Female</c:v>
                  </c:pt>
                  <c:pt idx="5">
                    <c:v>Male</c:v>
                  </c:pt>
                  <c:pt idx="6">
                    <c:v>Female</c:v>
                  </c:pt>
                  <c:pt idx="7">
                    <c:v>Male</c:v>
                  </c:pt>
                  <c:pt idx="8">
                    <c:v>Female</c:v>
                  </c:pt>
                  <c:pt idx="9">
                    <c:v>Male</c:v>
                  </c:pt>
                  <c:pt idx="10">
                    <c:v>Female</c:v>
                  </c:pt>
                  <c:pt idx="11">
                    <c:v>Male</c:v>
                  </c:pt>
                </c:lvl>
                <c:lvl>
                  <c:pt idx="0">
                    <c:v>2013</c:v>
                  </c:pt>
                  <c:pt idx="2">
                    <c:v>2014</c:v>
                  </c:pt>
                  <c:pt idx="4">
                    <c:v>2015</c:v>
                  </c:pt>
                  <c:pt idx="6">
                    <c:v>2013</c:v>
                  </c:pt>
                  <c:pt idx="8">
                    <c:v>2014</c:v>
                  </c:pt>
                  <c:pt idx="10">
                    <c:v>2015</c:v>
                  </c:pt>
                </c:lvl>
                <c:lvl>
                  <c:pt idx="0">
                    <c:v>England</c:v>
                  </c:pt>
                  <c:pt idx="6">
                    <c:v>London</c:v>
                  </c:pt>
                </c:lvl>
              </c:multiLvlStrCache>
            </c:multiLvlStrRef>
          </c:cat>
          <c:val>
            <c:numRef>
              <c:f>Sex!$N$4:$N$24</c:f>
              <c:numCache>
                <c:formatCode>General</c:formatCode>
                <c:ptCount val="12"/>
                <c:pt idx="0">
                  <c:v>14</c:v>
                </c:pt>
                <c:pt idx="1">
                  <c:v>14</c:v>
                </c:pt>
                <c:pt idx="2">
                  <c:v>14</c:v>
                </c:pt>
                <c:pt idx="3">
                  <c:v>14</c:v>
                </c:pt>
                <c:pt idx="4">
                  <c:v>14</c:v>
                </c:pt>
                <c:pt idx="5">
                  <c:v>14</c:v>
                </c:pt>
                <c:pt idx="6">
                  <c:v>13</c:v>
                </c:pt>
                <c:pt idx="7">
                  <c:v>13</c:v>
                </c:pt>
                <c:pt idx="8">
                  <c:v>13</c:v>
                </c:pt>
                <c:pt idx="9">
                  <c:v>12</c:v>
                </c:pt>
                <c:pt idx="10">
                  <c:v>13</c:v>
                </c:pt>
                <c:pt idx="11">
                  <c:v>12</c:v>
                </c:pt>
              </c:numCache>
            </c:numRef>
          </c:val>
        </c:ser>
        <c:ser>
          <c:idx val="3"/>
          <c:order val="3"/>
          <c:tx>
            <c:strRef>
              <c:f>Sex!$O$3</c:f>
              <c:strCache>
                <c:ptCount val="1"/>
                <c:pt idx="0">
                  <c:v>MDT to treatment start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Sex!$K$4:$K$24</c:f>
              <c:multiLvlStrCache>
                <c:ptCount val="12"/>
                <c:lvl>
                  <c:pt idx="0">
                    <c:v>Female</c:v>
                  </c:pt>
                  <c:pt idx="1">
                    <c:v>Male</c:v>
                  </c:pt>
                  <c:pt idx="2">
                    <c:v>Female</c:v>
                  </c:pt>
                  <c:pt idx="3">
                    <c:v>Male</c:v>
                  </c:pt>
                  <c:pt idx="4">
                    <c:v>Female</c:v>
                  </c:pt>
                  <c:pt idx="5">
                    <c:v>Male</c:v>
                  </c:pt>
                  <c:pt idx="6">
                    <c:v>Female</c:v>
                  </c:pt>
                  <c:pt idx="7">
                    <c:v>Male</c:v>
                  </c:pt>
                  <c:pt idx="8">
                    <c:v>Female</c:v>
                  </c:pt>
                  <c:pt idx="9">
                    <c:v>Male</c:v>
                  </c:pt>
                  <c:pt idx="10">
                    <c:v>Female</c:v>
                  </c:pt>
                  <c:pt idx="11">
                    <c:v>Male</c:v>
                  </c:pt>
                </c:lvl>
                <c:lvl>
                  <c:pt idx="0">
                    <c:v>2013</c:v>
                  </c:pt>
                  <c:pt idx="2">
                    <c:v>2014</c:v>
                  </c:pt>
                  <c:pt idx="4">
                    <c:v>2015</c:v>
                  </c:pt>
                  <c:pt idx="6">
                    <c:v>2013</c:v>
                  </c:pt>
                  <c:pt idx="8">
                    <c:v>2014</c:v>
                  </c:pt>
                  <c:pt idx="10">
                    <c:v>2015</c:v>
                  </c:pt>
                </c:lvl>
                <c:lvl>
                  <c:pt idx="0">
                    <c:v>England</c:v>
                  </c:pt>
                  <c:pt idx="6">
                    <c:v>London</c:v>
                  </c:pt>
                </c:lvl>
              </c:multiLvlStrCache>
            </c:multiLvlStrRef>
          </c:cat>
          <c:val>
            <c:numRef>
              <c:f>Sex!$O$4:$O$24</c:f>
              <c:numCache>
                <c:formatCode>General</c:formatCode>
                <c:ptCount val="12"/>
                <c:pt idx="0">
                  <c:v>20</c:v>
                </c:pt>
                <c:pt idx="1">
                  <c:v>22</c:v>
                </c:pt>
                <c:pt idx="2">
                  <c:v>20</c:v>
                </c:pt>
                <c:pt idx="3">
                  <c:v>22</c:v>
                </c:pt>
                <c:pt idx="4">
                  <c:v>20</c:v>
                </c:pt>
                <c:pt idx="5">
                  <c:v>22</c:v>
                </c:pt>
                <c:pt idx="6">
                  <c:v>20</c:v>
                </c:pt>
                <c:pt idx="7">
                  <c:v>21</c:v>
                </c:pt>
                <c:pt idx="8">
                  <c:v>21</c:v>
                </c:pt>
                <c:pt idx="9">
                  <c:v>22</c:v>
                </c:pt>
                <c:pt idx="10">
                  <c:v>20</c:v>
                </c:pt>
                <c:pt idx="11">
                  <c:v>21</c:v>
                </c:pt>
              </c:numCache>
            </c:numRef>
          </c:val>
        </c:ser>
        <c:dLbls>
          <c:showLegendKey val="0"/>
          <c:showVal val="1"/>
          <c:showCatName val="0"/>
          <c:showSerName val="0"/>
          <c:showPercent val="0"/>
          <c:showBubbleSize val="0"/>
        </c:dLbls>
        <c:gapWidth val="75"/>
        <c:overlap val="100"/>
        <c:axId val="8754304"/>
        <c:axId val="8775168"/>
      </c:barChart>
      <c:catAx>
        <c:axId val="8754304"/>
        <c:scaling>
          <c:orientation val="minMax"/>
        </c:scaling>
        <c:delete val="0"/>
        <c:axPos val="b"/>
        <c:majorTickMark val="none"/>
        <c:minorTickMark val="none"/>
        <c:tickLblPos val="nextTo"/>
        <c:crossAx val="8775168"/>
        <c:crosses val="autoZero"/>
        <c:auto val="1"/>
        <c:lblAlgn val="ctr"/>
        <c:lblOffset val="100"/>
        <c:noMultiLvlLbl val="0"/>
      </c:catAx>
      <c:valAx>
        <c:axId val="8775168"/>
        <c:scaling>
          <c:orientation val="minMax"/>
          <c:max val="60"/>
        </c:scaling>
        <c:delete val="0"/>
        <c:axPos val="l"/>
        <c:title>
          <c:tx>
            <c:rich>
              <a:bodyPr rot="-5400000" vert="horz"/>
              <a:lstStyle/>
              <a:p>
                <a:pPr>
                  <a:defRPr/>
                </a:pPr>
                <a:r>
                  <a:rPr lang="en-GB" dirty="0" smtClean="0"/>
                  <a:t>Median</a:t>
                </a:r>
                <a:r>
                  <a:rPr lang="en-GB" baseline="0" dirty="0" smtClean="0"/>
                  <a:t> Days</a:t>
                </a:r>
                <a:endParaRPr lang="en-GB" dirty="0"/>
              </a:p>
            </c:rich>
          </c:tx>
          <c:layout/>
          <c:overlay val="0"/>
        </c:title>
        <c:numFmt formatCode="General" sourceLinked="1"/>
        <c:majorTickMark val="none"/>
        <c:minorTickMark val="none"/>
        <c:tickLblPos val="nextTo"/>
        <c:crossAx val="875430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190118.xlsx]trust- SWL!PivotTable3</c:name>
    <c:fmtId val="1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'trust- SWL'!$L$3</c:f>
              <c:strCache>
                <c:ptCount val="1"/>
                <c:pt idx="0">
                  <c:v>Referral to first seen </c:v>
                </c:pt>
              </c:strCache>
            </c:strRef>
          </c:tx>
          <c:invertIfNegative val="0"/>
          <c:dLbls>
            <c:numFmt formatCode="#,##0" sourceLinked="0"/>
            <c:showLegendKey val="0"/>
            <c:showVal val="1"/>
            <c:showCatName val="0"/>
            <c:showSerName val="0"/>
            <c:showPercent val="0"/>
            <c:showBubbleSize val="0"/>
            <c:showLeaderLines val="0"/>
          </c:dLbls>
          <c:cat>
            <c:multiLvlStrRef>
              <c:f>'trust- SWL'!$K$4:$K$24</c:f>
              <c:multiLvlStrCache>
                <c:ptCount val="15"/>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lvl>
                <c:lvl>
                  <c:pt idx="0">
                    <c:v>CROYDON HEALTH SERVICES NHS TRUST</c:v>
                  </c:pt>
                  <c:pt idx="3">
                    <c:v>EPSOM &amp; ST HELIER UNIVERSITY HOSPITALS NHS TRUST</c:v>
                  </c:pt>
                  <c:pt idx="6">
                    <c:v>KINGSTON HOSPITAL NHS FOUNDATION TRUST</c:v>
                  </c:pt>
                  <c:pt idx="9">
                    <c:v>ROYAL MARSDEN NHS FOUNDATION TRUST</c:v>
                  </c:pt>
                  <c:pt idx="12">
                    <c:v>ST GEORGE'S UNIVERSITY HOSPITALS NHS FOUNDATION TRUST</c:v>
                  </c:pt>
                </c:lvl>
              </c:multiLvlStrCache>
            </c:multiLvlStrRef>
          </c:cat>
          <c:val>
            <c:numRef>
              <c:f>'trust- SWL'!$L$4:$L$24</c:f>
              <c:numCache>
                <c:formatCode>General</c:formatCode>
                <c:ptCount val="15"/>
                <c:pt idx="0">
                  <c:v>8</c:v>
                </c:pt>
                <c:pt idx="1">
                  <c:v>8</c:v>
                </c:pt>
                <c:pt idx="2">
                  <c:v>10</c:v>
                </c:pt>
                <c:pt idx="3">
                  <c:v>9</c:v>
                </c:pt>
                <c:pt idx="4">
                  <c:v>10</c:v>
                </c:pt>
                <c:pt idx="5">
                  <c:v>9</c:v>
                </c:pt>
                <c:pt idx="6">
                  <c:v>7</c:v>
                </c:pt>
                <c:pt idx="7">
                  <c:v>8</c:v>
                </c:pt>
                <c:pt idx="8">
                  <c:v>7</c:v>
                </c:pt>
                <c:pt idx="9">
                  <c:v>8</c:v>
                </c:pt>
                <c:pt idx="10">
                  <c:v>9</c:v>
                </c:pt>
                <c:pt idx="11">
                  <c:v>9.5</c:v>
                </c:pt>
                <c:pt idx="12">
                  <c:v>10.5</c:v>
                </c:pt>
                <c:pt idx="13">
                  <c:v>7</c:v>
                </c:pt>
                <c:pt idx="14">
                  <c:v>10</c:v>
                </c:pt>
              </c:numCache>
            </c:numRef>
          </c:val>
        </c:ser>
        <c:ser>
          <c:idx val="1"/>
          <c:order val="1"/>
          <c:tx>
            <c:strRef>
              <c:f>'trust- SWL'!$M$3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'trust- SWL'!$K$4:$K$24</c:f>
              <c:multiLvlStrCache>
                <c:ptCount val="15"/>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lvl>
                <c:lvl>
                  <c:pt idx="0">
                    <c:v>CROYDON HEALTH SERVICES NHS TRUST</c:v>
                  </c:pt>
                  <c:pt idx="3">
                    <c:v>EPSOM &amp; ST HELIER UNIVERSITY HOSPITALS NHS TRUST</c:v>
                  </c:pt>
                  <c:pt idx="6">
                    <c:v>KINGSTON HOSPITAL NHS FOUNDATION TRUST</c:v>
                  </c:pt>
                  <c:pt idx="9">
                    <c:v>ROYAL MARSDEN NHS FOUNDATION TRUST</c:v>
                  </c:pt>
                  <c:pt idx="12">
                    <c:v>ST GEORGE'S UNIVERSITY HOSPITALS NHS FOUNDATION TRUST</c:v>
                  </c:pt>
                </c:lvl>
              </c:multiLvlStrCache>
            </c:multiLvlStrRef>
          </c:cat>
          <c:val>
            <c:numRef>
              <c:f>'trust- SWL'!$M$4:$M$24</c:f>
              <c:numCache>
                <c:formatCode>General</c:formatCode>
                <c:ptCount val="15"/>
                <c:pt idx="0">
                  <c:v>11</c:v>
                </c:pt>
                <c:pt idx="1">
                  <c:v>15</c:v>
                </c:pt>
                <c:pt idx="2">
                  <c:v>11</c:v>
                </c:pt>
                <c:pt idx="3">
                  <c:v>14</c:v>
                </c:pt>
                <c:pt idx="4">
                  <c:v>14.5</c:v>
                </c:pt>
                <c:pt idx="5">
                  <c:v>15</c:v>
                </c:pt>
                <c:pt idx="6">
                  <c:v>14</c:v>
                </c:pt>
                <c:pt idx="7">
                  <c:v>12</c:v>
                </c:pt>
                <c:pt idx="8">
                  <c:v>14</c:v>
                </c:pt>
                <c:pt idx="9">
                  <c:v>20.5</c:v>
                </c:pt>
                <c:pt idx="10">
                  <c:v>18.5</c:v>
                </c:pt>
                <c:pt idx="11">
                  <c:v>15.5</c:v>
                </c:pt>
                <c:pt idx="12">
                  <c:v>12</c:v>
                </c:pt>
                <c:pt idx="13">
                  <c:v>12</c:v>
                </c:pt>
                <c:pt idx="14">
                  <c:v>12</c:v>
                </c:pt>
              </c:numCache>
            </c:numRef>
          </c:val>
        </c:ser>
        <c:ser>
          <c:idx val="2"/>
          <c:order val="2"/>
          <c:tx>
            <c:strRef>
              <c:f>'trust- SWL'!$N$3</c:f>
              <c:strCache>
                <c:ptCount val="1"/>
                <c:pt idx="0">
                  <c:v>Diagnosis to MDT </c:v>
                </c:pt>
              </c:strCache>
            </c:strRef>
          </c:tx>
          <c:invertIfNegative val="0"/>
          <c:dLbls>
            <c:numFmt formatCode="#,##0" sourceLinked="0"/>
            <c:showLegendKey val="0"/>
            <c:showVal val="1"/>
            <c:showCatName val="0"/>
            <c:showSerName val="0"/>
            <c:showPercent val="0"/>
            <c:showBubbleSize val="0"/>
            <c:showLeaderLines val="0"/>
          </c:dLbls>
          <c:cat>
            <c:multiLvlStrRef>
              <c:f>'trust- SWL'!$K$4:$K$24</c:f>
              <c:multiLvlStrCache>
                <c:ptCount val="15"/>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lvl>
                <c:lvl>
                  <c:pt idx="0">
                    <c:v>CROYDON HEALTH SERVICES NHS TRUST</c:v>
                  </c:pt>
                  <c:pt idx="3">
                    <c:v>EPSOM &amp; ST HELIER UNIVERSITY HOSPITALS NHS TRUST</c:v>
                  </c:pt>
                  <c:pt idx="6">
                    <c:v>KINGSTON HOSPITAL NHS FOUNDATION TRUST</c:v>
                  </c:pt>
                  <c:pt idx="9">
                    <c:v>ROYAL MARSDEN NHS FOUNDATION TRUST</c:v>
                  </c:pt>
                  <c:pt idx="12">
                    <c:v>ST GEORGE'S UNIVERSITY HOSPITALS NHS FOUNDATION TRUST</c:v>
                  </c:pt>
                </c:lvl>
              </c:multiLvlStrCache>
            </c:multiLvlStrRef>
          </c:cat>
          <c:val>
            <c:numRef>
              <c:f>'trust- SWL'!$N$4:$N$24</c:f>
              <c:numCache>
                <c:formatCode>General</c:formatCode>
                <c:ptCount val="15"/>
                <c:pt idx="0">
                  <c:v>16</c:v>
                </c:pt>
                <c:pt idx="1">
                  <c:v>12</c:v>
                </c:pt>
                <c:pt idx="2">
                  <c:v>11</c:v>
                </c:pt>
                <c:pt idx="3">
                  <c:v>20</c:v>
                </c:pt>
                <c:pt idx="4">
                  <c:v>19</c:v>
                </c:pt>
                <c:pt idx="5">
                  <c:v>19</c:v>
                </c:pt>
                <c:pt idx="6">
                  <c:v>13</c:v>
                </c:pt>
                <c:pt idx="7">
                  <c:v>14</c:v>
                </c:pt>
                <c:pt idx="8">
                  <c:v>11</c:v>
                </c:pt>
                <c:pt idx="9">
                  <c:v>18</c:v>
                </c:pt>
                <c:pt idx="10">
                  <c:v>13.5</c:v>
                </c:pt>
                <c:pt idx="11">
                  <c:v>20.5</c:v>
                </c:pt>
                <c:pt idx="12">
                  <c:v>20</c:v>
                </c:pt>
                <c:pt idx="13">
                  <c:v>15.5</c:v>
                </c:pt>
                <c:pt idx="14">
                  <c:v>18</c:v>
                </c:pt>
              </c:numCache>
            </c:numRef>
          </c:val>
        </c:ser>
        <c:ser>
          <c:idx val="3"/>
          <c:order val="3"/>
          <c:tx>
            <c:strRef>
              <c:f>'trust- SWL'!$O$3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SWL'!$K$4:$K$24</c:f>
              <c:multiLvlStrCache>
                <c:ptCount val="15"/>
                <c:lvl>
                  <c:pt idx="0">
                    <c:v>2013</c:v>
                  </c:pt>
                  <c:pt idx="1">
                    <c:v>2014</c:v>
                  </c:pt>
                  <c:pt idx="2">
                    <c:v>2015</c:v>
                  </c:pt>
                  <c:pt idx="3">
                    <c:v>2013</c:v>
                  </c:pt>
                  <c:pt idx="4">
                    <c:v>2014</c:v>
                  </c:pt>
                  <c:pt idx="5">
                    <c:v>2015</c:v>
                  </c:pt>
                  <c:pt idx="6">
                    <c:v>2013</c:v>
                  </c:pt>
                  <c:pt idx="7">
                    <c:v>2014</c:v>
                  </c:pt>
                  <c:pt idx="8">
                    <c:v>2015</c:v>
                  </c:pt>
                  <c:pt idx="9">
                    <c:v>2013</c:v>
                  </c:pt>
                  <c:pt idx="10">
                    <c:v>2014</c:v>
                  </c:pt>
                  <c:pt idx="11">
                    <c:v>2015</c:v>
                  </c:pt>
                  <c:pt idx="12">
                    <c:v>2013</c:v>
                  </c:pt>
                  <c:pt idx="13">
                    <c:v>2014</c:v>
                  </c:pt>
                  <c:pt idx="14">
                    <c:v>2015</c:v>
                  </c:pt>
                </c:lvl>
                <c:lvl>
                  <c:pt idx="0">
                    <c:v>CROYDON HEALTH SERVICES NHS TRUST</c:v>
                  </c:pt>
                  <c:pt idx="3">
                    <c:v>EPSOM &amp; ST HELIER UNIVERSITY HOSPITALS NHS TRUST</c:v>
                  </c:pt>
                  <c:pt idx="6">
                    <c:v>KINGSTON HOSPITAL NHS FOUNDATION TRUST</c:v>
                  </c:pt>
                  <c:pt idx="9">
                    <c:v>ROYAL MARSDEN NHS FOUNDATION TRUST</c:v>
                  </c:pt>
                  <c:pt idx="12">
                    <c:v>ST GEORGE'S UNIVERSITY HOSPITALS NHS FOUNDATION TRUST</c:v>
                  </c:pt>
                </c:lvl>
              </c:multiLvlStrCache>
            </c:multiLvlStrRef>
          </c:cat>
          <c:val>
            <c:numRef>
              <c:f>'trust- SWL'!$O$4:$O$24</c:f>
              <c:numCache>
                <c:formatCode>General</c:formatCode>
                <c:ptCount val="15"/>
                <c:pt idx="0">
                  <c:v>22</c:v>
                </c:pt>
                <c:pt idx="1">
                  <c:v>22</c:v>
                </c:pt>
                <c:pt idx="2">
                  <c:v>21.5</c:v>
                </c:pt>
                <c:pt idx="3">
                  <c:v>24</c:v>
                </c:pt>
                <c:pt idx="4">
                  <c:v>21</c:v>
                </c:pt>
                <c:pt idx="5">
                  <c:v>23</c:v>
                </c:pt>
                <c:pt idx="6">
                  <c:v>22</c:v>
                </c:pt>
                <c:pt idx="7">
                  <c:v>21</c:v>
                </c:pt>
                <c:pt idx="8">
                  <c:v>14</c:v>
                </c:pt>
                <c:pt idx="9">
                  <c:v>24</c:v>
                </c:pt>
                <c:pt idx="10">
                  <c:v>27</c:v>
                </c:pt>
                <c:pt idx="11">
                  <c:v>22.5</c:v>
                </c:pt>
                <c:pt idx="12">
                  <c:v>29</c:v>
                </c:pt>
                <c:pt idx="13">
                  <c:v>22</c:v>
                </c:pt>
                <c:pt idx="14">
                  <c:v>15</c:v>
                </c:pt>
              </c:numCache>
            </c:numRef>
          </c:val>
        </c:ser>
        <c:dLbls>
          <c:showLegendKey val="0"/>
          <c:showVal val="1"/>
          <c:showCatName val="0"/>
          <c:showSerName val="0"/>
          <c:showPercent val="0"/>
          <c:showBubbleSize val="0"/>
        </c:dLbls>
        <c:gapWidth val="75"/>
        <c:overlap val="100"/>
        <c:axId val="43372544"/>
        <c:axId val="43374080"/>
      </c:barChart>
      <c:catAx>
        <c:axId val="43372544"/>
        <c:scaling>
          <c:orientation val="minMax"/>
        </c:scaling>
        <c:delete val="0"/>
        <c:axPos val="b"/>
        <c:majorTickMark val="none"/>
        <c:minorTickMark val="none"/>
        <c:tickLblPos val="nextTo"/>
        <c:crossAx val="43374080"/>
        <c:crosses val="autoZero"/>
        <c:auto val="1"/>
        <c:lblAlgn val="ctr"/>
        <c:lblOffset val="100"/>
        <c:noMultiLvlLbl val="0"/>
      </c:catAx>
      <c:valAx>
        <c:axId val="43374080"/>
        <c:scaling>
          <c:orientation val="minMax"/>
          <c:max val="100"/>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4337254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190118.xlsx]trust- West Essex!PivotTable7</c:name>
    <c:fmtId val="15"/>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'trust- West Essex'!$L$3</c:f>
              <c:strCache>
                <c:ptCount val="1"/>
                <c:pt idx="0">
                  <c:v>Referral to first seen </c:v>
                </c:pt>
              </c:strCache>
            </c:strRef>
          </c:tx>
          <c:invertIfNegative val="0"/>
          <c:cat>
            <c:multiLvlStrRef>
              <c:f>'trust- West Essex'!$K$4:$K$8</c:f>
              <c:multiLvlStrCache>
                <c:ptCount val="3"/>
                <c:lvl>
                  <c:pt idx="0">
                    <c:v>2013</c:v>
                  </c:pt>
                  <c:pt idx="1">
                    <c:v>2014</c:v>
                  </c:pt>
                  <c:pt idx="2">
                    <c:v>2015</c:v>
                  </c:pt>
                </c:lvl>
                <c:lvl>
                  <c:pt idx="0">
                    <c:v>PRINCESS ALEXANDRA HOSPITAL NHS TRUST</c:v>
                  </c:pt>
                </c:lvl>
              </c:multiLvlStrCache>
            </c:multiLvlStrRef>
          </c:cat>
          <c:val>
            <c:numRef>
              <c:f>'trust- West Essex'!$L$4:$L$8</c:f>
              <c:numCache>
                <c:formatCode>General</c:formatCode>
                <c:ptCount val="3"/>
                <c:pt idx="0">
                  <c:v>9</c:v>
                </c:pt>
                <c:pt idx="1">
                  <c:v>10</c:v>
                </c:pt>
                <c:pt idx="2">
                  <c:v>10</c:v>
                </c:pt>
              </c:numCache>
            </c:numRef>
          </c:val>
        </c:ser>
        <c:ser>
          <c:idx val="1"/>
          <c:order val="1"/>
          <c:tx>
            <c:strRef>
              <c:f>'trust- West Essex'!$M$3</c:f>
              <c:strCache>
                <c:ptCount val="1"/>
                <c:pt idx="0">
                  <c:v>First seen to diagnosis </c:v>
                </c:pt>
              </c:strCache>
            </c:strRef>
          </c:tx>
          <c:invertIfNegative val="0"/>
          <c:dLbls>
            <c:numFmt formatCode="#,##0" sourceLinked="0"/>
            <c:showLegendKey val="0"/>
            <c:showVal val="1"/>
            <c:showCatName val="0"/>
            <c:showSerName val="0"/>
            <c:showPercent val="0"/>
            <c:showBubbleSize val="0"/>
            <c:showLeaderLines val="0"/>
          </c:dLbls>
          <c:cat>
            <c:multiLvlStrRef>
              <c:f>'trust- West Essex'!$K$4:$K$8</c:f>
              <c:multiLvlStrCache>
                <c:ptCount val="3"/>
                <c:lvl>
                  <c:pt idx="0">
                    <c:v>2013</c:v>
                  </c:pt>
                  <c:pt idx="1">
                    <c:v>2014</c:v>
                  </c:pt>
                  <c:pt idx="2">
                    <c:v>2015</c:v>
                  </c:pt>
                </c:lvl>
                <c:lvl>
                  <c:pt idx="0">
                    <c:v>PRINCESS ALEXANDRA HOSPITAL NHS TRUST</c:v>
                  </c:pt>
                </c:lvl>
              </c:multiLvlStrCache>
            </c:multiLvlStrRef>
          </c:cat>
          <c:val>
            <c:numRef>
              <c:f>'trust- West Essex'!$M$4:$M$8</c:f>
              <c:numCache>
                <c:formatCode>General</c:formatCode>
                <c:ptCount val="3"/>
                <c:pt idx="0">
                  <c:v>17.5</c:v>
                </c:pt>
                <c:pt idx="1">
                  <c:v>15</c:v>
                </c:pt>
                <c:pt idx="2">
                  <c:v>13.5</c:v>
                </c:pt>
              </c:numCache>
            </c:numRef>
          </c:val>
        </c:ser>
        <c:ser>
          <c:idx val="2"/>
          <c:order val="2"/>
          <c:tx>
            <c:strRef>
              <c:f>'trust- West Essex'!$N$3</c:f>
              <c:strCache>
                <c:ptCount val="1"/>
                <c:pt idx="0">
                  <c:v>Diagnosis to MDT </c:v>
                </c:pt>
              </c:strCache>
            </c:strRef>
          </c:tx>
          <c:invertIfNegative val="0"/>
          <c:cat>
            <c:multiLvlStrRef>
              <c:f>'trust- West Essex'!$K$4:$K$8</c:f>
              <c:multiLvlStrCache>
                <c:ptCount val="3"/>
                <c:lvl>
                  <c:pt idx="0">
                    <c:v>2013</c:v>
                  </c:pt>
                  <c:pt idx="1">
                    <c:v>2014</c:v>
                  </c:pt>
                  <c:pt idx="2">
                    <c:v>2015</c:v>
                  </c:pt>
                </c:lvl>
                <c:lvl>
                  <c:pt idx="0">
                    <c:v>PRINCESS ALEXANDRA HOSPITAL NHS TRUST</c:v>
                  </c:pt>
                </c:lvl>
              </c:multiLvlStrCache>
            </c:multiLvlStrRef>
          </c:cat>
          <c:val>
            <c:numRef>
              <c:f>'trust- West Essex'!$N$4:$N$8</c:f>
              <c:numCache>
                <c:formatCode>General</c:formatCode>
                <c:ptCount val="3"/>
                <c:pt idx="0">
                  <c:v>12</c:v>
                </c:pt>
                <c:pt idx="1">
                  <c:v>12</c:v>
                </c:pt>
                <c:pt idx="2">
                  <c:v>11</c:v>
                </c:pt>
              </c:numCache>
            </c:numRef>
          </c:val>
        </c:ser>
        <c:ser>
          <c:idx val="3"/>
          <c:order val="3"/>
          <c:tx>
            <c:strRef>
              <c:f>'trust- West Essex'!$O$3</c:f>
              <c:strCache>
                <c:ptCount val="1"/>
                <c:pt idx="0">
                  <c:v>MDT to treatment start </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'trust- West Essex'!$K$4:$K$8</c:f>
              <c:multiLvlStrCache>
                <c:ptCount val="3"/>
                <c:lvl>
                  <c:pt idx="0">
                    <c:v>2013</c:v>
                  </c:pt>
                  <c:pt idx="1">
                    <c:v>2014</c:v>
                  </c:pt>
                  <c:pt idx="2">
                    <c:v>2015</c:v>
                  </c:pt>
                </c:lvl>
                <c:lvl>
                  <c:pt idx="0">
                    <c:v>PRINCESS ALEXANDRA HOSPITAL NHS TRUST</c:v>
                  </c:pt>
                </c:lvl>
              </c:multiLvlStrCache>
            </c:multiLvlStrRef>
          </c:cat>
          <c:val>
            <c:numRef>
              <c:f>'trust- West Essex'!$O$4:$O$8</c:f>
              <c:numCache>
                <c:formatCode>General</c:formatCode>
                <c:ptCount val="3"/>
                <c:pt idx="0">
                  <c:v>21</c:v>
                </c:pt>
                <c:pt idx="1">
                  <c:v>21.5</c:v>
                </c:pt>
                <c:pt idx="2">
                  <c:v>24.5</c:v>
                </c:pt>
              </c:numCache>
            </c:numRef>
          </c:val>
        </c:ser>
        <c:dLbls>
          <c:showLegendKey val="0"/>
          <c:showVal val="1"/>
          <c:showCatName val="0"/>
          <c:showSerName val="0"/>
          <c:showPercent val="0"/>
          <c:showBubbleSize val="0"/>
        </c:dLbls>
        <c:gapWidth val="75"/>
        <c:overlap val="100"/>
        <c:axId val="43414272"/>
        <c:axId val="43416960"/>
      </c:barChart>
      <c:catAx>
        <c:axId val="43414272"/>
        <c:scaling>
          <c:orientation val="minMax"/>
        </c:scaling>
        <c:delete val="0"/>
        <c:axPos val="b"/>
        <c:majorTickMark val="none"/>
        <c:minorTickMark val="none"/>
        <c:tickLblPos val="nextTo"/>
        <c:crossAx val="43416960"/>
        <c:crosses val="autoZero"/>
        <c:auto val="1"/>
        <c:lblAlgn val="ctr"/>
        <c:lblOffset val="100"/>
        <c:noMultiLvlLbl val="0"/>
      </c:catAx>
      <c:valAx>
        <c:axId val="43416960"/>
        <c:scaling>
          <c:orientation val="minMax"/>
          <c:max val="100"/>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43414272"/>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190118.xlsx]Tumour!PivotTable1</c:name>
    <c:fmtId val="3"/>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stacked"/>
        <c:varyColors val="0"/>
        <c:ser>
          <c:idx val="0"/>
          <c:order val="0"/>
          <c:tx>
            <c:strRef>
              <c:f>Tumour!$M$3</c:f>
              <c:strCache>
                <c:ptCount val="1"/>
                <c:pt idx="0">
                  <c:v>Referral to first seen </c:v>
                </c:pt>
              </c:strCache>
            </c:strRef>
          </c:tx>
          <c:invertIfNegative val="0"/>
          <c:cat>
            <c:multiLvlStrRef>
              <c:f>Tumour!$L$4:$L$13</c:f>
              <c:multiLvlStrCache>
                <c:ptCount val="6"/>
                <c:lvl>
                  <c:pt idx="0">
                    <c:v>England</c:v>
                  </c:pt>
                  <c:pt idx="1">
                    <c:v>London</c:v>
                  </c:pt>
                  <c:pt idx="2">
                    <c:v>England</c:v>
                  </c:pt>
                  <c:pt idx="3">
                    <c:v>London</c:v>
                  </c:pt>
                  <c:pt idx="4">
                    <c:v>England</c:v>
                  </c:pt>
                  <c:pt idx="5">
                    <c:v>London</c:v>
                  </c:pt>
                </c:lvl>
                <c:lvl>
                  <c:pt idx="0">
                    <c:v>Colorectal</c:v>
                  </c:pt>
                  <c:pt idx="2">
                    <c:v>Lung</c:v>
                  </c:pt>
                  <c:pt idx="4">
                    <c:v>Prostate</c:v>
                  </c:pt>
                </c:lvl>
              </c:multiLvlStrCache>
            </c:multiLvlStrRef>
          </c:cat>
          <c:val>
            <c:numRef>
              <c:f>Tumour!$M$4:$M$13</c:f>
              <c:numCache>
                <c:formatCode>General</c:formatCode>
                <c:ptCount val="6"/>
                <c:pt idx="0">
                  <c:v>9</c:v>
                </c:pt>
                <c:pt idx="1">
                  <c:v>9</c:v>
                </c:pt>
                <c:pt idx="2">
                  <c:v>7</c:v>
                </c:pt>
                <c:pt idx="3">
                  <c:v>8</c:v>
                </c:pt>
                <c:pt idx="4">
                  <c:v>9</c:v>
                </c:pt>
                <c:pt idx="5">
                  <c:v>9</c:v>
                </c:pt>
              </c:numCache>
            </c:numRef>
          </c:val>
        </c:ser>
        <c:ser>
          <c:idx val="1"/>
          <c:order val="1"/>
          <c:tx>
            <c:strRef>
              <c:f>Tumour!$N$3</c:f>
              <c:strCache>
                <c:ptCount val="1"/>
                <c:pt idx="0">
                  <c:v>First seen to diagnosis </c:v>
                </c:pt>
              </c:strCache>
            </c:strRef>
          </c:tx>
          <c:invertIfNegative val="0"/>
          <c:cat>
            <c:multiLvlStrRef>
              <c:f>Tumour!$L$4:$L$13</c:f>
              <c:multiLvlStrCache>
                <c:ptCount val="6"/>
                <c:lvl>
                  <c:pt idx="0">
                    <c:v>England</c:v>
                  </c:pt>
                  <c:pt idx="1">
                    <c:v>London</c:v>
                  </c:pt>
                  <c:pt idx="2">
                    <c:v>England</c:v>
                  </c:pt>
                  <c:pt idx="3">
                    <c:v>London</c:v>
                  </c:pt>
                  <c:pt idx="4">
                    <c:v>England</c:v>
                  </c:pt>
                  <c:pt idx="5">
                    <c:v>London</c:v>
                  </c:pt>
                </c:lvl>
                <c:lvl>
                  <c:pt idx="0">
                    <c:v>Colorectal</c:v>
                  </c:pt>
                  <c:pt idx="2">
                    <c:v>Lung</c:v>
                  </c:pt>
                  <c:pt idx="4">
                    <c:v>Prostate</c:v>
                  </c:pt>
                </c:lvl>
              </c:multiLvlStrCache>
            </c:multiLvlStrRef>
          </c:cat>
          <c:val>
            <c:numRef>
              <c:f>Tumour!$N$4:$N$13</c:f>
              <c:numCache>
                <c:formatCode>General</c:formatCode>
                <c:ptCount val="6"/>
                <c:pt idx="0">
                  <c:v>12</c:v>
                </c:pt>
                <c:pt idx="1">
                  <c:v>15</c:v>
                </c:pt>
                <c:pt idx="2">
                  <c:v>13</c:v>
                </c:pt>
                <c:pt idx="3">
                  <c:v>15</c:v>
                </c:pt>
                <c:pt idx="4">
                  <c:v>14</c:v>
                </c:pt>
                <c:pt idx="5">
                  <c:v>20</c:v>
                </c:pt>
              </c:numCache>
            </c:numRef>
          </c:val>
        </c:ser>
        <c:ser>
          <c:idx val="2"/>
          <c:order val="2"/>
          <c:tx>
            <c:strRef>
              <c:f>Tumour!$O$3</c:f>
              <c:strCache>
                <c:ptCount val="1"/>
                <c:pt idx="0">
                  <c:v>Diagnosis to MDT </c:v>
                </c:pt>
              </c:strCache>
            </c:strRef>
          </c:tx>
          <c:invertIfNegative val="0"/>
          <c:cat>
            <c:multiLvlStrRef>
              <c:f>Tumour!$L$4:$L$13</c:f>
              <c:multiLvlStrCache>
                <c:ptCount val="6"/>
                <c:lvl>
                  <c:pt idx="0">
                    <c:v>England</c:v>
                  </c:pt>
                  <c:pt idx="1">
                    <c:v>London</c:v>
                  </c:pt>
                  <c:pt idx="2">
                    <c:v>England</c:v>
                  </c:pt>
                  <c:pt idx="3">
                    <c:v>London</c:v>
                  </c:pt>
                  <c:pt idx="4">
                    <c:v>England</c:v>
                  </c:pt>
                  <c:pt idx="5">
                    <c:v>London</c:v>
                  </c:pt>
                </c:lvl>
                <c:lvl>
                  <c:pt idx="0">
                    <c:v>Colorectal</c:v>
                  </c:pt>
                  <c:pt idx="2">
                    <c:v>Lung</c:v>
                  </c:pt>
                  <c:pt idx="4">
                    <c:v>Prostate</c:v>
                  </c:pt>
                </c:lvl>
              </c:multiLvlStrCache>
            </c:multiLvlStrRef>
          </c:cat>
          <c:val>
            <c:numRef>
              <c:f>Tumour!$O$4:$O$13</c:f>
              <c:numCache>
                <c:formatCode>General</c:formatCode>
                <c:ptCount val="6"/>
                <c:pt idx="0">
                  <c:v>14</c:v>
                </c:pt>
                <c:pt idx="1">
                  <c:v>12</c:v>
                </c:pt>
                <c:pt idx="2">
                  <c:v>9</c:v>
                </c:pt>
                <c:pt idx="3">
                  <c:v>9</c:v>
                </c:pt>
                <c:pt idx="4">
                  <c:v>16</c:v>
                </c:pt>
                <c:pt idx="5">
                  <c:v>13</c:v>
                </c:pt>
              </c:numCache>
            </c:numRef>
          </c:val>
        </c:ser>
        <c:ser>
          <c:idx val="3"/>
          <c:order val="3"/>
          <c:tx>
            <c:strRef>
              <c:f>Tumour!$P$3</c:f>
              <c:strCache>
                <c:ptCount val="1"/>
                <c:pt idx="0">
                  <c:v>MDT to treatment start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Tumour!$L$4:$L$13</c:f>
              <c:multiLvlStrCache>
                <c:ptCount val="6"/>
                <c:lvl>
                  <c:pt idx="0">
                    <c:v>England</c:v>
                  </c:pt>
                  <c:pt idx="1">
                    <c:v>London</c:v>
                  </c:pt>
                  <c:pt idx="2">
                    <c:v>England</c:v>
                  </c:pt>
                  <c:pt idx="3">
                    <c:v>London</c:v>
                  </c:pt>
                  <c:pt idx="4">
                    <c:v>England</c:v>
                  </c:pt>
                  <c:pt idx="5">
                    <c:v>London</c:v>
                  </c:pt>
                </c:lvl>
                <c:lvl>
                  <c:pt idx="0">
                    <c:v>Colorectal</c:v>
                  </c:pt>
                  <c:pt idx="2">
                    <c:v>Lung</c:v>
                  </c:pt>
                  <c:pt idx="4">
                    <c:v>Prostate</c:v>
                  </c:pt>
                </c:lvl>
              </c:multiLvlStrCache>
            </c:multiLvlStrRef>
          </c:cat>
          <c:val>
            <c:numRef>
              <c:f>Tumour!$P$4:$P$13</c:f>
              <c:numCache>
                <c:formatCode>General</c:formatCode>
                <c:ptCount val="6"/>
                <c:pt idx="0">
                  <c:v>21</c:v>
                </c:pt>
                <c:pt idx="1">
                  <c:v>21</c:v>
                </c:pt>
                <c:pt idx="2">
                  <c:v>20</c:v>
                </c:pt>
                <c:pt idx="3">
                  <c:v>18</c:v>
                </c:pt>
                <c:pt idx="4">
                  <c:v>14</c:v>
                </c:pt>
                <c:pt idx="5">
                  <c:v>14</c:v>
                </c:pt>
              </c:numCache>
            </c:numRef>
          </c:val>
        </c:ser>
        <c:dLbls>
          <c:showLegendKey val="0"/>
          <c:showVal val="1"/>
          <c:showCatName val="0"/>
          <c:showSerName val="0"/>
          <c:showPercent val="0"/>
          <c:showBubbleSize val="0"/>
        </c:dLbls>
        <c:gapWidth val="75"/>
        <c:overlap val="100"/>
        <c:axId val="8785280"/>
        <c:axId val="8836224"/>
      </c:barChart>
      <c:catAx>
        <c:axId val="8785280"/>
        <c:scaling>
          <c:orientation val="minMax"/>
        </c:scaling>
        <c:delete val="0"/>
        <c:axPos val="b"/>
        <c:majorTickMark val="none"/>
        <c:minorTickMark val="none"/>
        <c:tickLblPos val="nextTo"/>
        <c:crossAx val="8836224"/>
        <c:crosses val="autoZero"/>
        <c:auto val="1"/>
        <c:lblAlgn val="ctr"/>
        <c:lblOffset val="100"/>
        <c:noMultiLvlLbl val="0"/>
      </c:catAx>
      <c:valAx>
        <c:axId val="8836224"/>
        <c:scaling>
          <c:orientation val="minMax"/>
        </c:scaling>
        <c:delete val="0"/>
        <c:axPos val="l"/>
        <c:title>
          <c:tx>
            <c:rich>
              <a:bodyPr rot="-5400000" vert="horz"/>
              <a:lstStyle/>
              <a:p>
                <a:pPr>
                  <a:defRPr/>
                </a:pPr>
                <a:r>
                  <a:rPr lang="en-GB" dirty="0" smtClean="0"/>
                  <a:t>Median Days</a:t>
                </a:r>
                <a:endParaRPr lang="en-GB" dirty="0"/>
              </a:p>
            </c:rich>
          </c:tx>
          <c:layout/>
          <c:overlay val="0"/>
        </c:title>
        <c:numFmt formatCode="General" sourceLinked="1"/>
        <c:majorTickMark val="none"/>
        <c:minorTickMark val="none"/>
        <c:tickLblPos val="nextTo"/>
        <c:crossAx val="8785280"/>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190118.xlsx]Stage count!PivotTable5</c:name>
    <c:fmtId val="13"/>
  </c:pivotSource>
  <c:chart>
    <c:autoTitleDeleted val="0"/>
    <c:pivotFmts>
      <c:pivotFmt>
        <c:idx val="0"/>
        <c:marker>
          <c:symbol val="none"/>
        </c:marker>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dLbl>
          <c:idx val="0"/>
          <c:spPr/>
          <c:txPr>
            <a:bodyPr/>
            <a:lstStyle/>
            <a:p>
              <a:pPr>
                <a:defRPr/>
              </a:pPr>
              <a:endParaRPr lang="en-US"/>
            </a:p>
          </c:txPr>
          <c:showLegendKey val="0"/>
          <c:showVal val="1"/>
          <c:showCatName val="0"/>
          <c:showSerName val="0"/>
          <c:showPercent val="0"/>
          <c:showBubbleSize val="0"/>
        </c:dLbl>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percentStacked"/>
        <c:varyColors val="0"/>
        <c:ser>
          <c:idx val="0"/>
          <c:order val="0"/>
          <c:tx>
            <c:strRef>
              <c:f>'Stage count'!$G$38:$G$39</c:f>
              <c:strCache>
                <c:ptCount val="1"/>
                <c:pt idx="0">
                  <c:v>1</c:v>
                </c:pt>
              </c:strCache>
            </c:strRef>
          </c:tx>
          <c:invertIfNegative val="0"/>
          <c:cat>
            <c:multiLvlStrRef>
              <c:f>'Stage count'!$F$40:$F$48</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'Stage count'!$G$40:$G$48</c:f>
              <c:numCache>
                <c:formatCode>0.00%</c:formatCode>
                <c:ptCount val="6"/>
                <c:pt idx="0">
                  <c:v>0.14476218266705573</c:v>
                </c:pt>
                <c:pt idx="1">
                  <c:v>0.15335919950990401</c:v>
                </c:pt>
                <c:pt idx="2">
                  <c:v>0.16518358531317495</c:v>
                </c:pt>
                <c:pt idx="3">
                  <c:v>0.14177283816752506</c:v>
                </c:pt>
                <c:pt idx="4">
                  <c:v>0.14929352172753932</c:v>
                </c:pt>
                <c:pt idx="5">
                  <c:v>0.15624161073825504</c:v>
                </c:pt>
              </c:numCache>
            </c:numRef>
          </c:val>
        </c:ser>
        <c:ser>
          <c:idx val="1"/>
          <c:order val="1"/>
          <c:tx>
            <c:strRef>
              <c:f>'Stage count'!$H$38:$H$39</c:f>
              <c:strCache>
                <c:ptCount val="1"/>
                <c:pt idx="0">
                  <c:v>2</c:v>
                </c:pt>
              </c:strCache>
            </c:strRef>
          </c:tx>
          <c:invertIfNegative val="0"/>
          <c:cat>
            <c:multiLvlStrRef>
              <c:f>'Stage count'!$F$40:$F$48</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'Stage count'!$H$40:$H$48</c:f>
              <c:numCache>
                <c:formatCode>0.00%</c:formatCode>
                <c:ptCount val="6"/>
                <c:pt idx="0">
                  <c:v>0.22016340822877151</c:v>
                </c:pt>
                <c:pt idx="1">
                  <c:v>0.23180372823011172</c:v>
                </c:pt>
                <c:pt idx="2">
                  <c:v>0.23683225341972641</c:v>
                </c:pt>
                <c:pt idx="3">
                  <c:v>0.20574681485497426</c:v>
                </c:pt>
                <c:pt idx="4">
                  <c:v>0.21887496667555317</c:v>
                </c:pt>
                <c:pt idx="5">
                  <c:v>0.21879194630872484</c:v>
                </c:pt>
              </c:numCache>
            </c:numRef>
          </c:val>
        </c:ser>
        <c:ser>
          <c:idx val="2"/>
          <c:order val="2"/>
          <c:tx>
            <c:strRef>
              <c:f>'Stage count'!$I$38:$I$39</c:f>
              <c:strCache>
                <c:ptCount val="1"/>
                <c:pt idx="0">
                  <c:v>3</c:v>
                </c:pt>
              </c:strCache>
            </c:strRef>
          </c:tx>
          <c:invertIfNegative val="0"/>
          <c:cat>
            <c:multiLvlStrRef>
              <c:f>'Stage count'!$F$40:$F$48</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'Stage count'!$I$40:$I$48</c:f>
              <c:numCache>
                <c:formatCode>0.00%</c:formatCode>
                <c:ptCount val="6"/>
                <c:pt idx="0">
                  <c:v>0.23580391012547416</c:v>
                </c:pt>
                <c:pt idx="1">
                  <c:v>0.25884652411097175</c:v>
                </c:pt>
                <c:pt idx="2">
                  <c:v>0.26937365010799136</c:v>
                </c:pt>
                <c:pt idx="3">
                  <c:v>0.24369747899159663</c:v>
                </c:pt>
                <c:pt idx="4">
                  <c:v>0.26179685417222076</c:v>
                </c:pt>
                <c:pt idx="5">
                  <c:v>0.2708724832214765</c:v>
                </c:pt>
              </c:numCache>
            </c:numRef>
          </c:val>
        </c:ser>
        <c:ser>
          <c:idx val="3"/>
          <c:order val="3"/>
          <c:tx>
            <c:strRef>
              <c:f>'Stage count'!$J$38:$J$39</c:f>
              <c:strCache>
                <c:ptCount val="1"/>
                <c:pt idx="0">
                  <c:v>4</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'Stage count'!$F$40:$F$48</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'Stage count'!$J$40:$J$48</c:f>
              <c:numCache>
                <c:formatCode>0.00%</c:formatCode>
                <c:ptCount val="6"/>
                <c:pt idx="0">
                  <c:v>0.21733294426612199</c:v>
                </c:pt>
                <c:pt idx="1">
                  <c:v>0.22418973715685989</c:v>
                </c:pt>
                <c:pt idx="2">
                  <c:v>0.23153347732181426</c:v>
                </c:pt>
                <c:pt idx="3">
                  <c:v>0.21279479533748982</c:v>
                </c:pt>
                <c:pt idx="4">
                  <c:v>0.21940815782458012</c:v>
                </c:pt>
                <c:pt idx="5">
                  <c:v>0.23355704697986576</c:v>
                </c:pt>
              </c:numCache>
            </c:numRef>
          </c:val>
        </c:ser>
        <c:ser>
          <c:idx val="4"/>
          <c:order val="4"/>
          <c:tx>
            <c:strRef>
              <c:f>'Stage count'!$K$38:$K$39</c:f>
              <c:strCache>
                <c:ptCount val="1"/>
                <c:pt idx="0">
                  <c:v>Unk/Oth</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'Stage count'!$F$40:$F$48</c:f>
              <c:multiLvlStrCache>
                <c:ptCount val="6"/>
                <c:lvl>
                  <c:pt idx="0">
                    <c:v>2013</c:v>
                  </c:pt>
                  <c:pt idx="1">
                    <c:v>2014</c:v>
                  </c:pt>
                  <c:pt idx="2">
                    <c:v>2015</c:v>
                  </c:pt>
                  <c:pt idx="3">
                    <c:v>2013</c:v>
                  </c:pt>
                  <c:pt idx="4">
                    <c:v>2014</c:v>
                  </c:pt>
                  <c:pt idx="5">
                    <c:v>2015</c:v>
                  </c:pt>
                </c:lvl>
                <c:lvl>
                  <c:pt idx="0">
                    <c:v>England</c:v>
                  </c:pt>
                  <c:pt idx="3">
                    <c:v>London</c:v>
                  </c:pt>
                </c:lvl>
              </c:multiLvlStrCache>
            </c:multiLvlStrRef>
          </c:cat>
          <c:val>
            <c:numRef>
              <c:f>'Stage count'!$K$40:$K$48</c:f>
              <c:numCache>
                <c:formatCode>0.00%</c:formatCode>
                <c:ptCount val="6"/>
                <c:pt idx="0">
                  <c:v>0.18193755471257661</c:v>
                </c:pt>
                <c:pt idx="1">
                  <c:v>0.13180081099215263</c:v>
                </c:pt>
                <c:pt idx="2">
                  <c:v>9.707703383729302E-2</c:v>
                </c:pt>
                <c:pt idx="3">
                  <c:v>0.1959880726484142</c:v>
                </c:pt>
                <c:pt idx="4">
                  <c:v>0.15062649960010663</c:v>
                </c:pt>
                <c:pt idx="5">
                  <c:v>0.12053691275167785</c:v>
                </c:pt>
              </c:numCache>
            </c:numRef>
          </c:val>
        </c:ser>
        <c:dLbls>
          <c:showLegendKey val="0"/>
          <c:showVal val="1"/>
          <c:showCatName val="0"/>
          <c:showSerName val="0"/>
          <c:showPercent val="0"/>
          <c:showBubbleSize val="0"/>
        </c:dLbls>
        <c:gapWidth val="75"/>
        <c:overlap val="100"/>
        <c:axId val="36190464"/>
        <c:axId val="36192256"/>
      </c:barChart>
      <c:catAx>
        <c:axId val="36190464"/>
        <c:scaling>
          <c:orientation val="minMax"/>
        </c:scaling>
        <c:delete val="0"/>
        <c:axPos val="b"/>
        <c:majorTickMark val="none"/>
        <c:minorTickMark val="none"/>
        <c:tickLblPos val="nextTo"/>
        <c:crossAx val="36192256"/>
        <c:crosses val="autoZero"/>
        <c:auto val="1"/>
        <c:lblAlgn val="ctr"/>
        <c:lblOffset val="100"/>
        <c:noMultiLvlLbl val="0"/>
      </c:catAx>
      <c:valAx>
        <c:axId val="36192256"/>
        <c:scaling>
          <c:orientation val="minMax"/>
        </c:scaling>
        <c:delete val="0"/>
        <c:axPos val="l"/>
        <c:title>
          <c:tx>
            <c:rich>
              <a:bodyPr rot="-5400000" vert="horz"/>
              <a:lstStyle/>
              <a:p>
                <a:pPr>
                  <a:defRPr/>
                </a:pPr>
                <a:r>
                  <a:rPr lang="en-GB" dirty="0" smtClean="0"/>
                  <a:t>Stage Distribution</a:t>
                </a:r>
                <a:endParaRPr lang="en-GB" dirty="0"/>
              </a:p>
            </c:rich>
          </c:tx>
          <c:layout/>
          <c:overlay val="0"/>
        </c:title>
        <c:numFmt formatCode="0%" sourceLinked="1"/>
        <c:majorTickMark val="none"/>
        <c:minorTickMark val="none"/>
        <c:tickLblPos val="nextTo"/>
        <c:crossAx val="3619046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190118.xlsx]Stage count!PivotTable4</c:name>
    <c:fmtId val="8"/>
  </c:pivotSource>
  <c:chart>
    <c:autoTitleDeleted val="1"/>
    <c:pivotFmts>
      <c:pivotFmt>
        <c:idx val="0"/>
        <c:marker>
          <c:symbol val="none"/>
        </c:marker>
      </c:pivotFmt>
      <c:pivotFmt>
        <c:idx val="1"/>
        <c:marker>
          <c:symbol val="none"/>
        </c:marker>
      </c:pivotFmt>
      <c:pivotFmt>
        <c:idx val="2"/>
        <c:marker>
          <c:symbol val="none"/>
        </c:marker>
      </c:pivotFmt>
    </c:pivotFmts>
    <c:plotArea>
      <c:layout/>
      <c:barChart>
        <c:barDir val="col"/>
        <c:grouping val="clustered"/>
        <c:varyColors val="0"/>
        <c:ser>
          <c:idx val="0"/>
          <c:order val="0"/>
          <c:tx>
            <c:strRef>
              <c:f>'Stage count'!$G$3</c:f>
              <c:strCache>
                <c:ptCount val="1"/>
                <c:pt idx="0">
                  <c:v>Total</c:v>
                </c:pt>
              </c:strCache>
            </c:strRef>
          </c:tx>
          <c:invertIfNegative val="0"/>
          <c:dLbls>
            <c:numFmt formatCode="#,##0" sourceLinked="0"/>
            <c:showLegendKey val="0"/>
            <c:showVal val="1"/>
            <c:showCatName val="0"/>
            <c:showSerName val="0"/>
            <c:showPercent val="0"/>
            <c:showBubbleSize val="0"/>
            <c:showLeaderLines val="0"/>
          </c:dLbls>
          <c:cat>
            <c:multiLvlStrRef>
              <c:f>'Stage count'!$F$4:$F$22</c:f>
              <c:multiLvlStrCache>
                <c:ptCount val="15"/>
                <c:lvl>
                  <c:pt idx="0">
                    <c:v>1</c:v>
                  </c:pt>
                  <c:pt idx="1">
                    <c:v>2</c:v>
                  </c:pt>
                  <c:pt idx="2">
                    <c:v>3</c:v>
                  </c:pt>
                  <c:pt idx="3">
                    <c:v>4</c:v>
                  </c:pt>
                  <c:pt idx="4">
                    <c:v>Unk/Oth</c:v>
                  </c:pt>
                  <c:pt idx="5">
                    <c:v>1</c:v>
                  </c:pt>
                  <c:pt idx="6">
                    <c:v>2</c:v>
                  </c:pt>
                  <c:pt idx="7">
                    <c:v>3</c:v>
                  </c:pt>
                  <c:pt idx="8">
                    <c:v>4</c:v>
                  </c:pt>
                  <c:pt idx="9">
                    <c:v>Unk/Oth</c:v>
                  </c:pt>
                  <c:pt idx="10">
                    <c:v>1</c:v>
                  </c:pt>
                  <c:pt idx="11">
                    <c:v>2</c:v>
                  </c:pt>
                  <c:pt idx="12">
                    <c:v>3</c:v>
                  </c:pt>
                  <c:pt idx="13">
                    <c:v>4</c:v>
                  </c:pt>
                  <c:pt idx="14">
                    <c:v>Unk/Oth</c:v>
                  </c:pt>
                </c:lvl>
                <c:lvl>
                  <c:pt idx="0">
                    <c:v>2013</c:v>
                  </c:pt>
                  <c:pt idx="5">
                    <c:v>2014</c:v>
                  </c:pt>
                  <c:pt idx="10">
                    <c:v>2015</c:v>
                  </c:pt>
                </c:lvl>
              </c:multiLvlStrCache>
            </c:multiLvlStrRef>
          </c:cat>
          <c:val>
            <c:numRef>
              <c:f>'Stage count'!$G$4:$G$22</c:f>
              <c:numCache>
                <c:formatCode>General</c:formatCode>
                <c:ptCount val="15"/>
                <c:pt idx="0">
                  <c:v>523</c:v>
                </c:pt>
                <c:pt idx="1">
                  <c:v>759</c:v>
                </c:pt>
                <c:pt idx="2">
                  <c:v>899</c:v>
                </c:pt>
                <c:pt idx="3">
                  <c:v>785</c:v>
                </c:pt>
                <c:pt idx="4">
                  <c:v>723</c:v>
                </c:pt>
                <c:pt idx="5">
                  <c:v>560</c:v>
                </c:pt>
                <c:pt idx="6">
                  <c:v>821</c:v>
                </c:pt>
                <c:pt idx="7">
                  <c:v>982</c:v>
                </c:pt>
                <c:pt idx="8">
                  <c:v>823</c:v>
                </c:pt>
                <c:pt idx="9">
                  <c:v>565</c:v>
                </c:pt>
                <c:pt idx="10">
                  <c:v>582</c:v>
                </c:pt>
                <c:pt idx="11">
                  <c:v>815</c:v>
                </c:pt>
                <c:pt idx="12">
                  <c:v>1009</c:v>
                </c:pt>
                <c:pt idx="13">
                  <c:v>870</c:v>
                </c:pt>
                <c:pt idx="14">
                  <c:v>449</c:v>
                </c:pt>
              </c:numCache>
            </c:numRef>
          </c:val>
        </c:ser>
        <c:dLbls>
          <c:showLegendKey val="0"/>
          <c:showVal val="1"/>
          <c:showCatName val="0"/>
          <c:showSerName val="0"/>
          <c:showPercent val="0"/>
          <c:showBubbleSize val="0"/>
        </c:dLbls>
        <c:gapWidth val="75"/>
        <c:axId val="36210176"/>
        <c:axId val="36217216"/>
      </c:barChart>
      <c:catAx>
        <c:axId val="36210176"/>
        <c:scaling>
          <c:orientation val="minMax"/>
        </c:scaling>
        <c:delete val="0"/>
        <c:axPos val="b"/>
        <c:majorTickMark val="none"/>
        <c:minorTickMark val="none"/>
        <c:tickLblPos val="nextTo"/>
        <c:crossAx val="36217216"/>
        <c:crosses val="autoZero"/>
        <c:auto val="1"/>
        <c:lblAlgn val="ctr"/>
        <c:lblOffset val="100"/>
        <c:noMultiLvlLbl val="0"/>
      </c:catAx>
      <c:valAx>
        <c:axId val="36217216"/>
        <c:scaling>
          <c:orientation val="minMax"/>
        </c:scaling>
        <c:delete val="0"/>
        <c:axPos val="l"/>
        <c:title>
          <c:tx>
            <c:rich>
              <a:bodyPr rot="-5400000" vert="horz"/>
              <a:lstStyle/>
              <a:p>
                <a:pPr>
                  <a:defRPr/>
                </a:pPr>
                <a:r>
                  <a:rPr lang="en-GB" dirty="0" smtClean="0"/>
                  <a:t>Tumour Counts</a:t>
                </a:r>
                <a:endParaRPr lang="en-GB" dirty="0"/>
              </a:p>
            </c:rich>
          </c:tx>
          <c:layout/>
          <c:overlay val="0"/>
        </c:title>
        <c:numFmt formatCode="#,##0" sourceLinked="0"/>
        <c:majorTickMark val="none"/>
        <c:minorTickMark val="none"/>
        <c:tickLblPos val="nextTo"/>
        <c:crossAx val="36210176"/>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190118.xlsx]Stage!PivotTable10</c:name>
    <c:fmtId val="12"/>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manualLayout>
          <c:layoutTarget val="inner"/>
          <c:xMode val="edge"/>
          <c:yMode val="edge"/>
          <c:x val="7.4553984742436019E-2"/>
          <c:y val="2.657619473026589E-2"/>
          <c:w val="0.90927883012998556"/>
          <c:h val="0.81883082245047356"/>
        </c:manualLayout>
      </c:layout>
      <c:barChart>
        <c:barDir val="col"/>
        <c:grouping val="stacked"/>
        <c:varyColors val="0"/>
        <c:ser>
          <c:idx val="0"/>
          <c:order val="0"/>
          <c:tx>
            <c:strRef>
              <c:f>Stage!$K$3</c:f>
              <c:strCache>
                <c:ptCount val="1"/>
                <c:pt idx="0">
                  <c:v>Referral to first seen </c:v>
                </c:pt>
              </c:strCache>
            </c:strRef>
          </c:tx>
          <c:invertIfNegative val="0"/>
          <c:cat>
            <c:multiLvlStrRef>
              <c:f>Stage!$J$4:$J$16</c:f>
              <c:multiLvlStrCache>
                <c:ptCount val="10"/>
                <c:lvl>
                  <c:pt idx="0">
                    <c:v>1</c:v>
                  </c:pt>
                  <c:pt idx="1">
                    <c:v>2</c:v>
                  </c:pt>
                  <c:pt idx="2">
                    <c:v>3</c:v>
                  </c:pt>
                  <c:pt idx="3">
                    <c:v>4</c:v>
                  </c:pt>
                  <c:pt idx="4">
                    <c:v>Unk/Oth</c:v>
                  </c:pt>
                  <c:pt idx="5">
                    <c:v>1</c:v>
                  </c:pt>
                  <c:pt idx="6">
                    <c:v>2</c:v>
                  </c:pt>
                  <c:pt idx="7">
                    <c:v>3</c:v>
                  </c:pt>
                  <c:pt idx="8">
                    <c:v>4</c:v>
                  </c:pt>
                  <c:pt idx="9">
                    <c:v>Unk/Oth</c:v>
                  </c:pt>
                </c:lvl>
                <c:lvl>
                  <c:pt idx="0">
                    <c:v>England</c:v>
                  </c:pt>
                  <c:pt idx="5">
                    <c:v>London</c:v>
                  </c:pt>
                </c:lvl>
              </c:multiLvlStrCache>
            </c:multiLvlStrRef>
          </c:cat>
          <c:val>
            <c:numRef>
              <c:f>Stage!$K$4:$K$16</c:f>
              <c:numCache>
                <c:formatCode>General</c:formatCode>
                <c:ptCount val="10"/>
                <c:pt idx="0">
                  <c:v>10</c:v>
                </c:pt>
                <c:pt idx="1">
                  <c:v>9</c:v>
                </c:pt>
                <c:pt idx="2">
                  <c:v>9</c:v>
                </c:pt>
                <c:pt idx="3">
                  <c:v>8</c:v>
                </c:pt>
                <c:pt idx="4">
                  <c:v>8</c:v>
                </c:pt>
                <c:pt idx="5">
                  <c:v>10</c:v>
                </c:pt>
                <c:pt idx="6">
                  <c:v>9</c:v>
                </c:pt>
                <c:pt idx="7">
                  <c:v>9</c:v>
                </c:pt>
                <c:pt idx="8">
                  <c:v>8</c:v>
                </c:pt>
                <c:pt idx="9">
                  <c:v>8</c:v>
                </c:pt>
              </c:numCache>
            </c:numRef>
          </c:val>
        </c:ser>
        <c:ser>
          <c:idx val="1"/>
          <c:order val="1"/>
          <c:tx>
            <c:strRef>
              <c:f>Stage!$L$3</c:f>
              <c:strCache>
                <c:ptCount val="1"/>
                <c:pt idx="0">
                  <c:v>First seen to diagnosis </c:v>
                </c:pt>
              </c:strCache>
            </c:strRef>
          </c:tx>
          <c:invertIfNegative val="0"/>
          <c:cat>
            <c:multiLvlStrRef>
              <c:f>Stage!$J$4:$J$16</c:f>
              <c:multiLvlStrCache>
                <c:ptCount val="10"/>
                <c:lvl>
                  <c:pt idx="0">
                    <c:v>1</c:v>
                  </c:pt>
                  <c:pt idx="1">
                    <c:v>2</c:v>
                  </c:pt>
                  <c:pt idx="2">
                    <c:v>3</c:v>
                  </c:pt>
                  <c:pt idx="3">
                    <c:v>4</c:v>
                  </c:pt>
                  <c:pt idx="4">
                    <c:v>Unk/Oth</c:v>
                  </c:pt>
                  <c:pt idx="5">
                    <c:v>1</c:v>
                  </c:pt>
                  <c:pt idx="6">
                    <c:v>2</c:v>
                  </c:pt>
                  <c:pt idx="7">
                    <c:v>3</c:v>
                  </c:pt>
                  <c:pt idx="8">
                    <c:v>4</c:v>
                  </c:pt>
                  <c:pt idx="9">
                    <c:v>Unk/Oth</c:v>
                  </c:pt>
                </c:lvl>
                <c:lvl>
                  <c:pt idx="0">
                    <c:v>England</c:v>
                  </c:pt>
                  <c:pt idx="5">
                    <c:v>London</c:v>
                  </c:pt>
                </c:lvl>
              </c:multiLvlStrCache>
            </c:multiLvlStrRef>
          </c:cat>
          <c:val>
            <c:numRef>
              <c:f>Stage!$L$4:$L$16</c:f>
              <c:numCache>
                <c:formatCode>General</c:formatCode>
                <c:ptCount val="10"/>
                <c:pt idx="0">
                  <c:v>14</c:v>
                </c:pt>
                <c:pt idx="1">
                  <c:v>13</c:v>
                </c:pt>
                <c:pt idx="2">
                  <c:v>12</c:v>
                </c:pt>
                <c:pt idx="3">
                  <c:v>10</c:v>
                </c:pt>
                <c:pt idx="4">
                  <c:v>12</c:v>
                </c:pt>
                <c:pt idx="5">
                  <c:v>19</c:v>
                </c:pt>
                <c:pt idx="6">
                  <c:v>17</c:v>
                </c:pt>
                <c:pt idx="7">
                  <c:v>14</c:v>
                </c:pt>
                <c:pt idx="8">
                  <c:v>13</c:v>
                </c:pt>
                <c:pt idx="9">
                  <c:v>17.5</c:v>
                </c:pt>
              </c:numCache>
            </c:numRef>
          </c:val>
        </c:ser>
        <c:ser>
          <c:idx val="2"/>
          <c:order val="2"/>
          <c:tx>
            <c:strRef>
              <c:f>Stage!$M$3</c:f>
              <c:strCache>
                <c:ptCount val="1"/>
                <c:pt idx="0">
                  <c:v>Diagnosis to MDT </c:v>
                </c:pt>
              </c:strCache>
            </c:strRef>
          </c:tx>
          <c:invertIfNegative val="0"/>
          <c:cat>
            <c:multiLvlStrRef>
              <c:f>Stage!$J$4:$J$16</c:f>
              <c:multiLvlStrCache>
                <c:ptCount val="10"/>
                <c:lvl>
                  <c:pt idx="0">
                    <c:v>1</c:v>
                  </c:pt>
                  <c:pt idx="1">
                    <c:v>2</c:v>
                  </c:pt>
                  <c:pt idx="2">
                    <c:v>3</c:v>
                  </c:pt>
                  <c:pt idx="3">
                    <c:v>4</c:v>
                  </c:pt>
                  <c:pt idx="4">
                    <c:v>Unk/Oth</c:v>
                  </c:pt>
                  <c:pt idx="5">
                    <c:v>1</c:v>
                  </c:pt>
                  <c:pt idx="6">
                    <c:v>2</c:v>
                  </c:pt>
                  <c:pt idx="7">
                    <c:v>3</c:v>
                  </c:pt>
                  <c:pt idx="8">
                    <c:v>4</c:v>
                  </c:pt>
                  <c:pt idx="9">
                    <c:v>Unk/Oth</c:v>
                  </c:pt>
                </c:lvl>
                <c:lvl>
                  <c:pt idx="0">
                    <c:v>England</c:v>
                  </c:pt>
                  <c:pt idx="5">
                    <c:v>London</c:v>
                  </c:pt>
                </c:lvl>
              </c:multiLvlStrCache>
            </c:multiLvlStrRef>
          </c:cat>
          <c:val>
            <c:numRef>
              <c:f>Stage!$M$4:$M$16</c:f>
              <c:numCache>
                <c:formatCode>General</c:formatCode>
                <c:ptCount val="10"/>
                <c:pt idx="0">
                  <c:v>17</c:v>
                </c:pt>
                <c:pt idx="1">
                  <c:v>14</c:v>
                </c:pt>
                <c:pt idx="2">
                  <c:v>14</c:v>
                </c:pt>
                <c:pt idx="3">
                  <c:v>12</c:v>
                </c:pt>
                <c:pt idx="4">
                  <c:v>14</c:v>
                </c:pt>
                <c:pt idx="5">
                  <c:v>15</c:v>
                </c:pt>
                <c:pt idx="6">
                  <c:v>12</c:v>
                </c:pt>
                <c:pt idx="7">
                  <c:v>12</c:v>
                </c:pt>
                <c:pt idx="8">
                  <c:v>12</c:v>
                </c:pt>
                <c:pt idx="9">
                  <c:v>13</c:v>
                </c:pt>
              </c:numCache>
            </c:numRef>
          </c:val>
        </c:ser>
        <c:ser>
          <c:idx val="3"/>
          <c:order val="3"/>
          <c:tx>
            <c:strRef>
              <c:f>Stage!$N$3</c:f>
              <c:strCache>
                <c:ptCount val="1"/>
                <c:pt idx="0">
                  <c:v>MDT to treatment start </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multiLvlStrRef>
              <c:f>Stage!$J$4:$J$16</c:f>
              <c:multiLvlStrCache>
                <c:ptCount val="10"/>
                <c:lvl>
                  <c:pt idx="0">
                    <c:v>1</c:v>
                  </c:pt>
                  <c:pt idx="1">
                    <c:v>2</c:v>
                  </c:pt>
                  <c:pt idx="2">
                    <c:v>3</c:v>
                  </c:pt>
                  <c:pt idx="3">
                    <c:v>4</c:v>
                  </c:pt>
                  <c:pt idx="4">
                    <c:v>Unk/Oth</c:v>
                  </c:pt>
                  <c:pt idx="5">
                    <c:v>1</c:v>
                  </c:pt>
                  <c:pt idx="6">
                    <c:v>2</c:v>
                  </c:pt>
                  <c:pt idx="7">
                    <c:v>3</c:v>
                  </c:pt>
                  <c:pt idx="8">
                    <c:v>4</c:v>
                  </c:pt>
                  <c:pt idx="9">
                    <c:v>Unk/Oth</c:v>
                  </c:pt>
                </c:lvl>
                <c:lvl>
                  <c:pt idx="0">
                    <c:v>England</c:v>
                  </c:pt>
                  <c:pt idx="5">
                    <c:v>London</c:v>
                  </c:pt>
                </c:lvl>
              </c:multiLvlStrCache>
            </c:multiLvlStrRef>
          </c:cat>
          <c:val>
            <c:numRef>
              <c:f>Stage!$N$4:$N$16</c:f>
              <c:numCache>
                <c:formatCode>General</c:formatCode>
                <c:ptCount val="10"/>
                <c:pt idx="0">
                  <c:v>23</c:v>
                </c:pt>
                <c:pt idx="1">
                  <c:v>22</c:v>
                </c:pt>
                <c:pt idx="2">
                  <c:v>23</c:v>
                </c:pt>
                <c:pt idx="3">
                  <c:v>18</c:v>
                </c:pt>
                <c:pt idx="4">
                  <c:v>16</c:v>
                </c:pt>
                <c:pt idx="5">
                  <c:v>23</c:v>
                </c:pt>
                <c:pt idx="6">
                  <c:v>20</c:v>
                </c:pt>
                <c:pt idx="7">
                  <c:v>22</c:v>
                </c:pt>
                <c:pt idx="8">
                  <c:v>17</c:v>
                </c:pt>
                <c:pt idx="9">
                  <c:v>16</c:v>
                </c:pt>
              </c:numCache>
            </c:numRef>
          </c:val>
        </c:ser>
        <c:dLbls>
          <c:showLegendKey val="0"/>
          <c:showVal val="1"/>
          <c:showCatName val="0"/>
          <c:showSerName val="0"/>
          <c:showPercent val="0"/>
          <c:showBubbleSize val="0"/>
        </c:dLbls>
        <c:gapWidth val="75"/>
        <c:overlap val="100"/>
        <c:axId val="36233984"/>
        <c:axId val="36240384"/>
      </c:barChart>
      <c:catAx>
        <c:axId val="36233984"/>
        <c:scaling>
          <c:orientation val="minMax"/>
        </c:scaling>
        <c:delete val="0"/>
        <c:axPos val="b"/>
        <c:majorTickMark val="none"/>
        <c:minorTickMark val="none"/>
        <c:tickLblPos val="nextTo"/>
        <c:crossAx val="36240384"/>
        <c:crosses val="autoZero"/>
        <c:auto val="1"/>
        <c:lblAlgn val="ctr"/>
        <c:lblOffset val="100"/>
        <c:noMultiLvlLbl val="0"/>
      </c:catAx>
      <c:valAx>
        <c:axId val="36240384"/>
        <c:scaling>
          <c:orientation val="minMax"/>
          <c:max val="70"/>
        </c:scaling>
        <c:delete val="0"/>
        <c:axPos val="l"/>
        <c:title>
          <c:tx>
            <c:rich>
              <a:bodyPr rot="-5400000" vert="horz"/>
              <a:lstStyle/>
              <a:p>
                <a:pPr>
                  <a:defRPr/>
                </a:pPr>
                <a:r>
                  <a:rPr lang="en-GB" dirty="0" smtClean="0"/>
                  <a:t>Median Days</a:t>
                </a:r>
                <a:endParaRPr lang="en-GB" dirty="0"/>
              </a:p>
            </c:rich>
          </c:tx>
          <c:layout>
            <c:manualLayout>
              <c:xMode val="edge"/>
              <c:yMode val="edge"/>
              <c:x val="1.4697441025071289E-2"/>
              <c:y val="0.35973000716815329"/>
            </c:manualLayout>
          </c:layout>
          <c:overlay val="0"/>
        </c:title>
        <c:numFmt formatCode="General" sourceLinked="1"/>
        <c:majorTickMark val="none"/>
        <c:minorTickMark val="none"/>
        <c:tickLblPos val="nextTo"/>
        <c:crossAx val="36233984"/>
        <c:crosses val="autoZero"/>
        <c:crossBetween val="between"/>
      </c:valAx>
    </c:plotArea>
    <c:legend>
      <c:legendPos val="b"/>
      <c:layout/>
      <c:overlay val="0"/>
    </c:legend>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190118.xlsx]Age count!PivotTable8</c:name>
    <c:fmtId val="7"/>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s>
    <c:plotArea>
      <c:layout/>
      <c:barChart>
        <c:barDir val="col"/>
        <c:grouping val="clustered"/>
        <c:varyColors val="0"/>
        <c:ser>
          <c:idx val="0"/>
          <c:order val="0"/>
          <c:tx>
            <c:strRef>
              <c:f>'Age count'!$H$50</c:f>
              <c:strCache>
                <c:ptCount val="1"/>
                <c:pt idx="0">
                  <c:v>Total</c:v>
                </c:pt>
              </c:strCache>
            </c:strRef>
          </c:tx>
          <c:invertIfNegative val="0"/>
          <c:dLbls>
            <c:txPr>
              <a:bodyPr/>
              <a:lstStyle/>
              <a:p>
                <a:pPr>
                  <a:defRPr sz="800"/>
                </a:pPr>
                <a:endParaRPr lang="en-US"/>
              </a:p>
            </c:txPr>
            <c:showLegendKey val="0"/>
            <c:showVal val="1"/>
            <c:showCatName val="0"/>
            <c:showSerName val="0"/>
            <c:showPercent val="0"/>
            <c:showBubbleSize val="0"/>
            <c:showLeaderLines val="0"/>
          </c:dLbls>
          <c:cat>
            <c:multiLvlStrRef>
              <c:f>'Age count'!$G$51:$G$79</c:f>
              <c:multiLvlStrCache>
                <c:ptCount val="26"/>
                <c:lvl>
                  <c:pt idx="0">
                    <c:v> 30- 34</c:v>
                  </c:pt>
                  <c:pt idx="1">
                    <c:v> 35- 39</c:v>
                  </c:pt>
                  <c:pt idx="2">
                    <c:v> 40- 44</c:v>
                  </c:pt>
                  <c:pt idx="3">
                    <c:v> 45- 49</c:v>
                  </c:pt>
                  <c:pt idx="4">
                    <c:v> 50- 54</c:v>
                  </c:pt>
                  <c:pt idx="5">
                    <c:v> 55- 59</c:v>
                  </c:pt>
                  <c:pt idx="6">
                    <c:v> 60- 64</c:v>
                  </c:pt>
                  <c:pt idx="7">
                    <c:v> 65- 69</c:v>
                  </c:pt>
                  <c:pt idx="8">
                    <c:v> 70- 74</c:v>
                  </c:pt>
                  <c:pt idx="9">
                    <c:v> 75- 79</c:v>
                  </c:pt>
                  <c:pt idx="10">
                    <c:v> 80- 84</c:v>
                  </c:pt>
                  <c:pt idx="11">
                    <c:v> 85- 89</c:v>
                  </c:pt>
                  <c:pt idx="12">
                    <c:v> 90+</c:v>
                  </c:pt>
                  <c:pt idx="13">
                    <c:v> 30- 34</c:v>
                  </c:pt>
                  <c:pt idx="14">
                    <c:v> 35- 39</c:v>
                  </c:pt>
                  <c:pt idx="15">
                    <c:v> 40- 44</c:v>
                  </c:pt>
                  <c:pt idx="16">
                    <c:v> 45- 49</c:v>
                  </c:pt>
                  <c:pt idx="17">
                    <c:v> 50- 54</c:v>
                  </c:pt>
                  <c:pt idx="18">
                    <c:v> 55- 59</c:v>
                  </c:pt>
                  <c:pt idx="19">
                    <c:v> 60- 64</c:v>
                  </c:pt>
                  <c:pt idx="20">
                    <c:v> 65- 69</c:v>
                  </c:pt>
                  <c:pt idx="21">
                    <c:v> 70- 74</c:v>
                  </c:pt>
                  <c:pt idx="22">
                    <c:v> 75- 79</c:v>
                  </c:pt>
                  <c:pt idx="23">
                    <c:v> 80- 84</c:v>
                  </c:pt>
                  <c:pt idx="24">
                    <c:v> 85- 89</c:v>
                  </c:pt>
                  <c:pt idx="25">
                    <c:v> 90+</c:v>
                  </c:pt>
                </c:lvl>
                <c:lvl>
                  <c:pt idx="0">
                    <c:v>England</c:v>
                  </c:pt>
                  <c:pt idx="13">
                    <c:v>London</c:v>
                  </c:pt>
                </c:lvl>
              </c:multiLvlStrCache>
            </c:multiLvlStrRef>
          </c:cat>
          <c:val>
            <c:numRef>
              <c:f>'Age count'!$H$51:$H$79</c:f>
              <c:numCache>
                <c:formatCode>0.00%</c:formatCode>
                <c:ptCount val="26"/>
                <c:pt idx="0">
                  <c:v>6.9895937054608639E-3</c:v>
                </c:pt>
                <c:pt idx="1">
                  <c:v>8.7272301294441523E-3</c:v>
                </c:pt>
                <c:pt idx="2">
                  <c:v>1.3364181260860227E-2</c:v>
                </c:pt>
                <c:pt idx="3">
                  <c:v>2.4629532009605812E-2</c:v>
                </c:pt>
                <c:pt idx="4">
                  <c:v>4.4954020968781115E-2</c:v>
                </c:pt>
                <c:pt idx="5">
                  <c:v>6.7465198461508419E-2</c:v>
                </c:pt>
                <c:pt idx="6">
                  <c:v>0.10260840703645131</c:v>
                </c:pt>
                <c:pt idx="7">
                  <c:v>0.13425681875866377</c:v>
                </c:pt>
                <c:pt idx="8">
                  <c:v>0.14822624416720356</c:v>
                </c:pt>
                <c:pt idx="9">
                  <c:v>0.15430797165114507</c:v>
                </c:pt>
                <c:pt idx="10">
                  <c:v>0.14675218180753236</c:v>
                </c:pt>
                <c:pt idx="11">
                  <c:v>9.8313125988402736E-2</c:v>
                </c:pt>
                <c:pt idx="12">
                  <c:v>4.9405494054940546E-2</c:v>
                </c:pt>
                <c:pt idx="13">
                  <c:v>1.3538070143558059E-2</c:v>
                </c:pt>
                <c:pt idx="14">
                  <c:v>1.7808468108304561E-2</c:v>
                </c:pt>
                <c:pt idx="15">
                  <c:v>1.9262220606941667E-2</c:v>
                </c:pt>
                <c:pt idx="16">
                  <c:v>3.0983100127203345E-2</c:v>
                </c:pt>
                <c:pt idx="17">
                  <c:v>5.8422678538978742E-2</c:v>
                </c:pt>
                <c:pt idx="18">
                  <c:v>7.4141377430492456E-2</c:v>
                </c:pt>
                <c:pt idx="19">
                  <c:v>0.10203525349809195</c:v>
                </c:pt>
                <c:pt idx="20">
                  <c:v>0.11720879520261676</c:v>
                </c:pt>
                <c:pt idx="21">
                  <c:v>0.13111030347083408</c:v>
                </c:pt>
                <c:pt idx="22">
                  <c:v>0.14101399236779938</c:v>
                </c:pt>
                <c:pt idx="23">
                  <c:v>0.1430129020534254</c:v>
                </c:pt>
                <c:pt idx="24">
                  <c:v>9.8219153189169545E-2</c:v>
                </c:pt>
                <c:pt idx="25">
                  <c:v>5.3243685262584044E-2</c:v>
                </c:pt>
              </c:numCache>
            </c:numRef>
          </c:val>
        </c:ser>
        <c:dLbls>
          <c:showLegendKey val="0"/>
          <c:showVal val="1"/>
          <c:showCatName val="0"/>
          <c:showSerName val="0"/>
          <c:showPercent val="0"/>
          <c:showBubbleSize val="0"/>
        </c:dLbls>
        <c:gapWidth val="75"/>
        <c:axId val="36291712"/>
        <c:axId val="36306944"/>
      </c:barChart>
      <c:catAx>
        <c:axId val="36291712"/>
        <c:scaling>
          <c:orientation val="minMax"/>
        </c:scaling>
        <c:delete val="0"/>
        <c:axPos val="b"/>
        <c:majorTickMark val="none"/>
        <c:minorTickMark val="none"/>
        <c:tickLblPos val="nextTo"/>
        <c:crossAx val="36306944"/>
        <c:crosses val="autoZero"/>
        <c:auto val="1"/>
        <c:lblAlgn val="ctr"/>
        <c:lblOffset val="100"/>
        <c:noMultiLvlLbl val="0"/>
      </c:catAx>
      <c:valAx>
        <c:axId val="36306944"/>
        <c:scaling>
          <c:orientation val="minMax"/>
        </c:scaling>
        <c:delete val="0"/>
        <c:axPos val="l"/>
        <c:title>
          <c:tx>
            <c:rich>
              <a:bodyPr rot="-5400000" vert="horz"/>
              <a:lstStyle/>
              <a:p>
                <a:pPr>
                  <a:defRPr/>
                </a:pPr>
                <a:r>
                  <a:rPr lang="en-GB" dirty="0" smtClean="0"/>
                  <a:t>Age Distribution</a:t>
                </a:r>
                <a:endParaRPr lang="en-GB" dirty="0"/>
              </a:p>
            </c:rich>
          </c:tx>
          <c:layout/>
          <c:overlay val="0"/>
        </c:title>
        <c:numFmt formatCode="0.00%" sourceLinked="1"/>
        <c:majorTickMark val="none"/>
        <c:minorTickMark val="none"/>
        <c:tickLblPos val="nextTo"/>
        <c:crossAx val="36291712"/>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[colorectal cancer 190118.xlsx]Age count!PivotTable7</c:name>
    <c:fmtId val="6"/>
  </c:pivotSource>
  <c:chart>
    <c:autoTitleDeleted val="1"/>
    <c:pivotFmts>
      <c:pivotFmt>
        <c:idx val="0"/>
        <c:marker>
          <c:symbol val="none"/>
        </c:marker>
      </c:pivotFmt>
      <c:pivotFmt>
        <c:idx val="1"/>
        <c:marker>
          <c:symbol val="none"/>
        </c:marker>
      </c:pivotFmt>
      <c:pivotFmt>
        <c:idx val="2"/>
        <c:marker>
          <c:symbol val="none"/>
        </c:marker>
      </c:pivotFmt>
    </c:pivotFmts>
    <c:plotArea>
      <c:layout/>
      <c:barChart>
        <c:barDir val="col"/>
        <c:grouping val="clustered"/>
        <c:varyColors val="0"/>
        <c:ser>
          <c:idx val="0"/>
          <c:order val="0"/>
          <c:tx>
            <c:strRef>
              <c:f>'Age count'!$H$4</c:f>
              <c:strCache>
                <c:ptCount val="1"/>
                <c:pt idx="0">
                  <c:v>Total</c:v>
                </c:pt>
              </c:strCache>
            </c:strRef>
          </c:tx>
          <c:invertIfNegative val="0"/>
          <c:cat>
            <c:multiLvlStrRef>
              <c:f>'Age count'!$G$5:$G$47</c:f>
              <c:multiLvlStrCache>
                <c:ptCount val="39"/>
                <c:lvl>
                  <c:pt idx="0">
                    <c:v> 30- 34</c:v>
                  </c:pt>
                  <c:pt idx="1">
                    <c:v> 35- 39</c:v>
                  </c:pt>
                  <c:pt idx="2">
                    <c:v> 40- 44</c:v>
                  </c:pt>
                  <c:pt idx="3">
                    <c:v> 45- 49</c:v>
                  </c:pt>
                  <c:pt idx="4">
                    <c:v> 50- 54</c:v>
                  </c:pt>
                  <c:pt idx="5">
                    <c:v> 55- 59</c:v>
                  </c:pt>
                  <c:pt idx="6">
                    <c:v> 60- 64</c:v>
                  </c:pt>
                  <c:pt idx="7">
                    <c:v> 65- 69</c:v>
                  </c:pt>
                  <c:pt idx="8">
                    <c:v> 70- 74</c:v>
                  </c:pt>
                  <c:pt idx="9">
                    <c:v> 75- 79</c:v>
                  </c:pt>
                  <c:pt idx="10">
                    <c:v> 80- 84</c:v>
                  </c:pt>
                  <c:pt idx="11">
                    <c:v> 85- 89</c:v>
                  </c:pt>
                  <c:pt idx="12">
                    <c:v> 90+</c:v>
                  </c:pt>
                  <c:pt idx="13">
                    <c:v> 30- 34</c:v>
                  </c:pt>
                  <c:pt idx="14">
                    <c:v> 35- 39</c:v>
                  </c:pt>
                  <c:pt idx="15">
                    <c:v> 40- 44</c:v>
                  </c:pt>
                  <c:pt idx="16">
                    <c:v> 45- 49</c:v>
                  </c:pt>
                  <c:pt idx="17">
                    <c:v> 50- 54</c:v>
                  </c:pt>
                  <c:pt idx="18">
                    <c:v> 55- 59</c:v>
                  </c:pt>
                  <c:pt idx="19">
                    <c:v> 60- 64</c:v>
                  </c:pt>
                  <c:pt idx="20">
                    <c:v> 65- 69</c:v>
                  </c:pt>
                  <c:pt idx="21">
                    <c:v> 70- 74</c:v>
                  </c:pt>
                  <c:pt idx="22">
                    <c:v> 75- 79</c:v>
                  </c:pt>
                  <c:pt idx="23">
                    <c:v> 80- 84</c:v>
                  </c:pt>
                  <c:pt idx="24">
                    <c:v> 85- 89</c:v>
                  </c:pt>
                  <c:pt idx="25">
                    <c:v> 90+</c:v>
                  </c:pt>
                  <c:pt idx="26">
                    <c:v> 30- 34</c:v>
                  </c:pt>
                  <c:pt idx="27">
                    <c:v> 35- 39</c:v>
                  </c:pt>
                  <c:pt idx="28">
                    <c:v> 40- 44</c:v>
                  </c:pt>
                  <c:pt idx="29">
                    <c:v> 45- 49</c:v>
                  </c:pt>
                  <c:pt idx="30">
                    <c:v> 50- 54</c:v>
                  </c:pt>
                  <c:pt idx="31">
                    <c:v> 55- 59</c:v>
                  </c:pt>
                  <c:pt idx="32">
                    <c:v> 60- 64</c:v>
                  </c:pt>
                  <c:pt idx="33">
                    <c:v> 65- 69</c:v>
                  </c:pt>
                  <c:pt idx="34">
                    <c:v> 70- 74</c:v>
                  </c:pt>
                  <c:pt idx="35">
                    <c:v> 75- 79</c:v>
                  </c:pt>
                  <c:pt idx="36">
                    <c:v> 80- 84</c:v>
                  </c:pt>
                  <c:pt idx="37">
                    <c:v> 85- 89</c:v>
                  </c:pt>
                  <c:pt idx="38">
                    <c:v> 90+</c:v>
                  </c:pt>
                </c:lvl>
                <c:lvl>
                  <c:pt idx="0">
                    <c:v>2013</c:v>
                  </c:pt>
                  <c:pt idx="13">
                    <c:v>2014</c:v>
                  </c:pt>
                  <c:pt idx="26">
                    <c:v>2015</c:v>
                  </c:pt>
                </c:lvl>
              </c:multiLvlStrCache>
            </c:multiLvlStrRef>
          </c:cat>
          <c:val>
            <c:numRef>
              <c:f>'Age count'!$H$5:$H$47</c:f>
              <c:numCache>
                <c:formatCode>General</c:formatCode>
                <c:ptCount val="39"/>
                <c:pt idx="0">
                  <c:v>54</c:v>
                </c:pt>
                <c:pt idx="1">
                  <c:v>58</c:v>
                </c:pt>
                <c:pt idx="2">
                  <c:v>73</c:v>
                </c:pt>
                <c:pt idx="3">
                  <c:v>102</c:v>
                </c:pt>
                <c:pt idx="4">
                  <c:v>201</c:v>
                </c:pt>
                <c:pt idx="5">
                  <c:v>301</c:v>
                </c:pt>
                <c:pt idx="6">
                  <c:v>354</c:v>
                </c:pt>
                <c:pt idx="7">
                  <c:v>408</c:v>
                </c:pt>
                <c:pt idx="8">
                  <c:v>480</c:v>
                </c:pt>
                <c:pt idx="9">
                  <c:v>507</c:v>
                </c:pt>
                <c:pt idx="10">
                  <c:v>533</c:v>
                </c:pt>
                <c:pt idx="11">
                  <c:v>367</c:v>
                </c:pt>
                <c:pt idx="12">
                  <c:v>192</c:v>
                </c:pt>
                <c:pt idx="13">
                  <c:v>44</c:v>
                </c:pt>
                <c:pt idx="14">
                  <c:v>66</c:v>
                </c:pt>
                <c:pt idx="15">
                  <c:v>66</c:v>
                </c:pt>
                <c:pt idx="16">
                  <c:v>114</c:v>
                </c:pt>
                <c:pt idx="17">
                  <c:v>221</c:v>
                </c:pt>
                <c:pt idx="18">
                  <c:v>258</c:v>
                </c:pt>
                <c:pt idx="19">
                  <c:v>402</c:v>
                </c:pt>
                <c:pt idx="20">
                  <c:v>414</c:v>
                </c:pt>
                <c:pt idx="21">
                  <c:v>480</c:v>
                </c:pt>
                <c:pt idx="22">
                  <c:v>528</c:v>
                </c:pt>
                <c:pt idx="23">
                  <c:v>550</c:v>
                </c:pt>
                <c:pt idx="24">
                  <c:v>341</c:v>
                </c:pt>
                <c:pt idx="25">
                  <c:v>215</c:v>
                </c:pt>
                <c:pt idx="26">
                  <c:v>51</c:v>
                </c:pt>
                <c:pt idx="27">
                  <c:v>72</c:v>
                </c:pt>
                <c:pt idx="28">
                  <c:v>73</c:v>
                </c:pt>
                <c:pt idx="29">
                  <c:v>125</c:v>
                </c:pt>
                <c:pt idx="30">
                  <c:v>221</c:v>
                </c:pt>
                <c:pt idx="31">
                  <c:v>257</c:v>
                </c:pt>
                <c:pt idx="32">
                  <c:v>367</c:v>
                </c:pt>
                <c:pt idx="33">
                  <c:v>468</c:v>
                </c:pt>
                <c:pt idx="34">
                  <c:v>483</c:v>
                </c:pt>
                <c:pt idx="35">
                  <c:v>517</c:v>
                </c:pt>
                <c:pt idx="36">
                  <c:v>491</c:v>
                </c:pt>
                <c:pt idx="37">
                  <c:v>373</c:v>
                </c:pt>
                <c:pt idx="38">
                  <c:v>179</c:v>
                </c:pt>
              </c:numCache>
            </c:numRef>
          </c:val>
        </c:ser>
        <c:dLbls>
          <c:showLegendKey val="0"/>
          <c:showVal val="1"/>
          <c:showCatName val="0"/>
          <c:showSerName val="0"/>
          <c:showPercent val="0"/>
          <c:showBubbleSize val="0"/>
        </c:dLbls>
        <c:gapWidth val="75"/>
        <c:axId val="36346112"/>
        <c:axId val="36352000"/>
      </c:barChart>
      <c:catAx>
        <c:axId val="36346112"/>
        <c:scaling>
          <c:orientation val="minMax"/>
        </c:scaling>
        <c:delete val="0"/>
        <c:axPos val="b"/>
        <c:majorTickMark val="none"/>
        <c:minorTickMark val="none"/>
        <c:tickLblPos val="nextTo"/>
        <c:crossAx val="36352000"/>
        <c:crosses val="autoZero"/>
        <c:auto val="1"/>
        <c:lblAlgn val="ctr"/>
        <c:lblOffset val="100"/>
        <c:noMultiLvlLbl val="0"/>
      </c:catAx>
      <c:valAx>
        <c:axId val="36352000"/>
        <c:scaling>
          <c:orientation val="minMax"/>
        </c:scaling>
        <c:delete val="0"/>
        <c:axPos val="l"/>
        <c:title>
          <c:tx>
            <c:rich>
              <a:bodyPr rot="-5400000" vert="horz"/>
              <a:lstStyle/>
              <a:p>
                <a:pPr>
                  <a:defRPr/>
                </a:pPr>
                <a:r>
                  <a:rPr lang="en-GB" dirty="0" smtClean="0"/>
                  <a:t>Diagnosed Tumours</a:t>
                </a:r>
                <a:endParaRPr lang="en-GB" dirty="0"/>
              </a:p>
            </c:rich>
          </c:tx>
          <c:layout>
            <c:manualLayout>
              <c:xMode val="edge"/>
              <c:yMode val="edge"/>
              <c:x val="7.3487205125356446E-3"/>
              <c:y val="0.29416056635783094"/>
            </c:manualLayout>
          </c:layout>
          <c:overlay val="0"/>
        </c:title>
        <c:numFmt formatCode="General" sourceLinked="1"/>
        <c:majorTickMark val="none"/>
        <c:minorTickMark val="none"/>
        <c:tickLblPos val="nextTo"/>
        <c:crossAx val="36346112"/>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941CF-6073-4602-897C-E1D12859893B}" type="datetimeFigureOut">
              <a:rPr lang="en-GB" smtClean="0"/>
              <a:t>23/03/2018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A7711E-9344-4F85-9BD2-F241758B7CCC}" type="slidenum">
              <a:rPr lang="en-GB" smtClean="0"/>
              <a:t>‹#›</a:t>
            </a:fld>
            <a:endParaRPr lang="en-GB"/>
          </a:p>
        </p:txBody>
      </p:sp>
    </p:spTree>
    <p:extLst>
      <p:ext uri="{BB962C8B-B14F-4D97-AF65-F5344CB8AC3E}">
        <p14:creationId xmlns:p14="http://schemas.microsoft.com/office/powerpoint/2010/main" val="1839336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1</a:t>
            </a:fld>
            <a:endParaRPr lang="en-GB"/>
          </a:p>
        </p:txBody>
      </p:sp>
    </p:spTree>
    <p:extLst>
      <p:ext uri="{BB962C8B-B14F-4D97-AF65-F5344CB8AC3E}">
        <p14:creationId xmlns:p14="http://schemas.microsoft.com/office/powerpoint/2010/main" val="2332320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16</a:t>
            </a:fld>
            <a:endParaRPr lang="en-GB"/>
          </a:p>
        </p:txBody>
      </p:sp>
    </p:spTree>
    <p:extLst>
      <p:ext uri="{BB962C8B-B14F-4D97-AF65-F5344CB8AC3E}">
        <p14:creationId xmlns:p14="http://schemas.microsoft.com/office/powerpoint/2010/main" val="1569627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17</a:t>
            </a:fld>
            <a:endParaRPr lang="en-GB"/>
          </a:p>
        </p:txBody>
      </p:sp>
    </p:spTree>
    <p:extLst>
      <p:ext uri="{BB962C8B-B14F-4D97-AF65-F5344CB8AC3E}">
        <p14:creationId xmlns:p14="http://schemas.microsoft.com/office/powerpoint/2010/main" val="1569627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18</a:t>
            </a:fld>
            <a:endParaRPr lang="en-GB"/>
          </a:p>
        </p:txBody>
      </p:sp>
    </p:spTree>
    <p:extLst>
      <p:ext uri="{BB962C8B-B14F-4D97-AF65-F5344CB8AC3E}">
        <p14:creationId xmlns:p14="http://schemas.microsoft.com/office/powerpoint/2010/main" val="1569627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20</a:t>
            </a:fld>
            <a:endParaRPr lang="en-GB"/>
          </a:p>
        </p:txBody>
      </p:sp>
    </p:spTree>
    <p:extLst>
      <p:ext uri="{BB962C8B-B14F-4D97-AF65-F5344CB8AC3E}">
        <p14:creationId xmlns:p14="http://schemas.microsoft.com/office/powerpoint/2010/main" val="2376596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31A7711E-9344-4F85-9BD2-F241758B7CCC}" type="slidenum">
              <a:rPr lang="en-GB" smtClean="0"/>
              <a:t>21</a:t>
            </a:fld>
            <a:endParaRPr lang="en-GB"/>
          </a:p>
        </p:txBody>
      </p:sp>
    </p:spTree>
    <p:extLst>
      <p:ext uri="{BB962C8B-B14F-4D97-AF65-F5344CB8AC3E}">
        <p14:creationId xmlns:p14="http://schemas.microsoft.com/office/powerpoint/2010/main" val="217293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22</a:t>
            </a:fld>
            <a:endParaRPr lang="en-GB"/>
          </a:p>
        </p:txBody>
      </p:sp>
    </p:spTree>
    <p:extLst>
      <p:ext uri="{BB962C8B-B14F-4D97-AF65-F5344CB8AC3E}">
        <p14:creationId xmlns:p14="http://schemas.microsoft.com/office/powerpoint/2010/main" val="2376596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24</a:t>
            </a:fld>
            <a:endParaRPr lang="en-GB"/>
          </a:p>
        </p:txBody>
      </p:sp>
    </p:spTree>
    <p:extLst>
      <p:ext uri="{BB962C8B-B14F-4D97-AF65-F5344CB8AC3E}">
        <p14:creationId xmlns:p14="http://schemas.microsoft.com/office/powerpoint/2010/main" val="2376596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25</a:t>
            </a:fld>
            <a:endParaRPr lang="en-GB"/>
          </a:p>
        </p:txBody>
      </p:sp>
    </p:spTree>
    <p:extLst>
      <p:ext uri="{BB962C8B-B14F-4D97-AF65-F5344CB8AC3E}">
        <p14:creationId xmlns:p14="http://schemas.microsoft.com/office/powerpoint/2010/main" val="1710593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26</a:t>
            </a:fld>
            <a:endParaRPr lang="en-GB"/>
          </a:p>
        </p:txBody>
      </p:sp>
    </p:spTree>
    <p:extLst>
      <p:ext uri="{BB962C8B-B14F-4D97-AF65-F5344CB8AC3E}">
        <p14:creationId xmlns:p14="http://schemas.microsoft.com/office/powerpoint/2010/main" val="2376596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31A7711E-9344-4F85-9BD2-F241758B7CCC}" type="slidenum">
              <a:rPr lang="en-GB" smtClean="0"/>
              <a:t>28</a:t>
            </a:fld>
            <a:endParaRPr lang="en-GB"/>
          </a:p>
        </p:txBody>
      </p:sp>
    </p:spTree>
    <p:extLst>
      <p:ext uri="{BB962C8B-B14F-4D97-AF65-F5344CB8AC3E}">
        <p14:creationId xmlns:p14="http://schemas.microsoft.com/office/powerpoint/2010/main" val="201383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A7711E-9344-4F85-9BD2-F241758B7CCC}" type="slidenum">
              <a:rPr lang="en-GB" smtClean="0"/>
              <a:t>3</a:t>
            </a:fld>
            <a:endParaRPr lang="en-GB"/>
          </a:p>
        </p:txBody>
      </p:sp>
    </p:spTree>
    <p:extLst>
      <p:ext uri="{BB962C8B-B14F-4D97-AF65-F5344CB8AC3E}">
        <p14:creationId xmlns:p14="http://schemas.microsoft.com/office/powerpoint/2010/main" val="964249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29</a:t>
            </a:fld>
            <a:endParaRPr lang="en-GB"/>
          </a:p>
        </p:txBody>
      </p:sp>
    </p:spTree>
    <p:extLst>
      <p:ext uri="{BB962C8B-B14F-4D97-AF65-F5344CB8AC3E}">
        <p14:creationId xmlns:p14="http://schemas.microsoft.com/office/powerpoint/2010/main" val="2013832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31A7711E-9344-4F85-9BD2-F241758B7CCC}" type="slidenum">
              <a:rPr lang="en-GB" smtClean="0"/>
              <a:t>30</a:t>
            </a:fld>
            <a:endParaRPr lang="en-GB"/>
          </a:p>
        </p:txBody>
      </p:sp>
    </p:spTree>
    <p:extLst>
      <p:ext uri="{BB962C8B-B14F-4D97-AF65-F5344CB8AC3E}">
        <p14:creationId xmlns:p14="http://schemas.microsoft.com/office/powerpoint/2010/main" val="28666454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31</a:t>
            </a:fld>
            <a:endParaRPr lang="en-GB"/>
          </a:p>
        </p:txBody>
      </p:sp>
    </p:spTree>
    <p:extLst>
      <p:ext uri="{BB962C8B-B14F-4D97-AF65-F5344CB8AC3E}">
        <p14:creationId xmlns:p14="http://schemas.microsoft.com/office/powerpoint/2010/main" val="3441510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32</a:t>
            </a:fld>
            <a:endParaRPr lang="en-GB"/>
          </a:p>
        </p:txBody>
      </p:sp>
    </p:spTree>
    <p:extLst>
      <p:ext uri="{BB962C8B-B14F-4D97-AF65-F5344CB8AC3E}">
        <p14:creationId xmlns:p14="http://schemas.microsoft.com/office/powerpoint/2010/main" val="3356583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33</a:t>
            </a:fld>
            <a:endParaRPr lang="en-GB"/>
          </a:p>
        </p:txBody>
      </p:sp>
    </p:spTree>
    <p:extLst>
      <p:ext uri="{BB962C8B-B14F-4D97-AF65-F5344CB8AC3E}">
        <p14:creationId xmlns:p14="http://schemas.microsoft.com/office/powerpoint/2010/main" val="1100115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34</a:t>
            </a:fld>
            <a:endParaRPr lang="en-GB"/>
          </a:p>
        </p:txBody>
      </p:sp>
    </p:spTree>
    <p:extLst>
      <p:ext uri="{BB962C8B-B14F-4D97-AF65-F5344CB8AC3E}">
        <p14:creationId xmlns:p14="http://schemas.microsoft.com/office/powerpoint/2010/main" val="9954151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35</a:t>
            </a:fld>
            <a:endParaRPr lang="en-GB"/>
          </a:p>
        </p:txBody>
      </p:sp>
    </p:spTree>
    <p:extLst>
      <p:ext uri="{BB962C8B-B14F-4D97-AF65-F5344CB8AC3E}">
        <p14:creationId xmlns:p14="http://schemas.microsoft.com/office/powerpoint/2010/main" val="33732227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37</a:t>
            </a:fld>
            <a:endParaRPr lang="en-GB"/>
          </a:p>
        </p:txBody>
      </p:sp>
    </p:spTree>
    <p:extLst>
      <p:ext uri="{BB962C8B-B14F-4D97-AF65-F5344CB8AC3E}">
        <p14:creationId xmlns:p14="http://schemas.microsoft.com/office/powerpoint/2010/main" val="2376596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38</a:t>
            </a:fld>
            <a:endParaRPr lang="en-GB"/>
          </a:p>
        </p:txBody>
      </p:sp>
    </p:spTree>
    <p:extLst>
      <p:ext uri="{BB962C8B-B14F-4D97-AF65-F5344CB8AC3E}">
        <p14:creationId xmlns:p14="http://schemas.microsoft.com/office/powerpoint/2010/main" val="2866645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39</a:t>
            </a:fld>
            <a:endParaRPr lang="en-GB"/>
          </a:p>
        </p:txBody>
      </p:sp>
    </p:spTree>
    <p:extLst>
      <p:ext uri="{BB962C8B-B14F-4D97-AF65-F5344CB8AC3E}">
        <p14:creationId xmlns:p14="http://schemas.microsoft.com/office/powerpoint/2010/main" val="344151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7</a:t>
            </a:fld>
            <a:endParaRPr lang="en-GB"/>
          </a:p>
        </p:txBody>
      </p:sp>
    </p:spTree>
    <p:extLst>
      <p:ext uri="{BB962C8B-B14F-4D97-AF65-F5344CB8AC3E}">
        <p14:creationId xmlns:p14="http://schemas.microsoft.com/office/powerpoint/2010/main" val="8734840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40</a:t>
            </a:fld>
            <a:endParaRPr lang="en-GB"/>
          </a:p>
        </p:txBody>
      </p:sp>
    </p:spTree>
    <p:extLst>
      <p:ext uri="{BB962C8B-B14F-4D97-AF65-F5344CB8AC3E}">
        <p14:creationId xmlns:p14="http://schemas.microsoft.com/office/powerpoint/2010/main" val="33565830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41</a:t>
            </a:fld>
            <a:endParaRPr lang="en-GB"/>
          </a:p>
        </p:txBody>
      </p:sp>
    </p:spTree>
    <p:extLst>
      <p:ext uri="{BB962C8B-B14F-4D97-AF65-F5344CB8AC3E}">
        <p14:creationId xmlns:p14="http://schemas.microsoft.com/office/powerpoint/2010/main" val="11001159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42</a:t>
            </a:fld>
            <a:endParaRPr lang="en-GB"/>
          </a:p>
        </p:txBody>
      </p:sp>
    </p:spTree>
    <p:extLst>
      <p:ext uri="{BB962C8B-B14F-4D97-AF65-F5344CB8AC3E}">
        <p14:creationId xmlns:p14="http://schemas.microsoft.com/office/powerpoint/2010/main" val="995415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43</a:t>
            </a:fld>
            <a:endParaRPr lang="en-GB"/>
          </a:p>
        </p:txBody>
      </p:sp>
    </p:spTree>
    <p:extLst>
      <p:ext uri="{BB962C8B-B14F-4D97-AF65-F5344CB8AC3E}">
        <p14:creationId xmlns:p14="http://schemas.microsoft.com/office/powerpoint/2010/main" val="9954151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44</a:t>
            </a:fld>
            <a:endParaRPr lang="en-GB"/>
          </a:p>
        </p:txBody>
      </p:sp>
    </p:spTree>
    <p:extLst>
      <p:ext uri="{BB962C8B-B14F-4D97-AF65-F5344CB8AC3E}">
        <p14:creationId xmlns:p14="http://schemas.microsoft.com/office/powerpoint/2010/main" val="964249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8</a:t>
            </a:fld>
            <a:endParaRPr lang="en-GB"/>
          </a:p>
        </p:txBody>
      </p:sp>
    </p:spTree>
    <p:extLst>
      <p:ext uri="{BB962C8B-B14F-4D97-AF65-F5344CB8AC3E}">
        <p14:creationId xmlns:p14="http://schemas.microsoft.com/office/powerpoint/2010/main" val="873484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9</a:t>
            </a:fld>
            <a:endParaRPr lang="en-GB"/>
          </a:p>
        </p:txBody>
      </p:sp>
    </p:spTree>
    <p:extLst>
      <p:ext uri="{BB962C8B-B14F-4D97-AF65-F5344CB8AC3E}">
        <p14:creationId xmlns:p14="http://schemas.microsoft.com/office/powerpoint/2010/main" val="2461655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10</a:t>
            </a:fld>
            <a:endParaRPr lang="en-GB"/>
          </a:p>
        </p:txBody>
      </p:sp>
    </p:spTree>
    <p:extLst>
      <p:ext uri="{BB962C8B-B14F-4D97-AF65-F5344CB8AC3E}">
        <p14:creationId xmlns:p14="http://schemas.microsoft.com/office/powerpoint/2010/main" val="873484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12</a:t>
            </a:fld>
            <a:endParaRPr lang="en-GB"/>
          </a:p>
        </p:txBody>
      </p:sp>
    </p:spTree>
    <p:extLst>
      <p:ext uri="{BB962C8B-B14F-4D97-AF65-F5344CB8AC3E}">
        <p14:creationId xmlns:p14="http://schemas.microsoft.com/office/powerpoint/2010/main" val="3958517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7711E-9344-4F85-9BD2-F241758B7CCC}" type="slidenum">
              <a:rPr lang="en-GB" smtClean="0"/>
              <a:t>13</a:t>
            </a:fld>
            <a:endParaRPr lang="en-GB"/>
          </a:p>
        </p:txBody>
      </p:sp>
    </p:spTree>
    <p:extLst>
      <p:ext uri="{BB962C8B-B14F-4D97-AF65-F5344CB8AC3E}">
        <p14:creationId xmlns:p14="http://schemas.microsoft.com/office/powerpoint/2010/main" val="1683058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31A7711E-9344-4F85-9BD2-F241758B7CCC}" type="slidenum">
              <a:rPr lang="en-GB" smtClean="0"/>
              <a:t>14</a:t>
            </a:fld>
            <a:endParaRPr lang="en-GB"/>
          </a:p>
        </p:txBody>
      </p:sp>
    </p:spTree>
    <p:extLst>
      <p:ext uri="{BB962C8B-B14F-4D97-AF65-F5344CB8AC3E}">
        <p14:creationId xmlns:p14="http://schemas.microsoft.com/office/powerpoint/2010/main" val="39585170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5871" b="12239"/>
          <a:stretch/>
        </p:blipFill>
        <p:spPr>
          <a:xfrm>
            <a:off x="0" y="2636912"/>
            <a:ext cx="9144000" cy="4244455"/>
          </a:xfrm>
          <a:prstGeom prst="rect">
            <a:avLst/>
          </a:prstGeom>
        </p:spPr>
      </p:pic>
      <p:sp>
        <p:nvSpPr>
          <p:cNvPr id="6" name="Title 5"/>
          <p:cNvSpPr>
            <a:spLocks noGrp="1"/>
          </p:cNvSpPr>
          <p:nvPr>
            <p:ph type="title" hasCustomPrompt="1"/>
          </p:nvPr>
        </p:nvSpPr>
        <p:spPr>
          <a:xfrm>
            <a:off x="251520" y="1124744"/>
            <a:ext cx="8241688" cy="1008112"/>
          </a:xfrm>
          <a:prstGeom prst="rect">
            <a:avLst/>
          </a:prstGeom>
          <a:noFill/>
        </p:spPr>
        <p:txBody>
          <a:bodyPr>
            <a:normAutofit/>
          </a:bodyPr>
          <a:lstStyle>
            <a:lvl1pPr algn="l">
              <a:defRPr sz="3600" baseline="0">
                <a:solidFill>
                  <a:srgbClr val="0072C6"/>
                </a:solidFill>
              </a:defRPr>
            </a:lvl1pPr>
          </a:lstStyle>
          <a:p>
            <a:r>
              <a:rPr lang="en-GB" dirty="0" smtClean="0"/>
              <a:t>Document Title</a:t>
            </a:r>
            <a:endParaRPr lang="en-GB" dirty="0"/>
          </a:p>
        </p:txBody>
      </p:sp>
      <p:sp>
        <p:nvSpPr>
          <p:cNvPr id="8" name="Text Placeholder 7"/>
          <p:cNvSpPr>
            <a:spLocks noGrp="1"/>
          </p:cNvSpPr>
          <p:nvPr>
            <p:ph type="body" sz="quarter" idx="10" hasCustomPrompt="1"/>
          </p:nvPr>
        </p:nvSpPr>
        <p:spPr>
          <a:xfrm>
            <a:off x="264046" y="2204864"/>
            <a:ext cx="7344815" cy="504825"/>
          </a:xfrm>
        </p:spPr>
        <p:txBody>
          <a:bodyPr>
            <a:normAutofit/>
          </a:bodyPr>
          <a:lstStyle>
            <a:lvl1pPr algn="l">
              <a:defRPr sz="2400" baseline="0">
                <a:solidFill>
                  <a:srgbClr val="0072C6"/>
                </a:solidFill>
                <a:latin typeface="+mn-lt"/>
              </a:defRPr>
            </a:lvl1pPr>
          </a:lstStyle>
          <a:p>
            <a:pPr lvl="0"/>
            <a:r>
              <a:rPr lang="en-GB" dirty="0" smtClean="0"/>
              <a:t>Subtitle </a:t>
            </a:r>
            <a:endParaRPr lang="en-GB"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9297" y="476672"/>
            <a:ext cx="1067159" cy="432048"/>
          </a:xfrm>
          <a:prstGeom prst="rect">
            <a:avLst/>
          </a:prstGeom>
        </p:spPr>
      </p:pic>
      <p:sp>
        <p:nvSpPr>
          <p:cNvPr id="4" name="Slide Number Placeholder 3"/>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7981303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rgbClr val="E32486"/>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38"/>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Slide Number Placeholder 2"/>
          <p:cNvSpPr>
            <a:spLocks noGrp="1"/>
          </p:cNvSpPr>
          <p:nvPr>
            <p:ph type="sldNum" sz="quarter" idx="14"/>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57324742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Devider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smtClean="0">
                <a:ln>
                  <a:noFill/>
                </a:ln>
                <a:solidFill>
                  <a:schemeClr val="bg1"/>
                </a:solidFill>
                <a:effectLst/>
                <a:uLnTx/>
                <a:uFillTx/>
                <a:latin typeface="Arial Black"/>
                <a:ea typeface="+mj-ea"/>
                <a:cs typeface="+mj-cs"/>
              </a:rPr>
              <a:t>03</a:t>
            </a:r>
            <a:endParaRPr lang="en-GB" sz="8800" dirty="0">
              <a:solidFill>
                <a:schemeClr val="bg1"/>
              </a:solidFill>
            </a:endParaRPr>
          </a:p>
        </p:txBody>
      </p:sp>
      <p:sp>
        <p:nvSpPr>
          <p:cNvPr id="7" name="TextBox 6"/>
          <p:cNvSpPr txBox="1"/>
          <p:nvPr/>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5934132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rgbClr val="A25BA0"/>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38"/>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Slide Number Placeholder 2"/>
          <p:cNvSpPr>
            <a:spLocks noGrp="1"/>
          </p:cNvSpPr>
          <p:nvPr>
            <p:ph type="sldNum" sz="quarter" idx="14"/>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7078489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Devider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smtClean="0">
                <a:ln>
                  <a:noFill/>
                </a:ln>
                <a:solidFill>
                  <a:schemeClr val="bg1"/>
                </a:solidFill>
                <a:effectLst/>
                <a:uLnTx/>
                <a:uFillTx/>
                <a:latin typeface="Arial Black"/>
                <a:ea typeface="+mj-ea"/>
                <a:cs typeface="+mj-cs"/>
              </a:rPr>
              <a:t>04</a:t>
            </a:r>
            <a:endParaRPr lang="en-GB" sz="8800" dirty="0">
              <a:solidFill>
                <a:schemeClr val="bg1"/>
              </a:solidFill>
            </a:endParaRPr>
          </a:p>
        </p:txBody>
      </p:sp>
      <p:sp>
        <p:nvSpPr>
          <p:cNvPr id="7" name="TextBox 6"/>
          <p:cNvSpPr txBox="1"/>
          <p:nvPr/>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1945603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rgbClr val="33BBB1"/>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38"/>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Slide Number Placeholder 2"/>
          <p:cNvSpPr>
            <a:spLocks noGrp="1"/>
          </p:cNvSpPr>
          <p:nvPr>
            <p:ph type="sldNum" sz="quarter" idx="14"/>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328608454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_Devider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p:nvSpPr>
        <p:spPr>
          <a:xfrm>
            <a:off x="250824" y="188912"/>
            <a:ext cx="1656879" cy="1152526"/>
          </a:xfrm>
          <a:prstGeom prst="rect">
            <a:avLst/>
          </a:prstGeom>
        </p:spPr>
        <p:txBody>
          <a:bodyPr wrap="square" lIns="0" tIns="0" rIns="0" bIns="0" anchor="ctr">
            <a:noAutofit/>
          </a:bodyPr>
          <a:lstStyle/>
          <a:p>
            <a:r>
              <a:rPr kumimoji="0" lang="en-GB" sz="8800" b="0" i="0" u="none" strike="noStrike" kern="1200" cap="none" spc="0" normalizeH="0" baseline="0" noProof="0" dirty="0" smtClean="0">
                <a:ln>
                  <a:noFill/>
                </a:ln>
                <a:solidFill>
                  <a:schemeClr val="bg1"/>
                </a:solidFill>
                <a:effectLst/>
                <a:uLnTx/>
                <a:uFillTx/>
                <a:latin typeface="Arial Black"/>
                <a:ea typeface="+mj-ea"/>
                <a:cs typeface="+mj-cs"/>
              </a:rPr>
              <a:t>05</a:t>
            </a:r>
            <a:endParaRPr lang="en-GB" sz="8800" dirty="0">
              <a:solidFill>
                <a:schemeClr val="bg1"/>
              </a:solidFill>
            </a:endParaRPr>
          </a:p>
        </p:txBody>
      </p:sp>
      <p:sp>
        <p:nvSpPr>
          <p:cNvPr id="7" name="TextBox 6"/>
          <p:cNvSpPr txBox="1"/>
          <p:nvPr/>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233557764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3893"/>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rgbClr val="003893"/>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38"/>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Slide Number Placeholder 2"/>
          <p:cNvSpPr>
            <a:spLocks noGrp="1"/>
          </p:cNvSpPr>
          <p:nvPr>
            <p:ph type="sldNum" sz="quarter" idx="14"/>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57896650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5_Devider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p:nvSpPr>
        <p:spPr>
          <a:xfrm>
            <a:off x="250824" y="188912"/>
            <a:ext cx="1656879" cy="1152526"/>
          </a:xfrm>
          <a:prstGeom prst="rect">
            <a:avLst/>
          </a:prstGeom>
        </p:spPr>
        <p:txBody>
          <a:bodyPr wrap="square" lIns="0" tIns="0" rIns="0" bIns="0" anchor="ctr">
            <a:noAutofit/>
          </a:bodyPr>
          <a:lstStyle/>
          <a:p>
            <a:r>
              <a:rPr kumimoji="0" lang="en-GB" sz="8800" b="0" i="0" u="none" strike="noStrike" kern="1200" cap="none" spc="0" normalizeH="0" baseline="0" noProof="0" dirty="0" smtClean="0">
                <a:ln>
                  <a:noFill/>
                </a:ln>
                <a:solidFill>
                  <a:schemeClr val="bg1"/>
                </a:solidFill>
                <a:effectLst/>
                <a:uLnTx/>
                <a:uFillTx/>
                <a:latin typeface="Arial Black"/>
                <a:ea typeface="+mj-ea"/>
                <a:cs typeface="+mj-cs"/>
              </a:rPr>
              <a:t>06</a:t>
            </a:r>
            <a:endParaRPr lang="en-GB" sz="8800" dirty="0">
              <a:solidFill>
                <a:schemeClr val="bg1"/>
              </a:solidFill>
            </a:endParaRPr>
          </a:p>
        </p:txBody>
      </p:sp>
      <p:sp>
        <p:nvSpPr>
          <p:cNvPr id="7" name="TextBox 6"/>
          <p:cNvSpPr txBox="1"/>
          <p:nvPr/>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41852066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6_Devider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smtClean="0">
                <a:ln>
                  <a:noFill/>
                </a:ln>
                <a:solidFill>
                  <a:schemeClr val="bg1"/>
                </a:solidFill>
                <a:effectLst/>
                <a:uLnTx/>
                <a:uFillTx/>
                <a:latin typeface="Arial Black"/>
                <a:ea typeface="+mj-ea"/>
                <a:cs typeface="+mj-cs"/>
              </a:rPr>
              <a:t>07</a:t>
            </a:r>
            <a:endParaRPr lang="en-GB" sz="8800" dirty="0">
              <a:solidFill>
                <a:schemeClr val="bg1"/>
              </a:solidFill>
            </a:endParaRPr>
          </a:p>
        </p:txBody>
      </p:sp>
      <p:sp>
        <p:nvSpPr>
          <p:cNvPr id="7" name="TextBox 6"/>
          <p:cNvSpPr txBox="1"/>
          <p:nvPr/>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250728370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8_Devider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smtClean="0">
                <a:ln>
                  <a:noFill/>
                </a:ln>
                <a:solidFill>
                  <a:schemeClr val="bg1"/>
                </a:solidFill>
                <a:effectLst/>
                <a:uLnTx/>
                <a:uFillTx/>
                <a:latin typeface="Arial Black"/>
                <a:ea typeface="+mj-ea"/>
                <a:cs typeface="+mj-cs"/>
              </a:rPr>
              <a:t>09</a:t>
            </a:r>
            <a:endParaRPr lang="en-GB" sz="8800" dirty="0">
              <a:solidFill>
                <a:schemeClr val="bg1"/>
              </a:solidFill>
            </a:endParaRPr>
          </a:p>
        </p:txBody>
      </p:sp>
      <p:sp>
        <p:nvSpPr>
          <p:cNvPr id="7" name="TextBox 6"/>
          <p:cNvSpPr txBox="1"/>
          <p:nvPr/>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5137939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rgbClr val="0072C6"/>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39"/>
            <a:ext cx="8642350" cy="50398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 name="Slide Number Placeholder 2"/>
          <p:cNvSpPr>
            <a:spLocks noGrp="1"/>
          </p:cNvSpPr>
          <p:nvPr>
            <p:ph type="sldNum" sz="quarter" idx="14"/>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21705243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84"/>
            <a:ext cx="9144000" cy="1687711"/>
          </a:xfrm>
          <a:prstGeom prst="rect">
            <a:avLst/>
          </a:prstGeom>
        </p:spPr>
      </p:pic>
      <p:sp>
        <p:nvSpPr>
          <p:cNvPr id="5" name="Text Placeholder 4"/>
          <p:cNvSpPr>
            <a:spLocks noGrp="1"/>
          </p:cNvSpPr>
          <p:nvPr>
            <p:ph type="body" sz="quarter" idx="10"/>
          </p:nvPr>
        </p:nvSpPr>
        <p:spPr>
          <a:xfrm>
            <a:off x="251792" y="1660327"/>
            <a:ext cx="7848600" cy="576648"/>
          </a:xfrm>
        </p:spPr>
        <p:txBody>
          <a:bodyPr>
            <a:normAutofit/>
          </a:bodyPr>
          <a:lstStyle>
            <a:lvl1pPr>
              <a:defRPr sz="2400" b="1">
                <a:solidFill>
                  <a:srgbClr val="0072C6"/>
                </a:solidFill>
              </a:defRPr>
            </a:lvl1pPr>
          </a:lstStyle>
          <a:p>
            <a:pPr lvl="0"/>
            <a:r>
              <a:rPr lang="en-US" smtClean="0"/>
              <a:t>Click to edit Master text styles</a:t>
            </a:r>
          </a:p>
        </p:txBody>
      </p:sp>
      <p:sp>
        <p:nvSpPr>
          <p:cNvPr id="7" name="Text Placeholder 6"/>
          <p:cNvSpPr>
            <a:spLocks noGrp="1"/>
          </p:cNvSpPr>
          <p:nvPr>
            <p:ph type="body" sz="quarter" idx="11"/>
          </p:nvPr>
        </p:nvSpPr>
        <p:spPr>
          <a:xfrm>
            <a:off x="252000" y="2276624"/>
            <a:ext cx="87852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Number Placeholder 1"/>
          <p:cNvSpPr>
            <a:spLocks noGrp="1"/>
          </p:cNvSpPr>
          <p:nvPr>
            <p:ph type="sldNum" sz="quarter" idx="12"/>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59389004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85" r="-1"/>
          <a:stretch/>
        </p:blipFill>
        <p:spPr>
          <a:xfrm>
            <a:off x="0" y="0"/>
            <a:ext cx="9136234" cy="1098352"/>
          </a:xfrm>
          <a:prstGeom prst="rect">
            <a:avLst/>
          </a:prstGeom>
        </p:spPr>
      </p:pic>
      <p:sp>
        <p:nvSpPr>
          <p:cNvPr id="5" name="Content Placeholder 4"/>
          <p:cNvSpPr>
            <a:spLocks noGrp="1"/>
          </p:cNvSpPr>
          <p:nvPr>
            <p:ph sz="quarter" idx="10"/>
          </p:nvPr>
        </p:nvSpPr>
        <p:spPr>
          <a:xfrm>
            <a:off x="234000" y="648001"/>
            <a:ext cx="8658480" cy="980800"/>
          </a:xfrm>
        </p:spPr>
        <p:txBody>
          <a:bodyPr anchor="ctr">
            <a:normAutofit/>
          </a:bodyPr>
          <a:lstStyle>
            <a:lvl1pPr algn="ctr">
              <a:defRPr sz="2400" b="1">
                <a:solidFill>
                  <a:srgbClr val="0072C6"/>
                </a:solidFill>
              </a:defRPr>
            </a:lvl1pPr>
            <a:lvl2pPr>
              <a:defRPr>
                <a:solidFill>
                  <a:srgbClr val="0072C6"/>
                </a:solidFill>
              </a:defRPr>
            </a:lvl2pPr>
            <a:lvl3pPr>
              <a:defRPr>
                <a:solidFill>
                  <a:srgbClr val="0072C6"/>
                </a:solidFill>
              </a:defRPr>
            </a:lvl3pPr>
            <a:lvl4pPr>
              <a:defRPr>
                <a:solidFill>
                  <a:srgbClr val="0072C6"/>
                </a:solidFill>
              </a:defRPr>
            </a:lvl4pPr>
            <a:lvl5pPr>
              <a:defRPr>
                <a:solidFill>
                  <a:srgbClr val="0072C6"/>
                </a:solidFill>
              </a:defRPr>
            </a:lvl5pPr>
          </a:lstStyle>
          <a:p>
            <a:pPr lvl="0"/>
            <a:r>
              <a:rPr lang="en-US" smtClean="0"/>
              <a:t>Click to edit Master text styles</a:t>
            </a:r>
          </a:p>
        </p:txBody>
      </p:sp>
      <p:sp>
        <p:nvSpPr>
          <p:cNvPr id="7" name="Content Placeholder 6"/>
          <p:cNvSpPr>
            <a:spLocks noGrp="1"/>
          </p:cNvSpPr>
          <p:nvPr>
            <p:ph sz="quarter" idx="11"/>
          </p:nvPr>
        </p:nvSpPr>
        <p:spPr>
          <a:xfrm>
            <a:off x="250824" y="1659600"/>
            <a:ext cx="8641655" cy="43211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Number Placeholder 1"/>
          <p:cNvSpPr>
            <a:spLocks noGrp="1"/>
          </p:cNvSpPr>
          <p:nvPr>
            <p:ph type="sldNum" sz="quarter" idx="12"/>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95629366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GB" smtClean="0"/>
              <a:t>FOR INTERNAL DISTRIBUTION ONLY</a:t>
            </a:r>
            <a:endParaRPr lang="en-GB"/>
          </a:p>
        </p:txBody>
      </p:sp>
      <p:sp>
        <p:nvSpPr>
          <p:cNvPr id="6" name="Slide Number Placeholder 5"/>
          <p:cNvSpPr>
            <a:spLocks noGrp="1"/>
          </p:cNvSpPr>
          <p:nvPr>
            <p:ph type="sldNum" sz="quarter" idx="12"/>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818417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GB" smtClean="0"/>
              <a:t>FOR INTERNAL DISTRIBUTION ONLY</a:t>
            </a:r>
            <a:endParaRPr lang="en-GB"/>
          </a:p>
        </p:txBody>
      </p:sp>
      <p:sp>
        <p:nvSpPr>
          <p:cNvPr id="6" name="Slide Number Placeholder 5"/>
          <p:cNvSpPr>
            <a:spLocks noGrp="1"/>
          </p:cNvSpPr>
          <p:nvPr>
            <p:ph type="sldNum" sz="quarter" idx="12"/>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22655157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FOR INTERNAL DISTRIBUTION ONLY</a:t>
            </a:r>
            <a:endParaRPr lang="en-GB"/>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194544897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FOR INTERNAL DISTRIBUTION ONLY</a:t>
            </a:r>
            <a:endParaRPr lang="en-GB"/>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16392178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FOR INTERNAL DISTRIBUTION ONLY</a:t>
            </a:r>
            <a:endParaRPr lang="en-GB"/>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2264266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FOR INTERNAL DISTRIBUTION ONLY</a:t>
            </a:r>
            <a:endParaRPr lang="en-GB"/>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9985151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FOR INTERNAL DISTRIBUTION ONLY</a:t>
            </a:r>
            <a:endParaRPr lang="en-GB"/>
          </a:p>
        </p:txBody>
      </p:sp>
      <p:sp>
        <p:nvSpPr>
          <p:cNvPr id="9" name="Slide Number Placeholder 8"/>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34082112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FOR INTERNAL DISTRIBUTION ONLY</a:t>
            </a:r>
            <a:endParaRPr lang="en-GB"/>
          </a:p>
        </p:txBody>
      </p:sp>
      <p:sp>
        <p:nvSpPr>
          <p:cNvPr id="5" name="Slide Number Placeholder 4"/>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164480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a:defRPr>
                <a:solidFill>
                  <a:schemeClr val="bg1"/>
                </a:solidFill>
              </a:defRPr>
            </a:lvl1pPr>
          </a:lstStyle>
          <a:p>
            <a:r>
              <a:rPr lang="en-US" smtClean="0"/>
              <a:t>Click to edit Master title style</a:t>
            </a:r>
            <a:endParaRPr lang="en-GB" dirty="0"/>
          </a:p>
        </p:txBody>
      </p:sp>
      <p:sp>
        <p:nvSpPr>
          <p:cNvPr id="10" name="Text Placeholder 9"/>
          <p:cNvSpPr>
            <a:spLocks noGrp="1"/>
          </p:cNvSpPr>
          <p:nvPr>
            <p:ph type="body" sz="quarter" idx="11"/>
          </p:nvPr>
        </p:nvSpPr>
        <p:spPr>
          <a:xfrm>
            <a:off x="250825" y="1341438"/>
            <a:ext cx="424973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4643438" y="1341438"/>
            <a:ext cx="424973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a:defRPr sz="2200" baseline="0">
                <a:solidFill>
                  <a:srgbClr val="0072C6"/>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36990531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FOR INTERNAL DISTRIBUTION ONLY</a:t>
            </a:r>
            <a:endParaRPr lang="en-GB"/>
          </a:p>
        </p:txBody>
      </p:sp>
      <p:sp>
        <p:nvSpPr>
          <p:cNvPr id="4" name="Slide Number Placeholder 3"/>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11546034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FOR INTERNAL DISTRIBUTION ONLY</a:t>
            </a:r>
            <a:endParaRPr lang="en-GB"/>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13891021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FOR INTERNAL DISTRIBUTION ONLY</a:t>
            </a:r>
            <a:endParaRPr lang="en-GB"/>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16059052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FOR INTERNAL DISTRIBUTION ONLY</a:t>
            </a:r>
            <a:endParaRPr lang="en-GB"/>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15325451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FOR INTERNAL DISTRIBUTION ONLY</a:t>
            </a:r>
            <a:endParaRPr lang="en-GB"/>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a:p>
        </p:txBody>
      </p:sp>
    </p:spTree>
    <p:extLst>
      <p:ext uri="{BB962C8B-B14F-4D97-AF65-F5344CB8AC3E}">
        <p14:creationId xmlns:p14="http://schemas.microsoft.com/office/powerpoint/2010/main" val="3461277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a:defRPr sz="2200" baseline="0">
                <a:solidFill>
                  <a:srgbClr val="0072C6"/>
                </a:solidFill>
                <a:latin typeface="+mn-lt"/>
              </a:defRPr>
            </a:lvl1pPr>
          </a:lstStyle>
          <a:p>
            <a:pPr lvl="0"/>
            <a:r>
              <a:rPr lang="en-GB" dirty="0" smtClean="0"/>
              <a:t>Subtitle </a:t>
            </a:r>
            <a:endParaRPr lang="en-GB" dirty="0"/>
          </a:p>
        </p:txBody>
      </p:sp>
      <p:sp>
        <p:nvSpPr>
          <p:cNvPr id="8" name="Title 1"/>
          <p:cNvSpPr txBox="1">
            <a:spLocks/>
          </p:cNvSpPr>
          <p:nvPr/>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mtClean="0"/>
              <a:t>Click to edit Master title style</a:t>
            </a:r>
            <a:endParaRPr lang="en-GB" dirty="0"/>
          </a:p>
        </p:txBody>
      </p:sp>
      <p:sp>
        <p:nvSpPr>
          <p:cNvPr id="3" name="Slide Number Placeholder 2"/>
          <p:cNvSpPr>
            <a:spLocks noGrp="1"/>
          </p:cNvSpPr>
          <p:nvPr>
            <p:ph type="sldNum" sz="quarter" idx="15"/>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2489146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a:defRPr sz="2200" baseline="0">
                <a:solidFill>
                  <a:srgbClr val="0072C6"/>
                </a:solidFill>
                <a:latin typeface="+mn-lt"/>
              </a:defRPr>
            </a:lvl1pPr>
          </a:lstStyle>
          <a:p>
            <a:pPr lvl="0"/>
            <a:r>
              <a:rPr lang="en-GB" dirty="0" smtClean="0"/>
              <a:t>Subtitle </a:t>
            </a:r>
            <a:endParaRPr lang="en-GB" dirty="0"/>
          </a:p>
        </p:txBody>
      </p:sp>
      <p:sp>
        <p:nvSpPr>
          <p:cNvPr id="6" name="Title 1"/>
          <p:cNvSpPr txBox="1">
            <a:spLocks/>
          </p:cNvSpPr>
          <p:nvPr/>
        </p:nvSpPr>
        <p:spPr>
          <a:xfrm>
            <a:off x="25152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mtClean="0"/>
              <a:t>Click to edit Master title style</a:t>
            </a:r>
            <a:endParaRPr lang="en-GB" dirty="0"/>
          </a:p>
        </p:txBody>
      </p:sp>
      <p:sp>
        <p:nvSpPr>
          <p:cNvPr id="3" name="Slide Number Placeholder 2"/>
          <p:cNvSpPr>
            <a:spLocks noGrp="1"/>
          </p:cNvSpPr>
          <p:nvPr>
            <p:ph type="sldNum" sz="quarter" idx="14"/>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563571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4" name="Text Placeholder 7"/>
          <p:cNvSpPr>
            <a:spLocks noGrp="1"/>
          </p:cNvSpPr>
          <p:nvPr>
            <p:ph type="body" sz="quarter" idx="14" hasCustomPrompt="1"/>
          </p:nvPr>
        </p:nvSpPr>
        <p:spPr>
          <a:xfrm>
            <a:off x="250825" y="692697"/>
            <a:ext cx="8642350" cy="360040"/>
          </a:xfrm>
        </p:spPr>
        <p:txBody>
          <a:bodyPr>
            <a:normAutofit/>
          </a:bodyPr>
          <a:lstStyle>
            <a:lvl1pPr>
              <a:defRPr sz="2200" baseline="0">
                <a:solidFill>
                  <a:srgbClr val="0072C6"/>
                </a:solidFill>
                <a:latin typeface="+mn-lt"/>
              </a:defRPr>
            </a:lvl1pPr>
          </a:lstStyle>
          <a:p>
            <a:pPr lvl="0"/>
            <a:r>
              <a:rPr lang="en-GB" dirty="0" smtClean="0"/>
              <a:t>Subtitle </a:t>
            </a:r>
            <a:endParaRPr lang="en-GB" dirty="0"/>
          </a:p>
        </p:txBody>
      </p:sp>
      <p:sp>
        <p:nvSpPr>
          <p:cNvPr id="5" name="Title 1"/>
          <p:cNvSpPr txBox="1">
            <a:spLocks/>
          </p:cNvSpPr>
          <p:nvPr/>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mtClean="0"/>
              <a:t>Click to edit Master title style</a:t>
            </a:r>
            <a:endParaRPr lang="en-GB" dirty="0"/>
          </a:p>
        </p:txBody>
      </p:sp>
      <p:sp>
        <p:nvSpPr>
          <p:cNvPr id="3" name="Slide Number Placeholder 2"/>
          <p:cNvSpPr>
            <a:spLocks noGrp="1"/>
          </p:cNvSpPr>
          <p:nvPr>
            <p:ph type="sldNum" sz="quarter" idx="15"/>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8915106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evider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endParaRPr lang="en-GB"/>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15" name="Rectangle 14"/>
          <p:cNvSpPr/>
          <p:nvPr/>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smtClean="0">
                <a:ln>
                  <a:noFill/>
                </a:ln>
                <a:solidFill>
                  <a:schemeClr val="bg1"/>
                </a:solidFill>
                <a:effectLst/>
                <a:uLnTx/>
                <a:uFillTx/>
                <a:latin typeface="Arial Black"/>
                <a:ea typeface="+mj-ea"/>
                <a:cs typeface="+mj-cs"/>
              </a:rPr>
              <a:t>01</a:t>
            </a:r>
            <a:endParaRPr lang="en-GB" sz="8800" dirty="0">
              <a:solidFill>
                <a:schemeClr val="bg1"/>
              </a:solidFill>
            </a:endParaRPr>
          </a:p>
        </p:txBody>
      </p:sp>
      <p:sp>
        <p:nvSpPr>
          <p:cNvPr id="2" name="TextBox 1"/>
          <p:cNvSpPr txBox="1"/>
          <p:nvPr/>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6" name="Straight Connector 5"/>
          <p:cNvCxnSpPr/>
          <p:nvPr/>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16443858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rgbClr val="0091C9"/>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38"/>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Slide Number Placeholder 2"/>
          <p:cNvSpPr>
            <a:spLocks noGrp="1"/>
          </p:cNvSpPr>
          <p:nvPr>
            <p:ph type="sldNum" sz="quarter" idx="14"/>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42852061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Devider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smtClean="0">
                <a:ln>
                  <a:noFill/>
                </a:ln>
                <a:solidFill>
                  <a:schemeClr val="bg1"/>
                </a:solidFill>
                <a:effectLst/>
                <a:uLnTx/>
                <a:uFillTx/>
                <a:latin typeface="Arial Black"/>
                <a:ea typeface="+mj-ea"/>
                <a:cs typeface="+mj-cs"/>
              </a:rPr>
              <a:t>02</a:t>
            </a:r>
            <a:endParaRPr lang="en-GB" sz="8800" dirty="0">
              <a:solidFill>
                <a:schemeClr val="bg1"/>
              </a:solidFill>
            </a:endParaRPr>
          </a:p>
        </p:txBody>
      </p:sp>
      <p:sp>
        <p:nvSpPr>
          <p:cNvPr id="7" name="TextBox 6"/>
          <p:cNvSpPr txBox="1"/>
          <p:nvPr/>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00FF63B-1561-46EA-9B3F-F413CBB0BBD0}" type="slidenum">
              <a:rPr lang="en-GB" smtClean="0"/>
              <a:t>‹#›</a:t>
            </a:fld>
            <a:endParaRPr lang="en-GB"/>
          </a:p>
        </p:txBody>
      </p:sp>
    </p:spTree>
    <p:extLst>
      <p:ext uri="{BB962C8B-B14F-4D97-AF65-F5344CB8AC3E}">
        <p14:creationId xmlns:p14="http://schemas.microsoft.com/office/powerpoint/2010/main" val="27495231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2.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5" y="908050"/>
            <a:ext cx="8642350" cy="54737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Slide Number Placeholder 1"/>
          <p:cNvSpPr>
            <a:spLocks noGrp="1"/>
          </p:cNvSpPr>
          <p:nvPr>
            <p:ph type="sldNum" sz="quarter" idx="4"/>
          </p:nvPr>
        </p:nvSpPr>
        <p:spPr>
          <a:xfrm>
            <a:off x="6758880" y="6381328"/>
            <a:ext cx="2133600" cy="365125"/>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00FF63B-1561-46EA-9B3F-F413CBB0BBD0}" type="slidenum">
              <a:rPr lang="en-GB" smtClean="0"/>
              <a:t>‹#›</a:t>
            </a:fld>
            <a:endParaRPr lang="en-GB"/>
          </a:p>
        </p:txBody>
      </p:sp>
    </p:spTree>
    <p:extLst>
      <p:ext uri="{BB962C8B-B14F-4D97-AF65-F5344CB8AC3E}">
        <p14:creationId xmlns:p14="http://schemas.microsoft.com/office/powerpoint/2010/main" val="4468361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Lst>
  <p:timing>
    <p:tnLst>
      <p:par>
        <p:cTn id="1" dur="indefinite" restart="never" nodeType="tmRoot"/>
      </p:par>
    </p:tnLst>
  </p:timing>
  <p:hf sldNum="0"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FOR INTERNAL DISTRIBUTION ONLY</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1E7EE-32D5-4275-AEA1-A0E6A2E4B10F}" type="slidenum">
              <a:rPr lang="en-GB" smtClean="0"/>
              <a:t>‹#›</a:t>
            </a:fld>
            <a:endParaRPr lang="en-GB"/>
          </a:p>
        </p:txBody>
      </p:sp>
    </p:spTree>
    <p:extLst>
      <p:ext uri="{BB962C8B-B14F-4D97-AF65-F5344CB8AC3E}">
        <p14:creationId xmlns:p14="http://schemas.microsoft.com/office/powerpoint/2010/main" val="37600058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0.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24744"/>
            <a:ext cx="8856984" cy="1008112"/>
          </a:xfrm>
        </p:spPr>
        <p:txBody>
          <a:bodyPr>
            <a:noAutofit/>
          </a:bodyPr>
          <a:lstStyle/>
          <a:p>
            <a:r>
              <a:rPr lang="en-GB" sz="2350" dirty="0" smtClean="0"/>
              <a:t>Segmented analysis of </a:t>
            </a:r>
            <a:r>
              <a:rPr lang="en-GB" sz="2350" dirty="0" smtClean="0"/>
              <a:t>the colorectal </a:t>
            </a:r>
            <a:r>
              <a:rPr lang="en-GB" sz="2350" dirty="0" smtClean="0"/>
              <a:t>cancer </a:t>
            </a:r>
            <a:r>
              <a:rPr lang="en-GB" sz="2350" dirty="0" smtClean="0"/>
              <a:t>median pathway </a:t>
            </a:r>
            <a:r>
              <a:rPr lang="en-GB" sz="2350" dirty="0" smtClean="0"/>
              <a:t>from referral to treatment: 2013-2015</a:t>
            </a:r>
            <a:r>
              <a:rPr lang="en-GB" sz="2350" dirty="0" smtClean="0">
                <a:solidFill>
                  <a:schemeClr val="accent5"/>
                </a:solidFill>
              </a:rPr>
              <a:t/>
            </a:r>
            <a:br>
              <a:rPr lang="en-GB" sz="2350" dirty="0" smtClean="0">
                <a:solidFill>
                  <a:schemeClr val="accent5"/>
                </a:solidFill>
              </a:rPr>
            </a:br>
            <a:endParaRPr lang="en-GB" sz="2350" dirty="0">
              <a:solidFill>
                <a:schemeClr val="accent5"/>
              </a:solidFill>
            </a:endParaRPr>
          </a:p>
        </p:txBody>
      </p:sp>
      <p:pic>
        <p:nvPicPr>
          <p:cNvPr id="4" name="Picture 2" descr="undefined"/>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23528" y="229821"/>
            <a:ext cx="1368152" cy="847078"/>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p:nvPr>
        </p:nvSpPr>
        <p:spPr>
          <a:xfrm>
            <a:off x="323528" y="2060848"/>
            <a:ext cx="8496944" cy="504825"/>
          </a:xfrm>
        </p:spPr>
        <p:txBody>
          <a:bodyPr>
            <a:normAutofit/>
          </a:bodyPr>
          <a:lstStyle/>
          <a:p>
            <a:r>
              <a:rPr lang="en-GB" sz="1200" b="1" dirty="0" smtClean="0">
                <a:solidFill>
                  <a:srgbClr val="000000"/>
                </a:solidFill>
              </a:rPr>
              <a:t>This work was carried out in partnership between the </a:t>
            </a:r>
            <a:r>
              <a:rPr lang="en-GB" sz="1200" b="1" dirty="0">
                <a:solidFill>
                  <a:srgbClr val="000000"/>
                </a:solidFill>
              </a:rPr>
              <a:t>Transforming Cancer Services Team </a:t>
            </a:r>
            <a:r>
              <a:rPr lang="en-GB" sz="1200" b="1" dirty="0" smtClean="0">
                <a:solidFill>
                  <a:srgbClr val="000000"/>
                </a:solidFill>
              </a:rPr>
              <a:t>for London (TCST</a:t>
            </a:r>
            <a:r>
              <a:rPr lang="en-GB" sz="1200" b="1" dirty="0">
                <a:solidFill>
                  <a:srgbClr val="000000"/>
                </a:solidFill>
              </a:rPr>
              <a:t>) and PHE’s National Cancer Registry and Analysis Service (NCRAS) </a:t>
            </a:r>
          </a:p>
        </p:txBody>
      </p:sp>
    </p:spTree>
    <p:extLst>
      <p:ext uri="{BB962C8B-B14F-4D97-AF65-F5344CB8AC3E}">
        <p14:creationId xmlns:p14="http://schemas.microsoft.com/office/powerpoint/2010/main" val="59591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500" dirty="0">
                <a:solidFill>
                  <a:schemeClr val="accent5"/>
                </a:solidFill>
              </a:rPr>
              <a:t>Colorectal, Lung and Prostate Pathways from Referral to Treatment for England and London (2015) </a:t>
            </a:r>
          </a:p>
        </p:txBody>
      </p:sp>
      <p:graphicFrame>
        <p:nvGraphicFramePr>
          <p:cNvPr id="4" name="Chart 3"/>
          <p:cNvGraphicFramePr>
            <a:graphicFrameLocks/>
          </p:cNvGraphicFramePr>
          <p:nvPr>
            <p:extLst>
              <p:ext uri="{D42A27DB-BD31-4B8C-83A1-F6EECF244321}">
                <p14:modId xmlns:p14="http://schemas.microsoft.com/office/powerpoint/2010/main" val="3268765289"/>
              </p:ext>
            </p:extLst>
          </p:nvPr>
        </p:nvGraphicFramePr>
        <p:xfrm>
          <a:off x="251520" y="1412776"/>
          <a:ext cx="8712968"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3886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smtClean="0"/>
              <a:t>Results: Stage at Diagnosis</a:t>
            </a:r>
            <a:endParaRPr lang="en-GB" dirty="0"/>
          </a:p>
        </p:txBody>
      </p:sp>
    </p:spTree>
    <p:extLst>
      <p:ext uri="{BB962C8B-B14F-4D97-AF65-F5344CB8AC3E}">
        <p14:creationId xmlns:p14="http://schemas.microsoft.com/office/powerpoint/2010/main" val="1061862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dirty="0" smtClean="0">
                <a:solidFill>
                  <a:srgbClr val="000000"/>
                </a:solidFill>
              </a:rPr>
              <a:t>Distribution of Stage at Diagnosis for Colorectal Cancer, England </a:t>
            </a:r>
            <a:r>
              <a:rPr lang="en-GB" sz="2500" dirty="0">
                <a:solidFill>
                  <a:srgbClr val="000000"/>
                </a:solidFill>
              </a:rPr>
              <a:t>and London </a:t>
            </a:r>
            <a:r>
              <a:rPr lang="en-GB" sz="2500" dirty="0" smtClean="0">
                <a:solidFill>
                  <a:srgbClr val="000000"/>
                </a:solidFill>
              </a:rPr>
              <a:t>(2013-2015)</a:t>
            </a:r>
            <a:endParaRPr lang="en-GB" sz="2500" dirty="0">
              <a:solidFill>
                <a:srgbClr val="000000"/>
              </a:solidFill>
            </a:endParaRPr>
          </a:p>
        </p:txBody>
      </p:sp>
      <p:graphicFrame>
        <p:nvGraphicFramePr>
          <p:cNvPr id="5" name="Chart 4"/>
          <p:cNvGraphicFramePr>
            <a:graphicFrameLocks/>
          </p:cNvGraphicFramePr>
          <p:nvPr>
            <p:extLst>
              <p:ext uri="{D42A27DB-BD31-4B8C-83A1-F6EECF244321}">
                <p14:modId xmlns:p14="http://schemas.microsoft.com/office/powerpoint/2010/main" val="2207260095"/>
              </p:ext>
            </p:extLst>
          </p:nvPr>
        </p:nvGraphicFramePr>
        <p:xfrm>
          <a:off x="179512" y="1484784"/>
          <a:ext cx="8784976" cy="5191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9228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GB" sz="2500" dirty="0" smtClean="0">
                <a:solidFill>
                  <a:schemeClr val="accent5"/>
                </a:solidFill>
              </a:rPr>
              <a:t>Colorectal Tumour </a:t>
            </a:r>
            <a:r>
              <a:rPr lang="en-GB" sz="2500" dirty="0">
                <a:solidFill>
                  <a:schemeClr val="accent5"/>
                </a:solidFill>
              </a:rPr>
              <a:t>Counts by Stage at Diagnosis, London (2013-2015)</a:t>
            </a:r>
            <a:endParaRPr lang="en-GB" sz="2500" dirty="0">
              <a:solidFill>
                <a:srgbClr val="000000"/>
              </a:solidFill>
            </a:endParaRPr>
          </a:p>
        </p:txBody>
      </p:sp>
      <p:graphicFrame>
        <p:nvGraphicFramePr>
          <p:cNvPr id="4" name="Chart 3"/>
          <p:cNvGraphicFramePr>
            <a:graphicFrameLocks/>
          </p:cNvGraphicFramePr>
          <p:nvPr>
            <p:extLst>
              <p:ext uri="{D42A27DB-BD31-4B8C-83A1-F6EECF244321}">
                <p14:modId xmlns:p14="http://schemas.microsoft.com/office/powerpoint/2010/main" val="2702414778"/>
              </p:ext>
            </p:extLst>
          </p:nvPr>
        </p:nvGraphicFramePr>
        <p:xfrm>
          <a:off x="179512" y="1268760"/>
          <a:ext cx="8640960" cy="5335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1477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dirty="0" smtClean="0">
                <a:solidFill>
                  <a:srgbClr val="000000"/>
                </a:solidFill>
              </a:rPr>
              <a:t>Colorectal </a:t>
            </a:r>
            <a:r>
              <a:rPr lang="en-GB" sz="2500" dirty="0">
                <a:solidFill>
                  <a:srgbClr val="000000"/>
                </a:solidFill>
              </a:rPr>
              <a:t>Cancer Pathway from Referral to Treatment by Stage at Diagnosis, London and England (2015)</a:t>
            </a:r>
          </a:p>
        </p:txBody>
      </p:sp>
      <p:graphicFrame>
        <p:nvGraphicFramePr>
          <p:cNvPr id="5" name="Chart 4"/>
          <p:cNvGraphicFramePr>
            <a:graphicFrameLocks/>
          </p:cNvGraphicFramePr>
          <p:nvPr>
            <p:extLst>
              <p:ext uri="{D42A27DB-BD31-4B8C-83A1-F6EECF244321}">
                <p14:modId xmlns:p14="http://schemas.microsoft.com/office/powerpoint/2010/main" val="78119550"/>
              </p:ext>
            </p:extLst>
          </p:nvPr>
        </p:nvGraphicFramePr>
        <p:xfrm>
          <a:off x="107504" y="1484784"/>
          <a:ext cx="8640960"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5376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dirty="0" smtClean="0"/>
              <a:t>Results: Age at Diagnosis</a:t>
            </a:r>
            <a:endParaRPr lang="en-GB" dirty="0"/>
          </a:p>
        </p:txBody>
      </p:sp>
    </p:spTree>
    <p:extLst>
      <p:ext uri="{BB962C8B-B14F-4D97-AF65-F5344CB8AC3E}">
        <p14:creationId xmlns:p14="http://schemas.microsoft.com/office/powerpoint/2010/main" val="2673960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dirty="0">
                <a:solidFill>
                  <a:srgbClr val="000000"/>
                </a:solidFill>
              </a:rPr>
              <a:t>Distribution of Age at Diagnosis for </a:t>
            </a:r>
            <a:r>
              <a:rPr lang="en-GB" sz="2500" dirty="0" smtClean="0">
                <a:solidFill>
                  <a:srgbClr val="000000"/>
                </a:solidFill>
              </a:rPr>
              <a:t>Colorectal </a:t>
            </a:r>
            <a:r>
              <a:rPr lang="en-GB" sz="2500" dirty="0">
                <a:solidFill>
                  <a:srgbClr val="000000"/>
                </a:solidFill>
              </a:rPr>
              <a:t>Cancer, England and London (2013-2015)</a:t>
            </a:r>
          </a:p>
        </p:txBody>
      </p:sp>
      <p:graphicFrame>
        <p:nvGraphicFramePr>
          <p:cNvPr id="6" name="Chart 5"/>
          <p:cNvGraphicFramePr>
            <a:graphicFrameLocks/>
          </p:cNvGraphicFramePr>
          <p:nvPr>
            <p:extLst>
              <p:ext uri="{D42A27DB-BD31-4B8C-83A1-F6EECF244321}">
                <p14:modId xmlns:p14="http://schemas.microsoft.com/office/powerpoint/2010/main" val="2237049135"/>
              </p:ext>
            </p:extLst>
          </p:nvPr>
        </p:nvGraphicFramePr>
        <p:xfrm>
          <a:off x="179512" y="1196752"/>
          <a:ext cx="8784976" cy="5661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0692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dirty="0" smtClean="0">
                <a:solidFill>
                  <a:schemeClr val="accent5"/>
                </a:solidFill>
              </a:rPr>
              <a:t>Colorectal Tumours </a:t>
            </a:r>
            <a:r>
              <a:rPr lang="en-GB" sz="2500" dirty="0">
                <a:solidFill>
                  <a:schemeClr val="accent5"/>
                </a:solidFill>
              </a:rPr>
              <a:t>C</a:t>
            </a:r>
            <a:r>
              <a:rPr lang="en-GB" sz="2500" dirty="0" smtClean="0">
                <a:solidFill>
                  <a:schemeClr val="accent5"/>
                </a:solidFill>
              </a:rPr>
              <a:t>ounts by Age at Diagnosis, London (2013-2015)</a:t>
            </a:r>
            <a:endParaRPr lang="en-GB" sz="2500" dirty="0">
              <a:solidFill>
                <a:schemeClr val="accent5"/>
              </a:solidFill>
            </a:endParaRPr>
          </a:p>
        </p:txBody>
      </p:sp>
      <p:graphicFrame>
        <p:nvGraphicFramePr>
          <p:cNvPr id="4" name="Chart 3"/>
          <p:cNvGraphicFramePr>
            <a:graphicFrameLocks/>
          </p:cNvGraphicFramePr>
          <p:nvPr>
            <p:extLst>
              <p:ext uri="{D42A27DB-BD31-4B8C-83A1-F6EECF244321}">
                <p14:modId xmlns:p14="http://schemas.microsoft.com/office/powerpoint/2010/main" val="4189803474"/>
              </p:ext>
            </p:extLst>
          </p:nvPr>
        </p:nvGraphicFramePr>
        <p:xfrm>
          <a:off x="179512" y="1196752"/>
          <a:ext cx="8640960" cy="5479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3377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dirty="0" smtClean="0">
                <a:solidFill>
                  <a:schemeClr val="accent5"/>
                </a:solidFill>
              </a:rPr>
              <a:t>Pathway by Age at Diagnosis, </a:t>
            </a:r>
            <a:r>
              <a:rPr lang="en-GB" sz="2500" dirty="0">
                <a:solidFill>
                  <a:schemeClr val="accent5"/>
                </a:solidFill>
              </a:rPr>
              <a:t>England and </a:t>
            </a:r>
            <a:r>
              <a:rPr lang="en-GB" sz="2500" dirty="0" smtClean="0">
                <a:solidFill>
                  <a:schemeClr val="accent5"/>
                </a:solidFill>
              </a:rPr>
              <a:t>London (2015)</a:t>
            </a:r>
            <a:br>
              <a:rPr lang="en-GB" sz="2500" dirty="0" smtClean="0">
                <a:solidFill>
                  <a:schemeClr val="accent5"/>
                </a:solidFill>
              </a:rPr>
            </a:br>
            <a:r>
              <a:rPr lang="en-GB" sz="2500" dirty="0">
                <a:solidFill>
                  <a:schemeClr val="accent5"/>
                </a:solidFill>
              </a:rPr>
              <a:t/>
            </a:r>
            <a:br>
              <a:rPr lang="en-GB" sz="2500" dirty="0">
                <a:solidFill>
                  <a:schemeClr val="accent5"/>
                </a:solidFill>
              </a:rPr>
            </a:br>
            <a:r>
              <a:rPr lang="en-GB" sz="2500" dirty="0" smtClean="0">
                <a:solidFill>
                  <a:schemeClr val="accent5"/>
                </a:solidFill>
              </a:rPr>
              <a:t/>
            </a:r>
            <a:br>
              <a:rPr lang="en-GB" sz="2500" dirty="0" smtClean="0">
                <a:solidFill>
                  <a:schemeClr val="accent5"/>
                </a:solidFill>
              </a:rPr>
            </a:br>
            <a:endParaRPr lang="en-GB" sz="2500" dirty="0">
              <a:solidFill>
                <a:schemeClr val="accent5"/>
              </a:solidFill>
            </a:endParaRPr>
          </a:p>
        </p:txBody>
      </p:sp>
      <p:graphicFrame>
        <p:nvGraphicFramePr>
          <p:cNvPr id="5" name="Chart 4"/>
          <p:cNvGraphicFramePr>
            <a:graphicFrameLocks/>
          </p:cNvGraphicFramePr>
          <p:nvPr>
            <p:extLst>
              <p:ext uri="{D42A27DB-BD31-4B8C-83A1-F6EECF244321}">
                <p14:modId xmlns:p14="http://schemas.microsoft.com/office/powerpoint/2010/main" val="1726235898"/>
              </p:ext>
            </p:extLst>
          </p:nvPr>
        </p:nvGraphicFramePr>
        <p:xfrm>
          <a:off x="179513" y="1124744"/>
          <a:ext cx="8784976" cy="55446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1408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smtClean="0"/>
              <a:t>Results: Ethnicity</a:t>
            </a:r>
            <a:endParaRPr lang="en-GB" dirty="0"/>
          </a:p>
        </p:txBody>
      </p:sp>
    </p:spTree>
    <p:extLst>
      <p:ext uri="{BB962C8B-B14F-4D97-AF65-F5344CB8AC3E}">
        <p14:creationId xmlns:p14="http://schemas.microsoft.com/office/powerpoint/2010/main" val="3926611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dirty="0" smtClean="0"/>
              <a:t>Overview</a:t>
            </a:r>
            <a:endParaRPr lang="en-GB" dirty="0"/>
          </a:p>
        </p:txBody>
      </p:sp>
    </p:spTree>
    <p:extLst>
      <p:ext uri="{BB962C8B-B14F-4D97-AF65-F5344CB8AC3E}">
        <p14:creationId xmlns:p14="http://schemas.microsoft.com/office/powerpoint/2010/main" val="417830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Autofit/>
          </a:bodyPr>
          <a:lstStyle/>
          <a:p>
            <a:r>
              <a:rPr lang="en-GB" sz="2500" dirty="0">
                <a:solidFill>
                  <a:srgbClr val="000000"/>
                </a:solidFill>
              </a:rPr>
              <a:t>Distribution of Ethnicity </a:t>
            </a:r>
            <a:r>
              <a:rPr lang="en-GB" sz="2500" dirty="0" smtClean="0">
                <a:solidFill>
                  <a:srgbClr val="000000"/>
                </a:solidFill>
              </a:rPr>
              <a:t>for Colorectal Cancer </a:t>
            </a:r>
            <a:r>
              <a:rPr lang="en-GB" sz="2500" dirty="0">
                <a:solidFill>
                  <a:srgbClr val="000000"/>
                </a:solidFill>
              </a:rPr>
              <a:t>Patients, England and London (2013-2015)</a:t>
            </a:r>
            <a:endParaRPr lang="en-GB" sz="2500" b="1" dirty="0">
              <a:solidFill>
                <a:schemeClr val="accent5"/>
              </a:solidFill>
            </a:endParaRPr>
          </a:p>
        </p:txBody>
      </p:sp>
      <p:graphicFrame>
        <p:nvGraphicFramePr>
          <p:cNvPr id="4" name="Chart 3"/>
          <p:cNvGraphicFramePr>
            <a:graphicFrameLocks/>
          </p:cNvGraphicFramePr>
          <p:nvPr>
            <p:extLst>
              <p:ext uri="{D42A27DB-BD31-4B8C-83A1-F6EECF244321}">
                <p14:modId xmlns:p14="http://schemas.microsoft.com/office/powerpoint/2010/main" val="4111801292"/>
              </p:ext>
            </p:extLst>
          </p:nvPr>
        </p:nvGraphicFramePr>
        <p:xfrm>
          <a:off x="107504" y="1340768"/>
          <a:ext cx="8784976" cy="5407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5155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2500" dirty="0" smtClean="0">
                <a:solidFill>
                  <a:srgbClr val="000000"/>
                </a:solidFill>
              </a:rPr>
              <a:t>Colorectal Cancer Patient Counts by Ethnicity, London (2015)</a:t>
            </a:r>
            <a:endParaRPr lang="en-GB" sz="2500" dirty="0">
              <a:solidFill>
                <a:srgbClr val="000000"/>
              </a:solidFill>
            </a:endParaRPr>
          </a:p>
        </p:txBody>
      </p:sp>
      <p:graphicFrame>
        <p:nvGraphicFramePr>
          <p:cNvPr id="7" name="Chart 6"/>
          <p:cNvGraphicFramePr>
            <a:graphicFrameLocks/>
          </p:cNvGraphicFramePr>
          <p:nvPr>
            <p:extLst>
              <p:ext uri="{D42A27DB-BD31-4B8C-83A1-F6EECF244321}">
                <p14:modId xmlns:p14="http://schemas.microsoft.com/office/powerpoint/2010/main" val="1886195315"/>
              </p:ext>
            </p:extLst>
          </p:nvPr>
        </p:nvGraphicFramePr>
        <p:xfrm>
          <a:off x="107504" y="1268760"/>
          <a:ext cx="8784976" cy="5472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05781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dirty="0" smtClean="0">
                <a:solidFill>
                  <a:srgbClr val="000000"/>
                </a:solidFill>
              </a:rPr>
              <a:t>Colorectal </a:t>
            </a:r>
            <a:r>
              <a:rPr lang="en-GB" sz="2500" dirty="0">
                <a:solidFill>
                  <a:srgbClr val="000000"/>
                </a:solidFill>
              </a:rPr>
              <a:t>Cancer Pathway from Referral to Treatment</a:t>
            </a:r>
            <a:r>
              <a:rPr lang="en-GB" sz="2500" b="1" dirty="0">
                <a:solidFill>
                  <a:srgbClr val="000000"/>
                </a:solidFill>
              </a:rPr>
              <a:t> by Ethnicity, England and London (2015)</a:t>
            </a:r>
          </a:p>
        </p:txBody>
      </p:sp>
      <p:graphicFrame>
        <p:nvGraphicFramePr>
          <p:cNvPr id="4" name="Chart 3"/>
          <p:cNvGraphicFramePr>
            <a:graphicFrameLocks/>
          </p:cNvGraphicFramePr>
          <p:nvPr>
            <p:extLst>
              <p:ext uri="{D42A27DB-BD31-4B8C-83A1-F6EECF244321}">
                <p14:modId xmlns:p14="http://schemas.microsoft.com/office/powerpoint/2010/main" val="390993085"/>
              </p:ext>
            </p:extLst>
          </p:nvPr>
        </p:nvGraphicFramePr>
        <p:xfrm>
          <a:off x="107504" y="1484784"/>
          <a:ext cx="8784976" cy="52633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6771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Results: Income Domain Deprivation Quintile</a:t>
            </a:r>
            <a:endParaRPr lang="en-GB" dirty="0"/>
          </a:p>
        </p:txBody>
      </p:sp>
    </p:spTree>
    <p:extLst>
      <p:ext uri="{BB962C8B-B14F-4D97-AF65-F5344CB8AC3E}">
        <p14:creationId xmlns:p14="http://schemas.microsoft.com/office/powerpoint/2010/main" val="30218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Autofit/>
          </a:bodyPr>
          <a:lstStyle/>
          <a:p>
            <a:r>
              <a:rPr lang="en-GB" sz="2500" dirty="0">
                <a:solidFill>
                  <a:srgbClr val="000000"/>
                </a:solidFill>
              </a:rPr>
              <a:t>Distribution of Income Domain Quintile for </a:t>
            </a:r>
            <a:r>
              <a:rPr lang="en-GB" sz="2500" dirty="0" smtClean="0">
                <a:solidFill>
                  <a:srgbClr val="000000"/>
                </a:solidFill>
              </a:rPr>
              <a:t>Colorectal </a:t>
            </a:r>
            <a:r>
              <a:rPr lang="en-GB" sz="2500" dirty="0">
                <a:solidFill>
                  <a:srgbClr val="000000"/>
                </a:solidFill>
              </a:rPr>
              <a:t>Cancer, England and London (2013-2015)</a:t>
            </a:r>
            <a:endParaRPr lang="en-GB" sz="2500" b="1" dirty="0">
              <a:solidFill>
                <a:schemeClr val="accent5"/>
              </a:solidFill>
            </a:endParaRPr>
          </a:p>
        </p:txBody>
      </p:sp>
      <p:graphicFrame>
        <p:nvGraphicFramePr>
          <p:cNvPr id="5" name="Chart 4"/>
          <p:cNvGraphicFramePr>
            <a:graphicFrameLocks/>
          </p:cNvGraphicFramePr>
          <p:nvPr>
            <p:extLst>
              <p:ext uri="{D42A27DB-BD31-4B8C-83A1-F6EECF244321}">
                <p14:modId xmlns:p14="http://schemas.microsoft.com/office/powerpoint/2010/main" val="2983803753"/>
              </p:ext>
            </p:extLst>
          </p:nvPr>
        </p:nvGraphicFramePr>
        <p:xfrm>
          <a:off x="0" y="1412776"/>
          <a:ext cx="8892480" cy="52332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8169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2500" dirty="0" smtClean="0">
                <a:solidFill>
                  <a:srgbClr val="000000"/>
                </a:solidFill>
              </a:rPr>
              <a:t>Colorectal </a:t>
            </a:r>
            <a:r>
              <a:rPr lang="en-GB" sz="2500" dirty="0">
                <a:solidFill>
                  <a:srgbClr val="000000"/>
                </a:solidFill>
              </a:rPr>
              <a:t>Cancer Patient Counts by Income Domain Quintile, London (2015)</a:t>
            </a:r>
          </a:p>
        </p:txBody>
      </p:sp>
      <p:graphicFrame>
        <p:nvGraphicFramePr>
          <p:cNvPr id="5" name="Chart 4"/>
          <p:cNvGraphicFramePr>
            <a:graphicFrameLocks/>
          </p:cNvGraphicFramePr>
          <p:nvPr>
            <p:extLst>
              <p:ext uri="{D42A27DB-BD31-4B8C-83A1-F6EECF244321}">
                <p14:modId xmlns:p14="http://schemas.microsoft.com/office/powerpoint/2010/main" val="1803586999"/>
              </p:ext>
            </p:extLst>
          </p:nvPr>
        </p:nvGraphicFramePr>
        <p:xfrm>
          <a:off x="107504" y="1196752"/>
          <a:ext cx="8784976" cy="5479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4159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dirty="0" smtClean="0">
                <a:solidFill>
                  <a:srgbClr val="000000"/>
                </a:solidFill>
              </a:rPr>
              <a:t>Colorectal </a:t>
            </a:r>
            <a:r>
              <a:rPr lang="en-GB" sz="2500" dirty="0">
                <a:solidFill>
                  <a:srgbClr val="000000"/>
                </a:solidFill>
              </a:rPr>
              <a:t>Cancer Pathway from Referral to Treatment</a:t>
            </a:r>
            <a:r>
              <a:rPr lang="en-GB" sz="2500" b="1" dirty="0">
                <a:solidFill>
                  <a:srgbClr val="000000"/>
                </a:solidFill>
              </a:rPr>
              <a:t> by income domain quintile, England and London (2015)</a:t>
            </a:r>
          </a:p>
        </p:txBody>
      </p:sp>
      <p:graphicFrame>
        <p:nvGraphicFramePr>
          <p:cNvPr id="4" name="Chart 3"/>
          <p:cNvGraphicFramePr>
            <a:graphicFrameLocks/>
          </p:cNvGraphicFramePr>
          <p:nvPr>
            <p:extLst>
              <p:ext uri="{D42A27DB-BD31-4B8C-83A1-F6EECF244321}">
                <p14:modId xmlns:p14="http://schemas.microsoft.com/office/powerpoint/2010/main" val="2790782875"/>
              </p:ext>
            </p:extLst>
          </p:nvPr>
        </p:nvGraphicFramePr>
        <p:xfrm>
          <a:off x="107504" y="1556792"/>
          <a:ext cx="8856984" cy="5191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7411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smtClean="0"/>
              <a:t>Results: Resident CCG</a:t>
            </a:r>
            <a:endParaRPr lang="en-GB" dirty="0"/>
          </a:p>
        </p:txBody>
      </p:sp>
    </p:spTree>
    <p:extLst>
      <p:ext uri="{BB962C8B-B14F-4D97-AF65-F5344CB8AC3E}">
        <p14:creationId xmlns:p14="http://schemas.microsoft.com/office/powerpoint/2010/main" val="27812728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rgbClr val="000000"/>
                </a:solidFill>
              </a:rPr>
              <a:t>Colorectal Tumour </a:t>
            </a:r>
            <a:r>
              <a:rPr lang="en-GB" sz="2500" dirty="0">
                <a:solidFill>
                  <a:srgbClr val="000000"/>
                </a:solidFill>
              </a:rPr>
              <a:t>C</a:t>
            </a:r>
            <a:r>
              <a:rPr lang="en-GB" sz="2500" dirty="0" smtClean="0">
                <a:solidFill>
                  <a:srgbClr val="000000"/>
                </a:solidFill>
              </a:rPr>
              <a:t>ounts by  Resident CCG and STP, London (2015)</a:t>
            </a:r>
            <a:endParaRPr lang="en-GB" sz="2500" dirty="0">
              <a:solidFill>
                <a:srgbClr val="000000"/>
              </a:solidFill>
            </a:endParaRPr>
          </a:p>
        </p:txBody>
      </p:sp>
      <p:graphicFrame>
        <p:nvGraphicFramePr>
          <p:cNvPr id="4" name="Chart 3"/>
          <p:cNvGraphicFramePr>
            <a:graphicFrameLocks/>
          </p:cNvGraphicFramePr>
          <p:nvPr>
            <p:extLst>
              <p:ext uri="{D42A27DB-BD31-4B8C-83A1-F6EECF244321}">
                <p14:modId xmlns:p14="http://schemas.microsoft.com/office/powerpoint/2010/main" val="220597559"/>
              </p:ext>
            </p:extLst>
          </p:nvPr>
        </p:nvGraphicFramePr>
        <p:xfrm>
          <a:off x="179512" y="980728"/>
          <a:ext cx="8712968" cy="5688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0352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rgbClr val="000000"/>
                </a:solidFill>
              </a:rPr>
              <a:t>Pathway by Resident CCG and STP, London (2015)</a:t>
            </a:r>
            <a:endParaRPr lang="en-GB" sz="2500" dirty="0">
              <a:solidFill>
                <a:srgbClr val="000000"/>
              </a:solidFill>
            </a:endParaRPr>
          </a:p>
        </p:txBody>
      </p:sp>
      <p:graphicFrame>
        <p:nvGraphicFramePr>
          <p:cNvPr id="4" name="Chart 3"/>
          <p:cNvGraphicFramePr>
            <a:graphicFrameLocks/>
          </p:cNvGraphicFramePr>
          <p:nvPr>
            <p:extLst>
              <p:ext uri="{D42A27DB-BD31-4B8C-83A1-F6EECF244321}">
                <p14:modId xmlns:p14="http://schemas.microsoft.com/office/powerpoint/2010/main" val="4262521701"/>
              </p:ext>
            </p:extLst>
          </p:nvPr>
        </p:nvGraphicFramePr>
        <p:xfrm>
          <a:off x="179512" y="980728"/>
          <a:ext cx="8712967" cy="5760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4353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4" name="Text Placeholder 3"/>
          <p:cNvSpPr>
            <a:spLocks noGrp="1"/>
          </p:cNvSpPr>
          <p:nvPr>
            <p:ph type="body" sz="quarter" idx="13"/>
          </p:nvPr>
        </p:nvSpPr>
        <p:spPr>
          <a:xfrm>
            <a:off x="251520" y="764704"/>
            <a:ext cx="8642350" cy="5544617"/>
          </a:xfrm>
        </p:spPr>
        <p:txBody>
          <a:bodyPr>
            <a:noAutofit/>
          </a:bodyPr>
          <a:lstStyle/>
          <a:p>
            <a:r>
              <a:rPr lang="en-GB" sz="1600" b="1" u="sng" dirty="0">
                <a:solidFill>
                  <a:srgbClr val="000000"/>
                </a:solidFill>
              </a:rPr>
              <a:t>Aim</a:t>
            </a:r>
          </a:p>
          <a:p>
            <a:r>
              <a:rPr lang="en-GB" sz="1600" dirty="0">
                <a:solidFill>
                  <a:srgbClr val="000000"/>
                </a:solidFill>
              </a:rPr>
              <a:t>T</a:t>
            </a:r>
            <a:r>
              <a:rPr lang="en-GB" sz="1600" dirty="0" smtClean="0">
                <a:solidFill>
                  <a:srgbClr val="000000"/>
                </a:solidFill>
              </a:rPr>
              <a:t>o assess </a:t>
            </a:r>
            <a:r>
              <a:rPr lang="en-GB" sz="1600" dirty="0">
                <a:solidFill>
                  <a:srgbClr val="000000"/>
                </a:solidFill>
              </a:rPr>
              <a:t>the typical pathway for </a:t>
            </a:r>
            <a:r>
              <a:rPr lang="en-GB" sz="1600" dirty="0" smtClean="0">
                <a:solidFill>
                  <a:srgbClr val="000000"/>
                </a:solidFill>
              </a:rPr>
              <a:t>colorectal </a:t>
            </a:r>
            <a:r>
              <a:rPr lang="en-GB" sz="1600" dirty="0">
                <a:solidFill>
                  <a:srgbClr val="000000"/>
                </a:solidFill>
              </a:rPr>
              <a:t>cancer in London in the aim to understand the pathway better as this is a pathway that is challenged in terms of meeting the 62 day standard</a:t>
            </a:r>
            <a:r>
              <a:rPr lang="en-GB" sz="1600" dirty="0" smtClean="0">
                <a:solidFill>
                  <a:srgbClr val="000000"/>
                </a:solidFill>
              </a:rPr>
              <a:t>.</a:t>
            </a:r>
          </a:p>
          <a:p>
            <a:endParaRPr lang="en-GB" sz="1600" b="1" u="sng" dirty="0">
              <a:solidFill>
                <a:srgbClr val="000000"/>
              </a:solidFill>
            </a:endParaRPr>
          </a:p>
          <a:p>
            <a:r>
              <a:rPr lang="en-GB" sz="1600" b="1" u="sng" dirty="0">
                <a:solidFill>
                  <a:srgbClr val="000000"/>
                </a:solidFill>
              </a:rPr>
              <a:t>Objectives</a:t>
            </a:r>
          </a:p>
          <a:p>
            <a:pPr marL="285750" indent="-285750">
              <a:buFont typeface="Arial" panose="020B0604020202020204" pitchFamily="34" charset="0"/>
              <a:buChar char="•"/>
            </a:pPr>
            <a:r>
              <a:rPr lang="en-GB" sz="1600" dirty="0" smtClean="0">
                <a:solidFill>
                  <a:srgbClr val="000000"/>
                </a:solidFill>
              </a:rPr>
              <a:t>To measure </a:t>
            </a:r>
            <a:r>
              <a:rPr lang="en-GB" sz="1600" dirty="0">
                <a:solidFill>
                  <a:srgbClr val="000000"/>
                </a:solidFill>
              </a:rPr>
              <a:t>the typical time taken in the different stages of </a:t>
            </a:r>
            <a:r>
              <a:rPr lang="en-GB" sz="1600" dirty="0" smtClean="0">
                <a:solidFill>
                  <a:srgbClr val="000000"/>
                </a:solidFill>
              </a:rPr>
              <a:t>the colorectal cancer pathway</a:t>
            </a:r>
            <a:endParaRPr lang="en-GB" sz="1600" dirty="0">
              <a:solidFill>
                <a:srgbClr val="000000"/>
              </a:solidFill>
            </a:endParaRPr>
          </a:p>
          <a:p>
            <a:pPr marL="285750" indent="-285750">
              <a:buFont typeface="Arial" panose="020B0604020202020204" pitchFamily="34" charset="0"/>
              <a:buChar char="•"/>
            </a:pPr>
            <a:r>
              <a:rPr lang="en-GB" sz="1600" dirty="0">
                <a:solidFill>
                  <a:srgbClr val="000000"/>
                </a:solidFill>
              </a:rPr>
              <a:t>To assess the typical pathway for London segmented by </a:t>
            </a:r>
            <a:r>
              <a:rPr lang="en-GB" sz="1600" dirty="0" smtClean="0">
                <a:solidFill>
                  <a:srgbClr val="000000"/>
                </a:solidFill>
              </a:rPr>
              <a:t>various demographics</a:t>
            </a:r>
          </a:p>
          <a:p>
            <a:pPr marL="285750" indent="-285750">
              <a:buFont typeface="Arial" panose="020B0604020202020204" pitchFamily="34" charset="0"/>
              <a:buChar char="•"/>
            </a:pPr>
            <a:endParaRPr lang="en-GB" sz="1600" dirty="0">
              <a:solidFill>
                <a:srgbClr val="000000"/>
              </a:solidFill>
            </a:endParaRPr>
          </a:p>
          <a:p>
            <a:r>
              <a:rPr lang="en-GB" sz="1600" b="1" u="sng" dirty="0">
                <a:solidFill>
                  <a:srgbClr val="000000"/>
                </a:solidFill>
              </a:rPr>
              <a:t>Method</a:t>
            </a:r>
          </a:p>
          <a:p>
            <a:r>
              <a:rPr lang="en-GB" sz="1600" dirty="0" smtClean="0">
                <a:solidFill>
                  <a:srgbClr val="000000"/>
                </a:solidFill>
              </a:rPr>
              <a:t>Confirmed colorectal cancer cases resident in London and West Essex diagnosed 2013-2015 were selected as the cohort population. This includes all referral routes.</a:t>
            </a:r>
          </a:p>
          <a:p>
            <a:r>
              <a:rPr lang="en-GB" sz="1600" dirty="0" smtClean="0">
                <a:solidFill>
                  <a:srgbClr val="000000"/>
                </a:solidFill>
              </a:rPr>
              <a:t>Cancer registry data, including data recorded on the National Cancer Waits Database (CWT), Hospital Episodes Statistics (HES), and trust submitted pathology reports and MDT dates, was used in this analysis.</a:t>
            </a:r>
          </a:p>
          <a:p>
            <a:r>
              <a:rPr lang="en-GB" sz="1600" dirty="0" smtClean="0">
                <a:solidFill>
                  <a:srgbClr val="000000"/>
                </a:solidFill>
              </a:rPr>
              <a:t>The absolute median time taken between the different intervals in the pathway were calculated segmented by various demographics.</a:t>
            </a:r>
          </a:p>
          <a:p>
            <a:r>
              <a:rPr lang="en-GB" sz="1600" dirty="0" smtClean="0">
                <a:solidFill>
                  <a:srgbClr val="000000"/>
                </a:solidFill>
              </a:rPr>
              <a:t>Cases identified through death certificate only were not included in this analysis. </a:t>
            </a:r>
          </a:p>
        </p:txBody>
      </p:sp>
    </p:spTree>
    <p:extLst>
      <p:ext uri="{BB962C8B-B14F-4D97-AF65-F5344CB8AC3E}">
        <p14:creationId xmlns:p14="http://schemas.microsoft.com/office/powerpoint/2010/main" val="2878160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rgbClr val="000000"/>
                </a:solidFill>
              </a:rPr>
              <a:t>Pathway by CCG and year of diagnosis (North Central London)</a:t>
            </a:r>
            <a:endParaRPr lang="en-GB" sz="2500" dirty="0">
              <a:solidFill>
                <a:srgbClr val="000000"/>
              </a:solidFill>
            </a:endParaRPr>
          </a:p>
        </p:txBody>
      </p:sp>
      <p:graphicFrame>
        <p:nvGraphicFramePr>
          <p:cNvPr id="4" name="Chart 3"/>
          <p:cNvGraphicFramePr>
            <a:graphicFrameLocks/>
          </p:cNvGraphicFramePr>
          <p:nvPr>
            <p:extLst>
              <p:ext uri="{D42A27DB-BD31-4B8C-83A1-F6EECF244321}">
                <p14:modId xmlns:p14="http://schemas.microsoft.com/office/powerpoint/2010/main" val="2766391704"/>
              </p:ext>
            </p:extLst>
          </p:nvPr>
        </p:nvGraphicFramePr>
        <p:xfrm>
          <a:off x="179512" y="1052736"/>
          <a:ext cx="8712968" cy="5623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31921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chemeClr val="accent5"/>
                </a:solidFill>
              </a:rPr>
              <a:t>Pathway by CCG and year of diagnosis (North East London)</a:t>
            </a:r>
            <a:endParaRPr lang="en-GB" sz="2500" dirty="0">
              <a:solidFill>
                <a:schemeClr val="accent5"/>
              </a:solidFill>
            </a:endParaRPr>
          </a:p>
        </p:txBody>
      </p:sp>
      <p:graphicFrame>
        <p:nvGraphicFramePr>
          <p:cNvPr id="5" name="Chart 4"/>
          <p:cNvGraphicFramePr>
            <a:graphicFrameLocks/>
          </p:cNvGraphicFramePr>
          <p:nvPr>
            <p:extLst>
              <p:ext uri="{D42A27DB-BD31-4B8C-83A1-F6EECF244321}">
                <p14:modId xmlns:p14="http://schemas.microsoft.com/office/powerpoint/2010/main" val="3833962859"/>
              </p:ext>
            </p:extLst>
          </p:nvPr>
        </p:nvGraphicFramePr>
        <p:xfrm>
          <a:off x="179512" y="980728"/>
          <a:ext cx="8784976" cy="55860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63444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rgbClr val="000000"/>
                </a:solidFill>
              </a:rPr>
              <a:t>Pathway by CCG and year of diagnosis (North West London)</a:t>
            </a:r>
            <a:endParaRPr lang="en-GB" sz="2500" dirty="0">
              <a:solidFill>
                <a:srgbClr val="0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153120202"/>
              </p:ext>
            </p:extLst>
          </p:nvPr>
        </p:nvGraphicFramePr>
        <p:xfrm>
          <a:off x="179512" y="980728"/>
          <a:ext cx="8784976" cy="5688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85997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rgbClr val="000000"/>
                </a:solidFill>
              </a:rPr>
              <a:t>Pathway by CCG and year of diagnosis (South East London)</a:t>
            </a:r>
            <a:endParaRPr lang="en-GB" sz="2500" dirty="0">
              <a:solidFill>
                <a:srgbClr val="000000"/>
              </a:solidFill>
            </a:endParaRPr>
          </a:p>
        </p:txBody>
      </p:sp>
      <p:graphicFrame>
        <p:nvGraphicFramePr>
          <p:cNvPr id="5" name="Chart 4"/>
          <p:cNvGraphicFramePr>
            <a:graphicFrameLocks/>
          </p:cNvGraphicFramePr>
          <p:nvPr>
            <p:extLst>
              <p:ext uri="{D42A27DB-BD31-4B8C-83A1-F6EECF244321}">
                <p14:modId xmlns:p14="http://schemas.microsoft.com/office/powerpoint/2010/main" val="1345911294"/>
              </p:ext>
            </p:extLst>
          </p:nvPr>
        </p:nvGraphicFramePr>
        <p:xfrm>
          <a:off x="179512" y="980728"/>
          <a:ext cx="8784976" cy="5695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47767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rgbClr val="000000"/>
                </a:solidFill>
              </a:rPr>
              <a:t>Pathway by CCG and year of diagnosis (South West London)</a:t>
            </a:r>
            <a:endParaRPr lang="en-GB" sz="2500" dirty="0">
              <a:solidFill>
                <a:srgbClr val="0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628132993"/>
              </p:ext>
            </p:extLst>
          </p:nvPr>
        </p:nvGraphicFramePr>
        <p:xfrm>
          <a:off x="107504" y="980728"/>
          <a:ext cx="8856984" cy="5767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8960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rgbClr val="000000"/>
                </a:solidFill>
              </a:rPr>
              <a:t>Pathway by CCG and year of diagnosis (West Essex)</a:t>
            </a:r>
            <a:endParaRPr lang="en-GB" sz="2500" dirty="0">
              <a:solidFill>
                <a:srgbClr val="000000"/>
              </a:solidFill>
            </a:endParaRPr>
          </a:p>
        </p:txBody>
      </p:sp>
      <p:graphicFrame>
        <p:nvGraphicFramePr>
          <p:cNvPr id="5" name="Chart 4"/>
          <p:cNvGraphicFramePr>
            <a:graphicFrameLocks/>
          </p:cNvGraphicFramePr>
          <p:nvPr>
            <p:extLst>
              <p:ext uri="{D42A27DB-BD31-4B8C-83A1-F6EECF244321}">
                <p14:modId xmlns:p14="http://schemas.microsoft.com/office/powerpoint/2010/main" val="409032987"/>
              </p:ext>
            </p:extLst>
          </p:nvPr>
        </p:nvGraphicFramePr>
        <p:xfrm>
          <a:off x="179512" y="980728"/>
          <a:ext cx="8784976" cy="5767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18406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smtClean="0"/>
              <a:t>Results: Diagnosis Trust</a:t>
            </a:r>
            <a:endParaRPr lang="en-GB" dirty="0"/>
          </a:p>
        </p:txBody>
      </p:sp>
    </p:spTree>
    <p:extLst>
      <p:ext uri="{BB962C8B-B14F-4D97-AF65-F5344CB8AC3E}">
        <p14:creationId xmlns:p14="http://schemas.microsoft.com/office/powerpoint/2010/main" val="2112601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b="1" dirty="0" smtClean="0">
                <a:solidFill>
                  <a:srgbClr val="000000"/>
                </a:solidFill>
              </a:rPr>
              <a:t>Pathway by Diagnosis Trust and STP, London (2015)</a:t>
            </a:r>
            <a:endParaRPr lang="en-GB" sz="2500" b="1" dirty="0">
              <a:solidFill>
                <a:srgbClr val="000000"/>
              </a:solidFill>
            </a:endParaRPr>
          </a:p>
        </p:txBody>
      </p:sp>
      <p:graphicFrame>
        <p:nvGraphicFramePr>
          <p:cNvPr id="6" name="Chart 5"/>
          <p:cNvGraphicFramePr>
            <a:graphicFrameLocks/>
          </p:cNvGraphicFramePr>
          <p:nvPr>
            <p:extLst>
              <p:ext uri="{D42A27DB-BD31-4B8C-83A1-F6EECF244321}">
                <p14:modId xmlns:p14="http://schemas.microsoft.com/office/powerpoint/2010/main" val="3086875028"/>
              </p:ext>
            </p:extLst>
          </p:nvPr>
        </p:nvGraphicFramePr>
        <p:xfrm>
          <a:off x="179512" y="1124744"/>
          <a:ext cx="8784976" cy="5733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42930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smtClean="0">
                <a:solidFill>
                  <a:srgbClr val="000000"/>
                </a:solidFill>
              </a:rPr>
              <a:t>Pathway by Diagnosis Trust and Year of Diagnosis (North Central London)</a:t>
            </a:r>
            <a:endParaRPr lang="en-GB" sz="2500" dirty="0">
              <a:solidFill>
                <a:srgbClr val="000000"/>
              </a:solidFill>
            </a:endParaRPr>
          </a:p>
        </p:txBody>
      </p:sp>
      <p:graphicFrame>
        <p:nvGraphicFramePr>
          <p:cNvPr id="5" name="Chart 4"/>
          <p:cNvGraphicFramePr>
            <a:graphicFrameLocks/>
          </p:cNvGraphicFramePr>
          <p:nvPr>
            <p:extLst>
              <p:ext uri="{D42A27DB-BD31-4B8C-83A1-F6EECF244321}">
                <p14:modId xmlns:p14="http://schemas.microsoft.com/office/powerpoint/2010/main" val="505566185"/>
              </p:ext>
            </p:extLst>
          </p:nvPr>
        </p:nvGraphicFramePr>
        <p:xfrm>
          <a:off x="179512" y="980728"/>
          <a:ext cx="8784976" cy="5760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0810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a:solidFill>
                  <a:srgbClr val="000000"/>
                </a:solidFill>
              </a:rPr>
              <a:t>Pathway by Diagnosis Trust and Year of </a:t>
            </a:r>
            <a:r>
              <a:rPr lang="en-GB" sz="2500" dirty="0" smtClean="0">
                <a:solidFill>
                  <a:srgbClr val="000000"/>
                </a:solidFill>
              </a:rPr>
              <a:t>Diagnosis (North East London)</a:t>
            </a:r>
            <a:endParaRPr lang="en-GB" sz="2500" dirty="0">
              <a:solidFill>
                <a:srgbClr val="000000"/>
              </a:solidFill>
            </a:endParaRPr>
          </a:p>
        </p:txBody>
      </p:sp>
      <p:graphicFrame>
        <p:nvGraphicFramePr>
          <p:cNvPr id="4" name="Chart 3"/>
          <p:cNvGraphicFramePr>
            <a:graphicFrameLocks/>
          </p:cNvGraphicFramePr>
          <p:nvPr>
            <p:extLst>
              <p:ext uri="{D42A27DB-BD31-4B8C-83A1-F6EECF244321}">
                <p14:modId xmlns:p14="http://schemas.microsoft.com/office/powerpoint/2010/main" val="2888439009"/>
              </p:ext>
            </p:extLst>
          </p:nvPr>
        </p:nvGraphicFramePr>
        <p:xfrm>
          <a:off x="107504" y="1052736"/>
          <a:ext cx="8928992" cy="5695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1506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type="body" sz="quarter" idx="12"/>
          </p:nvPr>
        </p:nvSpPr>
        <p:spPr>
          <a:xfrm>
            <a:off x="251520" y="836712"/>
            <a:ext cx="8642350" cy="432047"/>
          </a:xfrm>
        </p:spPr>
        <p:txBody>
          <a:bodyPr>
            <a:noAutofit/>
          </a:bodyPr>
          <a:lstStyle/>
          <a:p>
            <a:r>
              <a:rPr lang="en-GB" sz="1400" b="1" dirty="0" smtClean="0">
                <a:solidFill>
                  <a:srgbClr val="000000"/>
                </a:solidFill>
              </a:rPr>
              <a:t>Pathway is presented by the median time taken between the following:</a:t>
            </a:r>
          </a:p>
          <a:p>
            <a:pPr>
              <a:buFontTx/>
              <a:buChar char="-"/>
            </a:pPr>
            <a:r>
              <a:rPr lang="en-GB" sz="1400" dirty="0" smtClean="0">
                <a:solidFill>
                  <a:srgbClr val="000000"/>
                </a:solidFill>
              </a:rPr>
              <a:t>Referral date</a:t>
            </a:r>
          </a:p>
          <a:p>
            <a:pPr>
              <a:buFontTx/>
              <a:buChar char="-"/>
            </a:pPr>
            <a:r>
              <a:rPr lang="en-GB" sz="1400" dirty="0" smtClean="0">
                <a:solidFill>
                  <a:srgbClr val="000000"/>
                </a:solidFill>
              </a:rPr>
              <a:t>First seen in secondary care date</a:t>
            </a:r>
          </a:p>
          <a:p>
            <a:pPr>
              <a:buFontTx/>
              <a:buChar char="-"/>
            </a:pPr>
            <a:r>
              <a:rPr lang="en-GB" sz="1400" dirty="0" smtClean="0">
                <a:solidFill>
                  <a:srgbClr val="000000"/>
                </a:solidFill>
              </a:rPr>
              <a:t>Diagnosis date</a:t>
            </a:r>
          </a:p>
          <a:p>
            <a:pPr>
              <a:buFontTx/>
              <a:buChar char="-"/>
            </a:pPr>
            <a:r>
              <a:rPr lang="en-GB" sz="1400" dirty="0" smtClean="0">
                <a:solidFill>
                  <a:srgbClr val="000000"/>
                </a:solidFill>
              </a:rPr>
              <a:t>MDT date</a:t>
            </a:r>
          </a:p>
          <a:p>
            <a:pPr>
              <a:buFontTx/>
              <a:buChar char="-"/>
            </a:pPr>
            <a:r>
              <a:rPr lang="en-GB" sz="1400" dirty="0" smtClean="0">
                <a:solidFill>
                  <a:srgbClr val="000000"/>
                </a:solidFill>
              </a:rPr>
              <a:t>Treatment start date</a:t>
            </a:r>
          </a:p>
          <a:p>
            <a:pPr>
              <a:buFontTx/>
              <a:buChar char="-"/>
            </a:pPr>
            <a:endParaRPr lang="en-GB" sz="1400" dirty="0" smtClean="0">
              <a:solidFill>
                <a:srgbClr val="000000"/>
              </a:solidFill>
            </a:endParaRPr>
          </a:p>
          <a:p>
            <a:r>
              <a:rPr lang="en-GB" sz="1400" b="1" dirty="0" smtClean="0">
                <a:solidFill>
                  <a:srgbClr val="000000"/>
                </a:solidFill>
              </a:rPr>
              <a:t>Pathway is segmented by the following demographics:</a:t>
            </a:r>
          </a:p>
          <a:p>
            <a:pPr>
              <a:buFontTx/>
              <a:buChar char="-"/>
            </a:pPr>
            <a:r>
              <a:rPr lang="en-GB" sz="1400" dirty="0" smtClean="0">
                <a:solidFill>
                  <a:srgbClr val="000000"/>
                </a:solidFill>
              </a:rPr>
              <a:t>Year of diagnosis (2013-2015)</a:t>
            </a:r>
          </a:p>
          <a:p>
            <a:pPr>
              <a:buFontTx/>
              <a:buChar char="-"/>
            </a:pPr>
            <a:r>
              <a:rPr lang="en-GB" sz="1400" dirty="0" smtClean="0">
                <a:solidFill>
                  <a:srgbClr val="000000"/>
                </a:solidFill>
              </a:rPr>
              <a:t>Sex</a:t>
            </a:r>
          </a:p>
          <a:p>
            <a:pPr>
              <a:buFontTx/>
              <a:buChar char="-"/>
            </a:pPr>
            <a:r>
              <a:rPr lang="en-GB" sz="1400" dirty="0" smtClean="0">
                <a:solidFill>
                  <a:srgbClr val="000000"/>
                </a:solidFill>
              </a:rPr>
              <a:t>Stage at diagnosis</a:t>
            </a:r>
          </a:p>
          <a:p>
            <a:pPr>
              <a:buFontTx/>
              <a:buChar char="-"/>
            </a:pPr>
            <a:r>
              <a:rPr lang="en-GB" sz="1400" dirty="0" smtClean="0">
                <a:solidFill>
                  <a:srgbClr val="000000"/>
                </a:solidFill>
              </a:rPr>
              <a:t>Age at diagnosis</a:t>
            </a:r>
          </a:p>
          <a:p>
            <a:pPr>
              <a:buFontTx/>
              <a:buChar char="-"/>
            </a:pPr>
            <a:r>
              <a:rPr lang="en-GB" sz="1400" dirty="0" smtClean="0">
                <a:solidFill>
                  <a:srgbClr val="000000"/>
                </a:solidFill>
              </a:rPr>
              <a:t>Ethnicity</a:t>
            </a:r>
          </a:p>
          <a:p>
            <a:pPr>
              <a:buFontTx/>
              <a:buChar char="-"/>
            </a:pPr>
            <a:r>
              <a:rPr lang="en-GB" sz="1400" dirty="0" smtClean="0">
                <a:solidFill>
                  <a:srgbClr val="000000"/>
                </a:solidFill>
              </a:rPr>
              <a:t>Income domain quintile</a:t>
            </a:r>
          </a:p>
          <a:p>
            <a:pPr>
              <a:buFontTx/>
              <a:buChar char="-"/>
            </a:pPr>
            <a:r>
              <a:rPr lang="en-GB" sz="1400" dirty="0" smtClean="0">
                <a:solidFill>
                  <a:srgbClr val="000000"/>
                </a:solidFill>
              </a:rPr>
              <a:t>Resident CCG</a:t>
            </a:r>
          </a:p>
          <a:p>
            <a:pPr>
              <a:buFontTx/>
              <a:buChar char="-"/>
            </a:pPr>
            <a:r>
              <a:rPr lang="en-GB" sz="1400" dirty="0" smtClean="0">
                <a:solidFill>
                  <a:srgbClr val="000000"/>
                </a:solidFill>
              </a:rPr>
              <a:t>Diagnosis trust</a:t>
            </a:r>
          </a:p>
          <a:p>
            <a:endParaRPr lang="en-GB" sz="1400" dirty="0" smtClean="0">
              <a:solidFill>
                <a:srgbClr val="000000"/>
              </a:solidFill>
            </a:endParaRPr>
          </a:p>
        </p:txBody>
      </p:sp>
    </p:spTree>
    <p:extLst>
      <p:ext uri="{BB962C8B-B14F-4D97-AF65-F5344CB8AC3E}">
        <p14:creationId xmlns:p14="http://schemas.microsoft.com/office/powerpoint/2010/main" val="16419435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a:solidFill>
                  <a:srgbClr val="000000"/>
                </a:solidFill>
              </a:rPr>
              <a:t>Pathway by Diagnosis Trust and Year of </a:t>
            </a:r>
            <a:r>
              <a:rPr lang="en-GB" sz="2500" dirty="0" smtClean="0">
                <a:solidFill>
                  <a:srgbClr val="000000"/>
                </a:solidFill>
              </a:rPr>
              <a:t>Diagnosis (North West London)</a:t>
            </a:r>
            <a:endParaRPr lang="en-GB" sz="2500" dirty="0">
              <a:solidFill>
                <a:srgbClr val="000000"/>
              </a:solidFill>
            </a:endParaRPr>
          </a:p>
        </p:txBody>
      </p:sp>
      <p:graphicFrame>
        <p:nvGraphicFramePr>
          <p:cNvPr id="4" name="Chart 3"/>
          <p:cNvGraphicFramePr>
            <a:graphicFrameLocks/>
          </p:cNvGraphicFramePr>
          <p:nvPr>
            <p:extLst>
              <p:ext uri="{D42A27DB-BD31-4B8C-83A1-F6EECF244321}">
                <p14:modId xmlns:p14="http://schemas.microsoft.com/office/powerpoint/2010/main" val="875055780"/>
              </p:ext>
            </p:extLst>
          </p:nvPr>
        </p:nvGraphicFramePr>
        <p:xfrm>
          <a:off x="179512" y="980728"/>
          <a:ext cx="8784976" cy="5767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2925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a:solidFill>
                  <a:schemeClr val="accent5"/>
                </a:solidFill>
              </a:rPr>
              <a:t>Pathway by Diagnosis Trust and Year of </a:t>
            </a:r>
            <a:r>
              <a:rPr lang="en-GB" sz="2500" dirty="0" smtClean="0">
                <a:solidFill>
                  <a:schemeClr val="accent5"/>
                </a:solidFill>
              </a:rPr>
              <a:t>Diagnosis (South East London)</a:t>
            </a:r>
            <a:endParaRPr lang="en-GB" sz="2500" dirty="0">
              <a:solidFill>
                <a:schemeClr val="accent5"/>
              </a:solidFill>
            </a:endParaRPr>
          </a:p>
        </p:txBody>
      </p:sp>
      <p:graphicFrame>
        <p:nvGraphicFramePr>
          <p:cNvPr id="5" name="Chart 4"/>
          <p:cNvGraphicFramePr>
            <a:graphicFrameLocks/>
          </p:cNvGraphicFramePr>
          <p:nvPr>
            <p:extLst>
              <p:ext uri="{D42A27DB-BD31-4B8C-83A1-F6EECF244321}">
                <p14:modId xmlns:p14="http://schemas.microsoft.com/office/powerpoint/2010/main" val="414239102"/>
              </p:ext>
            </p:extLst>
          </p:nvPr>
        </p:nvGraphicFramePr>
        <p:xfrm>
          <a:off x="107504" y="908720"/>
          <a:ext cx="8928992" cy="58326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761068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a:solidFill>
                  <a:schemeClr val="accent5"/>
                </a:solidFill>
              </a:rPr>
              <a:t>Pathway by Diagnosis Trust and Year of </a:t>
            </a:r>
            <a:r>
              <a:rPr lang="en-GB" sz="2500" dirty="0" smtClean="0">
                <a:solidFill>
                  <a:schemeClr val="accent5"/>
                </a:solidFill>
              </a:rPr>
              <a:t>Diagnosis (South West London)</a:t>
            </a:r>
            <a:endParaRPr lang="en-GB" sz="2500" dirty="0">
              <a:solidFill>
                <a:schemeClr val="accent5"/>
              </a:solidFill>
            </a:endParaRPr>
          </a:p>
        </p:txBody>
      </p:sp>
      <p:graphicFrame>
        <p:nvGraphicFramePr>
          <p:cNvPr id="4" name="Chart 3"/>
          <p:cNvGraphicFramePr>
            <a:graphicFrameLocks/>
          </p:cNvGraphicFramePr>
          <p:nvPr>
            <p:extLst>
              <p:ext uri="{D42A27DB-BD31-4B8C-83A1-F6EECF244321}">
                <p14:modId xmlns:p14="http://schemas.microsoft.com/office/powerpoint/2010/main" val="1711019848"/>
              </p:ext>
            </p:extLst>
          </p:nvPr>
        </p:nvGraphicFramePr>
        <p:xfrm>
          <a:off x="107504" y="1052736"/>
          <a:ext cx="8856984" cy="5688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73010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500" dirty="0">
                <a:solidFill>
                  <a:srgbClr val="000000"/>
                </a:solidFill>
              </a:rPr>
              <a:t>Pathway by Diagnosis Trust and Year of </a:t>
            </a:r>
            <a:r>
              <a:rPr lang="en-GB" sz="2500" dirty="0" smtClean="0">
                <a:solidFill>
                  <a:srgbClr val="000000"/>
                </a:solidFill>
              </a:rPr>
              <a:t>Diagnosis (</a:t>
            </a:r>
            <a:r>
              <a:rPr lang="en-GB" sz="2500" dirty="0">
                <a:solidFill>
                  <a:srgbClr val="000000"/>
                </a:solidFill>
              </a:rPr>
              <a:t>West </a:t>
            </a:r>
            <a:r>
              <a:rPr lang="en-GB" sz="2500" dirty="0" smtClean="0">
                <a:solidFill>
                  <a:srgbClr val="000000"/>
                </a:solidFill>
              </a:rPr>
              <a:t>Essex)</a:t>
            </a:r>
            <a:endParaRPr lang="en-GB" sz="2500" dirty="0">
              <a:solidFill>
                <a:srgbClr val="000000"/>
              </a:solidFill>
            </a:endParaRPr>
          </a:p>
        </p:txBody>
      </p:sp>
      <p:graphicFrame>
        <p:nvGraphicFramePr>
          <p:cNvPr id="5" name="Chart 4"/>
          <p:cNvGraphicFramePr>
            <a:graphicFrameLocks/>
          </p:cNvGraphicFramePr>
          <p:nvPr>
            <p:extLst>
              <p:ext uri="{D42A27DB-BD31-4B8C-83A1-F6EECF244321}">
                <p14:modId xmlns:p14="http://schemas.microsoft.com/office/powerpoint/2010/main" val="2638555316"/>
              </p:ext>
            </p:extLst>
          </p:nvPr>
        </p:nvGraphicFramePr>
        <p:xfrm>
          <a:off x="179512" y="1196752"/>
          <a:ext cx="8784976" cy="55353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95774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4" name="Text Placeholder 3"/>
          <p:cNvSpPr>
            <a:spLocks noGrp="1"/>
          </p:cNvSpPr>
          <p:nvPr>
            <p:ph type="body" sz="quarter" idx="13"/>
          </p:nvPr>
        </p:nvSpPr>
        <p:spPr>
          <a:xfrm>
            <a:off x="251520" y="692696"/>
            <a:ext cx="8642350" cy="5904656"/>
          </a:xfrm>
        </p:spPr>
        <p:txBody>
          <a:bodyPr>
            <a:noAutofit/>
          </a:bodyPr>
          <a:lstStyle/>
          <a:p>
            <a:pPr marL="285750" indent="-285750">
              <a:spcAft>
                <a:spcPts val="1200"/>
              </a:spcAft>
              <a:buFont typeface="Arial" panose="020B0604020202020204" pitchFamily="34" charset="0"/>
              <a:buChar char="•"/>
            </a:pPr>
            <a:r>
              <a:rPr lang="en-GB" sz="1550" dirty="0" smtClean="0">
                <a:solidFill>
                  <a:srgbClr val="000000"/>
                </a:solidFill>
              </a:rPr>
              <a:t>It was found that colorectal cancer had the longest pathway for England and London when compared to pathways for lung and prostate pathways for the same regions.</a:t>
            </a:r>
            <a:endParaRPr lang="en-GB" sz="1550" dirty="0">
              <a:solidFill>
                <a:srgbClr val="000000"/>
              </a:solidFill>
            </a:endParaRPr>
          </a:p>
          <a:p>
            <a:pPr marL="285750" indent="-285750">
              <a:spcAft>
                <a:spcPts val="1200"/>
              </a:spcAft>
              <a:buFont typeface="Arial" panose="020B0604020202020204" pitchFamily="34" charset="0"/>
              <a:buChar char="•"/>
            </a:pPr>
            <a:r>
              <a:rPr lang="en-GB" sz="1550" dirty="0">
                <a:solidFill>
                  <a:srgbClr val="000000"/>
                </a:solidFill>
              </a:rPr>
              <a:t>Although median pathway time remains consistent 2013-2015 in London, there are variations at a CCG level. </a:t>
            </a:r>
          </a:p>
          <a:p>
            <a:pPr marL="285750" indent="-285750">
              <a:spcAft>
                <a:spcPts val="1200"/>
              </a:spcAft>
              <a:buFont typeface="Arial" panose="020B0604020202020204" pitchFamily="34" charset="0"/>
              <a:buChar char="•"/>
            </a:pPr>
            <a:r>
              <a:rPr lang="en-GB" sz="1550" dirty="0" smtClean="0">
                <a:solidFill>
                  <a:srgbClr val="000000"/>
                </a:solidFill>
              </a:rPr>
              <a:t>For colorectal cancer, stage 1 </a:t>
            </a:r>
            <a:r>
              <a:rPr lang="en-GB" sz="1550" dirty="0">
                <a:solidFill>
                  <a:srgbClr val="000000"/>
                </a:solidFill>
              </a:rPr>
              <a:t>has the longest pathway, and stage 4 has the shortest pathway for England and London.</a:t>
            </a:r>
          </a:p>
          <a:p>
            <a:pPr marL="285750" indent="-285750">
              <a:spcAft>
                <a:spcPts val="1200"/>
              </a:spcAft>
              <a:buFont typeface="Arial" panose="020B0604020202020204" pitchFamily="34" charset="0"/>
              <a:buChar char="•"/>
            </a:pPr>
            <a:r>
              <a:rPr lang="en-GB" sz="1550" dirty="0" smtClean="0">
                <a:solidFill>
                  <a:srgbClr val="000000"/>
                </a:solidFill>
              </a:rPr>
              <a:t>For colorectal cancer, shorter </a:t>
            </a:r>
            <a:r>
              <a:rPr lang="en-GB" sz="1550" dirty="0">
                <a:solidFill>
                  <a:srgbClr val="000000"/>
                </a:solidFill>
              </a:rPr>
              <a:t>pathways are associated with older </a:t>
            </a:r>
            <a:r>
              <a:rPr lang="en-GB" sz="1550" dirty="0" smtClean="0">
                <a:solidFill>
                  <a:srgbClr val="000000"/>
                </a:solidFill>
              </a:rPr>
              <a:t>people. For both England and London those 90 years or older had the shortest pathway.</a:t>
            </a:r>
          </a:p>
          <a:p>
            <a:pPr marL="285750" indent="-285750">
              <a:spcAft>
                <a:spcPts val="1200"/>
              </a:spcAft>
              <a:buFont typeface="Arial" panose="020B0604020202020204" pitchFamily="34" charset="0"/>
              <a:buChar char="•"/>
            </a:pPr>
            <a:r>
              <a:rPr lang="en-GB" sz="1550" dirty="0" smtClean="0">
                <a:solidFill>
                  <a:srgbClr val="000000"/>
                </a:solidFill>
              </a:rPr>
              <a:t>For colorectal cancer, the pathway length was found to be consistent for all income domain quintiles for both England and London. </a:t>
            </a:r>
          </a:p>
          <a:p>
            <a:pPr marL="285750" indent="-285750">
              <a:spcAft>
                <a:spcPts val="1200"/>
              </a:spcAft>
              <a:buFont typeface="Arial" panose="020B0604020202020204" pitchFamily="34" charset="0"/>
              <a:buChar char="•"/>
            </a:pPr>
            <a:r>
              <a:rPr lang="en-GB" sz="1550" dirty="0">
                <a:solidFill>
                  <a:srgbClr val="000000"/>
                </a:solidFill>
              </a:rPr>
              <a:t>In 2015, those of  Asian ethnicity were found to have the longest pathways for colorectal cancer in England. In London, the distribution of pathway length between different ethnic groups showed less variation, although those of Black ethnicity had slightly shorter pathways compared to other ethnic groups.</a:t>
            </a:r>
          </a:p>
          <a:p>
            <a:pPr marL="285750" indent="-285750">
              <a:spcAft>
                <a:spcPts val="1200"/>
              </a:spcAft>
              <a:buFont typeface="Arial" panose="020B0604020202020204" pitchFamily="34" charset="0"/>
              <a:buChar char="•"/>
            </a:pPr>
            <a:r>
              <a:rPr lang="en-GB" sz="1550" dirty="0">
                <a:solidFill>
                  <a:srgbClr val="000000"/>
                </a:solidFill>
              </a:rPr>
              <a:t>In 2015, there is a wide variation in pathway length by resident </a:t>
            </a:r>
            <a:r>
              <a:rPr lang="en-GB" sz="1550" dirty="0" smtClean="0">
                <a:solidFill>
                  <a:srgbClr val="000000"/>
                </a:solidFill>
              </a:rPr>
              <a:t>CCG for colorectal cancer. </a:t>
            </a:r>
            <a:r>
              <a:rPr lang="en-GB" sz="1550" dirty="0">
                <a:solidFill>
                  <a:srgbClr val="000000"/>
                </a:solidFill>
              </a:rPr>
              <a:t>City and Hackney was found to have the shortest pathway, whilst Tower Hamlets has the longest pathway</a:t>
            </a:r>
            <a:r>
              <a:rPr lang="en-GB" sz="1550" dirty="0" smtClean="0">
                <a:solidFill>
                  <a:srgbClr val="000000"/>
                </a:solidFill>
              </a:rPr>
              <a:t>.</a:t>
            </a:r>
            <a:endParaRPr lang="en-GB" sz="1550" dirty="0">
              <a:solidFill>
                <a:srgbClr val="000000"/>
              </a:solidFill>
            </a:endParaRPr>
          </a:p>
          <a:p>
            <a:pPr marL="285750" indent="-285750">
              <a:spcAft>
                <a:spcPts val="1200"/>
              </a:spcAft>
              <a:buFont typeface="Arial" panose="020B0604020202020204" pitchFamily="34" charset="0"/>
              <a:buChar char="•"/>
            </a:pPr>
            <a:r>
              <a:rPr lang="en-GB" sz="1550" dirty="0" smtClean="0">
                <a:solidFill>
                  <a:srgbClr val="000000"/>
                </a:solidFill>
              </a:rPr>
              <a:t>For colorectal cancer, there </a:t>
            </a:r>
            <a:r>
              <a:rPr lang="en-GB" sz="1550" dirty="0">
                <a:solidFill>
                  <a:srgbClr val="000000"/>
                </a:solidFill>
              </a:rPr>
              <a:t>is wide variation in pathway length when reviewed by diagnosis trust</a:t>
            </a:r>
            <a:r>
              <a:rPr lang="en-GB" sz="1550" dirty="0" smtClean="0">
                <a:solidFill>
                  <a:srgbClr val="000000"/>
                </a:solidFill>
              </a:rPr>
              <a:t>.</a:t>
            </a:r>
            <a:endParaRPr lang="en-GB" sz="1550" dirty="0">
              <a:solidFill>
                <a:srgbClr val="000000"/>
              </a:solidFill>
            </a:endParaRPr>
          </a:p>
        </p:txBody>
      </p:sp>
    </p:spTree>
    <p:extLst>
      <p:ext uri="{BB962C8B-B14F-4D97-AF65-F5344CB8AC3E}">
        <p14:creationId xmlns:p14="http://schemas.microsoft.com/office/powerpoint/2010/main" val="124323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Variable Data Completeness by </a:t>
            </a:r>
            <a:r>
              <a:rPr lang="en-GB" dirty="0" smtClean="0"/>
              <a:t>Year (London)</a:t>
            </a:r>
            <a:endParaRPr lang="en-GB" b="1"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82514328"/>
              </p:ext>
            </p:extLst>
          </p:nvPr>
        </p:nvGraphicFramePr>
        <p:xfrm>
          <a:off x="251519" y="692696"/>
          <a:ext cx="8568952" cy="5472609"/>
        </p:xfrm>
        <a:graphic>
          <a:graphicData uri="http://schemas.openxmlformats.org/drawingml/2006/table">
            <a:tbl>
              <a:tblPr firstRow="1" bandRow="1">
                <a:tableStyleId>{073A0DAA-6AF3-43AB-8588-CEC1D06C72B9}</a:tableStyleId>
              </a:tblPr>
              <a:tblGrid>
                <a:gridCol w="928303"/>
                <a:gridCol w="1642383"/>
                <a:gridCol w="999711"/>
                <a:gridCol w="999711"/>
                <a:gridCol w="999711"/>
                <a:gridCol w="999711"/>
                <a:gridCol w="999711"/>
                <a:gridCol w="999711"/>
              </a:tblGrid>
              <a:tr h="313716">
                <a:tc rowSpan="2">
                  <a:txBody>
                    <a:bodyPr/>
                    <a:lstStyle/>
                    <a:p>
                      <a:r>
                        <a:rPr lang="en-GB" sz="1200" dirty="0" smtClean="0"/>
                        <a:t>Variable</a:t>
                      </a:r>
                      <a:endParaRPr lang="en-GB" sz="1200" b="1" dirty="0">
                        <a:solidFill>
                          <a:srgbClr val="000000"/>
                        </a:solidFill>
                      </a:endParaRPr>
                    </a:p>
                  </a:txBody>
                  <a:tcPr/>
                </a:tc>
                <a:tc rowSpan="2">
                  <a:txBody>
                    <a:bodyPr/>
                    <a:lstStyle/>
                    <a:p>
                      <a:r>
                        <a:rPr lang="en-GB" sz="1200" dirty="0" smtClean="0"/>
                        <a:t>Sources used</a:t>
                      </a:r>
                      <a:endParaRPr lang="en-GB" sz="1200" b="1" dirty="0">
                        <a:solidFill>
                          <a:srgbClr val="000000"/>
                        </a:solidFill>
                      </a:endParaRPr>
                    </a:p>
                  </a:txBody>
                  <a:tcPr/>
                </a:tc>
                <a:tc gridSpan="2">
                  <a:txBody>
                    <a:bodyPr/>
                    <a:lstStyle/>
                    <a:p>
                      <a:pPr algn="ctr"/>
                      <a:r>
                        <a:rPr lang="en-GB" sz="1200" dirty="0" smtClean="0"/>
                        <a:t>2013</a:t>
                      </a:r>
                      <a:endParaRPr lang="en-GB" sz="1200" b="1" dirty="0">
                        <a:solidFill>
                          <a:srgbClr val="000000"/>
                        </a:solidFill>
                        <a:latin typeface="+mn-lt"/>
                      </a:endParaRPr>
                    </a:p>
                  </a:txBody>
                  <a:tcPr/>
                </a:tc>
                <a:tc hMerge="1">
                  <a:txBody>
                    <a:bodyPr/>
                    <a:lstStyle/>
                    <a:p>
                      <a:endParaRPr lang="en-GB" dirty="0"/>
                    </a:p>
                  </a:txBody>
                  <a:tcPr/>
                </a:tc>
                <a:tc gridSpan="2">
                  <a:txBody>
                    <a:bodyPr/>
                    <a:lstStyle/>
                    <a:p>
                      <a:pPr algn="ctr"/>
                      <a:r>
                        <a:rPr lang="en-GB" sz="1200" dirty="0" smtClean="0"/>
                        <a:t>2014</a:t>
                      </a:r>
                      <a:endParaRPr lang="en-GB" sz="1200" b="1" dirty="0">
                        <a:solidFill>
                          <a:srgbClr val="000000"/>
                        </a:solidFill>
                        <a:latin typeface="+mn-lt"/>
                      </a:endParaRPr>
                    </a:p>
                  </a:txBody>
                  <a:tcPr/>
                </a:tc>
                <a:tc hMerge="1">
                  <a:txBody>
                    <a:bodyPr/>
                    <a:lstStyle/>
                    <a:p>
                      <a:endParaRPr lang="en-GB" dirty="0"/>
                    </a:p>
                  </a:txBody>
                  <a:tcPr/>
                </a:tc>
                <a:tc gridSpan="2">
                  <a:txBody>
                    <a:bodyPr/>
                    <a:lstStyle/>
                    <a:p>
                      <a:pPr algn="ctr"/>
                      <a:r>
                        <a:rPr lang="en-GB" sz="1200" dirty="0" smtClean="0"/>
                        <a:t>2015</a:t>
                      </a:r>
                      <a:endParaRPr lang="en-GB" sz="1200" b="1" dirty="0">
                        <a:solidFill>
                          <a:srgbClr val="000000"/>
                        </a:solidFill>
                        <a:latin typeface="+mn-lt"/>
                      </a:endParaRPr>
                    </a:p>
                  </a:txBody>
                  <a:tcPr/>
                </a:tc>
                <a:tc hMerge="1">
                  <a:txBody>
                    <a:bodyPr/>
                    <a:lstStyle/>
                    <a:p>
                      <a:endParaRPr lang="en-GB" dirty="0"/>
                    </a:p>
                  </a:txBody>
                  <a:tcPr/>
                </a:tc>
              </a:tr>
              <a:tr h="453146">
                <a:tc vMerge="1">
                  <a:txBody>
                    <a:bodyPr/>
                    <a:lstStyle/>
                    <a:p>
                      <a:endParaRPr lang="en-GB"/>
                    </a:p>
                  </a:txBody>
                  <a:tcPr/>
                </a:tc>
                <a:tc vMerge="1">
                  <a:txBody>
                    <a:bodyPr/>
                    <a:lstStyle/>
                    <a:p>
                      <a:endParaRPr lang="en-GB"/>
                    </a:p>
                  </a:txBody>
                  <a:tcPr/>
                </a:tc>
                <a:tc>
                  <a:txBody>
                    <a:bodyPr/>
                    <a:lstStyle/>
                    <a:p>
                      <a:pPr algn="ctr"/>
                      <a:r>
                        <a:rPr lang="en-GB" sz="1000" dirty="0" smtClean="0">
                          <a:solidFill>
                            <a:srgbClr val="000000"/>
                          </a:solidFill>
                        </a:rPr>
                        <a:t>Tumour count</a:t>
                      </a:r>
                    </a:p>
                    <a:p>
                      <a:pPr algn="ctr"/>
                      <a:r>
                        <a:rPr lang="en-GB" sz="1000" dirty="0" smtClean="0">
                          <a:solidFill>
                            <a:srgbClr val="000000"/>
                          </a:solidFill>
                        </a:rPr>
                        <a:t>(N)</a:t>
                      </a:r>
                      <a:endParaRPr lang="en-GB" sz="1100" b="0" dirty="0">
                        <a:solidFill>
                          <a:srgbClr val="000000"/>
                        </a:solidFill>
                        <a:latin typeface="+mn-lt"/>
                      </a:endParaRPr>
                    </a:p>
                  </a:txBody>
                  <a:tcPr/>
                </a:tc>
                <a:tc>
                  <a:txBody>
                    <a:bodyPr/>
                    <a:lstStyle/>
                    <a:p>
                      <a:pPr marL="0" algn="ctr" defTabSz="914400" rtl="0" eaLnBrk="1" latinLnBrk="0" hangingPunct="1"/>
                      <a:r>
                        <a:rPr lang="en-GB" sz="1000" kern="1200" dirty="0" smtClean="0">
                          <a:solidFill>
                            <a:srgbClr val="000000"/>
                          </a:solidFill>
                        </a:rPr>
                        <a:t>Completeness (%)</a:t>
                      </a:r>
                      <a:endParaRPr lang="en-GB" sz="1000" b="0" kern="1200" dirty="0">
                        <a:solidFill>
                          <a:srgbClr val="000000"/>
                        </a:solidFill>
                        <a:latin typeface="+mn-lt"/>
                        <a:ea typeface="+mn-ea"/>
                        <a:cs typeface="+mn-cs"/>
                      </a:endParaRPr>
                    </a:p>
                  </a:txBody>
                  <a:tcPr/>
                </a:tc>
                <a:tc>
                  <a:txBody>
                    <a:bodyPr/>
                    <a:lstStyle/>
                    <a:p>
                      <a:pPr marL="0" algn="ctr" defTabSz="914400" rtl="0" eaLnBrk="1" latinLnBrk="0" hangingPunct="1"/>
                      <a:r>
                        <a:rPr lang="en-GB" sz="1000" kern="1200" dirty="0" smtClean="0">
                          <a:solidFill>
                            <a:srgbClr val="000000"/>
                          </a:solidFill>
                        </a:rPr>
                        <a:t>Tumour count</a:t>
                      </a:r>
                    </a:p>
                    <a:p>
                      <a:pPr marL="0" algn="ctr" defTabSz="914400" rtl="0" eaLnBrk="1" latinLnBrk="0" hangingPunct="1"/>
                      <a:r>
                        <a:rPr lang="en-GB" sz="1000" dirty="0" smtClean="0">
                          <a:solidFill>
                            <a:srgbClr val="000000"/>
                          </a:solidFill>
                        </a:rPr>
                        <a:t>(N)</a:t>
                      </a:r>
                      <a:endParaRPr lang="en-GB" sz="1000" b="0" kern="1200" dirty="0">
                        <a:solidFill>
                          <a:srgbClr val="00000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solidFill>
                            <a:srgbClr val="000000"/>
                          </a:solidFill>
                        </a:rPr>
                        <a:t>Completeness (%)</a:t>
                      </a:r>
                      <a:endParaRPr lang="en-GB" sz="1000" b="0" kern="1200" dirty="0" smtClean="0">
                        <a:solidFill>
                          <a:srgbClr val="000000"/>
                        </a:solidFill>
                        <a:latin typeface="+mn-lt"/>
                        <a:ea typeface="+mn-ea"/>
                        <a:cs typeface="+mn-cs"/>
                      </a:endParaRPr>
                    </a:p>
                  </a:txBody>
                  <a:tcPr/>
                </a:tc>
                <a:tc>
                  <a:txBody>
                    <a:bodyPr/>
                    <a:lstStyle/>
                    <a:p>
                      <a:pPr marL="0" algn="ctr" defTabSz="914400" rtl="0" eaLnBrk="1" latinLnBrk="0" hangingPunct="1"/>
                      <a:r>
                        <a:rPr lang="en-GB" sz="1000" kern="1200" dirty="0" smtClean="0">
                          <a:solidFill>
                            <a:srgbClr val="000000"/>
                          </a:solidFill>
                        </a:rPr>
                        <a:t>Tumour count</a:t>
                      </a:r>
                    </a:p>
                    <a:p>
                      <a:pPr marL="0" algn="ctr" defTabSz="914400" rtl="0" eaLnBrk="1" latinLnBrk="0" hangingPunct="1"/>
                      <a:r>
                        <a:rPr lang="en-GB" sz="1000" dirty="0" smtClean="0">
                          <a:solidFill>
                            <a:srgbClr val="000000"/>
                          </a:solidFill>
                        </a:rPr>
                        <a:t>(N)</a:t>
                      </a:r>
                      <a:endParaRPr lang="en-GB" sz="1000" b="0" kern="1200" dirty="0">
                        <a:solidFill>
                          <a:srgbClr val="00000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solidFill>
                            <a:srgbClr val="000000"/>
                          </a:solidFill>
                        </a:rPr>
                        <a:t>Completeness (%)</a:t>
                      </a:r>
                      <a:endParaRPr lang="en-GB" sz="1000" b="0" kern="1200" dirty="0" smtClean="0">
                        <a:solidFill>
                          <a:srgbClr val="000000"/>
                        </a:solidFill>
                        <a:latin typeface="+mn-lt"/>
                        <a:ea typeface="+mn-ea"/>
                        <a:cs typeface="+mn-cs"/>
                      </a:endParaRPr>
                    </a:p>
                  </a:txBody>
                  <a:tcPr/>
                </a:tc>
              </a:tr>
              <a:tr h="732005">
                <a:tc>
                  <a:txBody>
                    <a:bodyPr/>
                    <a:lstStyle/>
                    <a:p>
                      <a:r>
                        <a:rPr lang="en-GB" sz="1200" b="1" dirty="0" smtClean="0">
                          <a:solidFill>
                            <a:srgbClr val="000000"/>
                          </a:solidFill>
                        </a:rPr>
                        <a:t>Total tumours</a:t>
                      </a:r>
                      <a:endParaRPr lang="en-GB" sz="1200" b="1" dirty="0">
                        <a:solidFill>
                          <a:srgbClr val="000000"/>
                        </a:solidFill>
                        <a:latin typeface="+mn-lt"/>
                      </a:endParaRPr>
                    </a:p>
                  </a:txBody>
                  <a:tcPr anchor="ctr"/>
                </a:tc>
                <a:tc>
                  <a:txBody>
                    <a:bodyPr/>
                    <a:lstStyle/>
                    <a:p>
                      <a:r>
                        <a:rPr lang="en-GB" sz="1200" dirty="0" smtClean="0">
                          <a:solidFill>
                            <a:srgbClr val="000000"/>
                          </a:solidFill>
                        </a:rPr>
                        <a:t>PHE’s national cancer registration data</a:t>
                      </a:r>
                      <a:endParaRPr lang="en-GB" sz="1200" b="0" dirty="0">
                        <a:solidFill>
                          <a:srgbClr val="000000"/>
                        </a:solidFill>
                        <a:latin typeface="+mn-lt"/>
                      </a:endParaRPr>
                    </a:p>
                  </a:txBody>
                  <a:tcPr anchor="ctr"/>
                </a:tc>
                <a:tc>
                  <a:txBody>
                    <a:bodyPr/>
                    <a:lstStyle/>
                    <a:p>
                      <a:pPr marL="457200" lvl="1" algn="r" defTabSz="914400" rtl="0" eaLnBrk="1" latinLnBrk="0" hangingPunct="1"/>
                      <a:r>
                        <a:rPr lang="en-GB" sz="1200" kern="1200" dirty="0" smtClean="0">
                          <a:solidFill>
                            <a:srgbClr val="000000"/>
                          </a:solidFill>
                          <a:latin typeface="+mn-lt"/>
                          <a:ea typeface="+mn-ea"/>
                          <a:cs typeface="+mn-cs"/>
                        </a:rPr>
                        <a:t>3689</a:t>
                      </a:r>
                      <a:endParaRPr lang="en-GB" sz="1200" kern="1200" dirty="0">
                        <a:solidFill>
                          <a:srgbClr val="000000"/>
                        </a:solidFill>
                        <a:latin typeface="+mn-lt"/>
                        <a:ea typeface="+mn-ea"/>
                        <a:cs typeface="+mn-cs"/>
                      </a:endParaRPr>
                    </a:p>
                  </a:txBody>
                  <a:tcPr anchor="ctr"/>
                </a:tc>
                <a:tc>
                  <a:txBody>
                    <a:bodyPr/>
                    <a:lstStyle/>
                    <a:p>
                      <a:pPr algn="r" fontAlgn="t"/>
                      <a:r>
                        <a:rPr lang="en-GB" sz="1200" b="0" i="1" u="none" strike="noStrike" dirty="0" smtClean="0">
                          <a:solidFill>
                            <a:srgbClr val="000000"/>
                          </a:solidFill>
                          <a:effectLst/>
                          <a:latin typeface="+mn-lt"/>
                        </a:rPr>
                        <a:t>100</a:t>
                      </a:r>
                      <a:endParaRPr lang="en-GB" sz="1200" b="0" i="1" u="none" strike="noStrike" dirty="0">
                        <a:solidFill>
                          <a:srgbClr val="000000"/>
                        </a:solidFill>
                        <a:effectLst/>
                        <a:latin typeface="+mn-lt"/>
                      </a:endParaRP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3751</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100</a:t>
                      </a:r>
                      <a:endParaRPr lang="en-GB" sz="1200" b="0" i="1" u="none" strike="noStrike" dirty="0">
                        <a:solidFill>
                          <a:srgbClr val="000000"/>
                        </a:solidFill>
                        <a:effectLst/>
                        <a:latin typeface="+mn-lt"/>
                      </a:endParaRP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3725</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100</a:t>
                      </a:r>
                      <a:endParaRPr lang="en-GB" sz="1200" b="0" i="1" u="none" strike="noStrike" dirty="0">
                        <a:solidFill>
                          <a:srgbClr val="000000"/>
                        </a:solidFill>
                        <a:effectLst/>
                        <a:latin typeface="+mn-lt"/>
                      </a:endParaRPr>
                    </a:p>
                  </a:txBody>
                  <a:tcPr marL="9525" marR="9525" marT="9525" marB="0" anchor="ctr"/>
                </a:tc>
              </a:tr>
              <a:tr h="732005">
                <a:tc>
                  <a:txBody>
                    <a:bodyPr/>
                    <a:lstStyle/>
                    <a:p>
                      <a:r>
                        <a:rPr lang="en-GB" sz="1200" b="1" dirty="0" smtClean="0">
                          <a:solidFill>
                            <a:srgbClr val="000000"/>
                          </a:solidFill>
                        </a:rPr>
                        <a:t>Death Certificate</a:t>
                      </a:r>
                      <a:r>
                        <a:rPr lang="en-GB" sz="1200" b="1" baseline="0" dirty="0" smtClean="0">
                          <a:solidFill>
                            <a:srgbClr val="000000"/>
                          </a:solidFill>
                        </a:rPr>
                        <a:t> </a:t>
                      </a:r>
                      <a:r>
                        <a:rPr lang="en-GB" sz="1200" b="1" dirty="0" smtClean="0">
                          <a:solidFill>
                            <a:srgbClr val="000000"/>
                          </a:solidFill>
                        </a:rPr>
                        <a:t>Only</a:t>
                      </a:r>
                      <a:endParaRPr lang="en-GB" sz="1200" b="1" dirty="0">
                        <a:solidFill>
                          <a:srgbClr val="000000"/>
                        </a:solidFill>
                        <a:latin typeface="+mn-lt"/>
                      </a:endParaRPr>
                    </a:p>
                  </a:txBody>
                  <a:tcPr anchor="ctr">
                    <a:lnB w="12700" cap="flat" cmpd="sng" algn="ctr">
                      <a:solidFill>
                        <a:schemeClr val="tx1"/>
                      </a:solidFill>
                      <a:prstDash val="solid"/>
                      <a:round/>
                      <a:headEnd type="none" w="med" len="med"/>
                      <a:tailEnd type="none" w="med" len="med"/>
                    </a:lnB>
                  </a:tcPr>
                </a:tc>
                <a:tc>
                  <a:txBody>
                    <a:bodyPr/>
                    <a:lstStyle/>
                    <a:p>
                      <a:r>
                        <a:rPr lang="en-GB" sz="1200" dirty="0" smtClean="0">
                          <a:solidFill>
                            <a:srgbClr val="000000"/>
                          </a:solidFill>
                        </a:rPr>
                        <a:t>PHE’s national cancer registration data</a:t>
                      </a:r>
                      <a:endParaRPr lang="en-GB" sz="1200" b="0" dirty="0">
                        <a:solidFill>
                          <a:srgbClr val="000000"/>
                        </a:solidFill>
                        <a:latin typeface="+mn-lt"/>
                      </a:endParaRPr>
                    </a:p>
                  </a:txBody>
                  <a:tcPr anchor="ctr">
                    <a:lnB w="12700" cap="flat" cmpd="sng" algn="ctr">
                      <a:solidFill>
                        <a:schemeClr val="tx1"/>
                      </a:solidFill>
                      <a:prstDash val="solid"/>
                      <a:round/>
                      <a:headEnd type="none" w="med" len="med"/>
                      <a:tailEnd type="none" w="med" len="med"/>
                    </a:lnB>
                  </a:tcPr>
                </a:tc>
                <a:tc>
                  <a:txBody>
                    <a:bodyPr/>
                    <a:lstStyle/>
                    <a:p>
                      <a:pPr marL="457200" lvl="1" algn="r" defTabSz="914400" rtl="0" eaLnBrk="1" fontAlgn="t" latinLnBrk="0" hangingPunct="1"/>
                      <a:r>
                        <a:rPr lang="en-GB" sz="1200" kern="1200" dirty="0" smtClean="0">
                          <a:solidFill>
                            <a:srgbClr val="000000"/>
                          </a:solidFill>
                          <a:latin typeface="+mn-lt"/>
                          <a:ea typeface="+mn-ea"/>
                          <a:cs typeface="+mn-cs"/>
                        </a:rPr>
                        <a:t>93</a:t>
                      </a:r>
                      <a:endParaRPr lang="en-GB" sz="1200" kern="1200" dirty="0">
                        <a:solidFill>
                          <a:srgbClr val="000000"/>
                        </a:solidFill>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t"/>
                      <a:r>
                        <a:rPr lang="en-GB" sz="1200" b="0" i="1" u="none" strike="noStrike" dirty="0" smtClean="0">
                          <a:solidFill>
                            <a:srgbClr val="000000"/>
                          </a:solidFill>
                          <a:effectLst/>
                          <a:latin typeface="+mn-lt"/>
                        </a:rPr>
                        <a:t>2.52</a:t>
                      </a:r>
                      <a:endParaRPr lang="en-GB" sz="1200" b="0" i="1" u="none" strike="noStrike" dirty="0">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algn="r" defTabSz="914400" rtl="0" eaLnBrk="1" fontAlgn="t" latinLnBrk="0" hangingPunct="1"/>
                      <a:r>
                        <a:rPr lang="en-GB" sz="1200" kern="1200" dirty="0" smtClean="0">
                          <a:solidFill>
                            <a:srgbClr val="000000"/>
                          </a:solidFill>
                          <a:latin typeface="+mn-lt"/>
                          <a:ea typeface="+mn-ea"/>
                          <a:cs typeface="+mn-cs"/>
                        </a:rPr>
                        <a:t>59</a:t>
                      </a:r>
                      <a:endParaRPr lang="en-GB" sz="1200" kern="1200" dirty="0">
                        <a:solidFill>
                          <a:srgbClr val="000000"/>
                        </a:solidFill>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algn="r" defTabSz="914400" rtl="0" eaLnBrk="1" fontAlgn="t" latinLnBrk="0" hangingPunct="1"/>
                      <a:r>
                        <a:rPr lang="en-GB" sz="1200" b="0" i="1" u="none" strike="noStrike" kern="1200" dirty="0" smtClean="0">
                          <a:solidFill>
                            <a:srgbClr val="000000"/>
                          </a:solidFill>
                          <a:effectLst/>
                          <a:latin typeface="+mn-lt"/>
                          <a:ea typeface="+mn-ea"/>
                          <a:cs typeface="+mn-cs"/>
                        </a:rPr>
                        <a:t>1.57</a:t>
                      </a:r>
                      <a:endParaRPr lang="en-GB" sz="1200" b="0" i="1" u="none" strike="noStrike" kern="1200" dirty="0">
                        <a:solidFill>
                          <a:srgbClr val="000000"/>
                        </a:solidFill>
                        <a:effectLst/>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algn="r" defTabSz="914400" rtl="0" eaLnBrk="1" fontAlgn="t" latinLnBrk="0" hangingPunct="1"/>
                      <a:r>
                        <a:rPr lang="en-GB" sz="1200" kern="1200" dirty="0" smtClean="0">
                          <a:solidFill>
                            <a:srgbClr val="000000"/>
                          </a:solidFill>
                          <a:latin typeface="+mn-lt"/>
                          <a:ea typeface="+mn-ea"/>
                          <a:cs typeface="+mn-cs"/>
                        </a:rPr>
                        <a:t>36</a:t>
                      </a:r>
                      <a:endParaRPr lang="en-GB" sz="1200" kern="1200" dirty="0">
                        <a:solidFill>
                          <a:srgbClr val="000000"/>
                        </a:solidFill>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t"/>
                      <a:r>
                        <a:rPr lang="en-GB" sz="1200" b="0" i="1" u="none" strike="noStrike" dirty="0" smtClean="0">
                          <a:solidFill>
                            <a:srgbClr val="000000"/>
                          </a:solidFill>
                          <a:effectLst/>
                          <a:latin typeface="+mn-lt"/>
                        </a:rPr>
                        <a:t>0.97</a:t>
                      </a:r>
                      <a:endParaRPr lang="en-GB" sz="1200" b="0" i="1" u="none" strike="noStrike" dirty="0">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r>
              <a:tr h="522861">
                <a:tc>
                  <a:txBody>
                    <a:bodyPr/>
                    <a:lstStyle/>
                    <a:p>
                      <a:r>
                        <a:rPr lang="en-GB" sz="1200" b="1" dirty="0" smtClean="0">
                          <a:solidFill>
                            <a:srgbClr val="000000"/>
                          </a:solidFill>
                        </a:rPr>
                        <a:t>Referral date</a:t>
                      </a:r>
                      <a:endParaRPr lang="en-GB" sz="1200" b="1" dirty="0">
                        <a:solidFill>
                          <a:srgbClr val="000000"/>
                        </a:solidFill>
                        <a:latin typeface="+mn-lt"/>
                      </a:endParaRPr>
                    </a:p>
                  </a:txBody>
                  <a:tcPr anchor="ctr">
                    <a:lnT w="12700" cap="flat" cmpd="sng" algn="ctr">
                      <a:solidFill>
                        <a:schemeClr val="tx1"/>
                      </a:solidFill>
                      <a:prstDash val="solid"/>
                      <a:round/>
                      <a:headEnd type="none" w="med" len="med"/>
                      <a:tailEnd type="none" w="med" len="med"/>
                    </a:lnT>
                  </a:tcPr>
                </a:tc>
                <a:tc>
                  <a:txBody>
                    <a:bodyPr/>
                    <a:lstStyle/>
                    <a:p>
                      <a:r>
                        <a:rPr lang="en-GB" sz="1200" dirty="0" smtClean="0">
                          <a:solidFill>
                            <a:srgbClr val="000000"/>
                          </a:solidFill>
                        </a:rPr>
                        <a:t>Cancer Waiting</a:t>
                      </a:r>
                      <a:r>
                        <a:rPr lang="en-GB" sz="1200" baseline="0" dirty="0" smtClean="0">
                          <a:solidFill>
                            <a:srgbClr val="000000"/>
                          </a:solidFill>
                        </a:rPr>
                        <a:t> Times database</a:t>
                      </a:r>
                      <a:endParaRPr lang="en-GB" sz="1200" b="0" dirty="0">
                        <a:solidFill>
                          <a:srgbClr val="000000"/>
                        </a:solidFill>
                        <a:latin typeface="+mn-lt"/>
                      </a:endParaRPr>
                    </a:p>
                  </a:txBody>
                  <a:tcPr anchor="ctr">
                    <a:lnT w="12700" cap="flat" cmpd="sng" algn="ctr">
                      <a:solidFill>
                        <a:schemeClr val="tx1"/>
                      </a:solidFill>
                      <a:prstDash val="solid"/>
                      <a:round/>
                      <a:headEnd type="none" w="med" len="med"/>
                      <a:tailEnd type="none" w="med" len="med"/>
                    </a:lnT>
                  </a:tcPr>
                </a:tc>
                <a:tc>
                  <a:txBody>
                    <a:bodyPr/>
                    <a:lstStyle/>
                    <a:p>
                      <a:pPr marL="457200" lvl="1" algn="r" defTabSz="914400" rtl="0" eaLnBrk="1" latinLnBrk="0" hangingPunct="1"/>
                      <a:r>
                        <a:rPr lang="en-GB" sz="1200" kern="1200" dirty="0" smtClean="0">
                          <a:solidFill>
                            <a:srgbClr val="000000"/>
                          </a:solidFill>
                          <a:latin typeface="+mn-lt"/>
                          <a:ea typeface="+mn-ea"/>
                          <a:cs typeface="+mn-cs"/>
                        </a:rPr>
                        <a:t>2061</a:t>
                      </a:r>
                      <a:endParaRPr lang="en-GB" sz="1200" kern="1200" dirty="0">
                        <a:solidFill>
                          <a:srgbClr val="000000"/>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algn="r" fontAlgn="t"/>
                      <a:r>
                        <a:rPr lang="en-GB" sz="1200" b="0" i="1" u="none" strike="noStrike" dirty="0" smtClean="0">
                          <a:solidFill>
                            <a:srgbClr val="000000"/>
                          </a:solidFill>
                          <a:effectLst/>
                          <a:latin typeface="+mn-lt"/>
                        </a:rPr>
                        <a:t>55.87</a:t>
                      </a:r>
                      <a:endParaRPr lang="en-GB" sz="1200" b="0" i="1"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r" defTabSz="914400" rtl="0" eaLnBrk="1" fontAlgn="t" latinLnBrk="0" hangingPunct="1"/>
                      <a:r>
                        <a:rPr lang="en-GB" sz="1200" kern="1200" dirty="0" smtClean="0">
                          <a:solidFill>
                            <a:srgbClr val="000000"/>
                          </a:solidFill>
                          <a:latin typeface="+mn-lt"/>
                          <a:ea typeface="+mn-ea"/>
                          <a:cs typeface="+mn-cs"/>
                        </a:rPr>
                        <a:t>2186</a:t>
                      </a:r>
                      <a:endParaRPr lang="en-GB" sz="1200" kern="1200" dirty="0">
                        <a:solidFill>
                          <a:srgbClr val="000000"/>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t"/>
                      <a:r>
                        <a:rPr lang="en-GB" sz="1200" b="0" i="1" u="none" strike="noStrike" dirty="0" smtClean="0">
                          <a:solidFill>
                            <a:srgbClr val="000000"/>
                          </a:solidFill>
                          <a:effectLst/>
                          <a:latin typeface="+mn-lt"/>
                        </a:rPr>
                        <a:t>58.28</a:t>
                      </a:r>
                      <a:endParaRPr lang="en-GB" sz="1200" b="0" i="1"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r" defTabSz="914400" rtl="0" eaLnBrk="1" fontAlgn="t" latinLnBrk="0" hangingPunct="1"/>
                      <a:r>
                        <a:rPr lang="en-GB" sz="1200" kern="1200" dirty="0" smtClean="0">
                          <a:solidFill>
                            <a:srgbClr val="000000"/>
                          </a:solidFill>
                          <a:latin typeface="+mn-lt"/>
                          <a:ea typeface="+mn-ea"/>
                          <a:cs typeface="+mn-cs"/>
                        </a:rPr>
                        <a:t>2218</a:t>
                      </a:r>
                      <a:endParaRPr lang="en-GB" sz="1200" kern="1200" dirty="0">
                        <a:solidFill>
                          <a:srgbClr val="000000"/>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t"/>
                      <a:r>
                        <a:rPr lang="en-GB" sz="1200" b="0" i="1" u="none" strike="noStrike" dirty="0" smtClean="0">
                          <a:solidFill>
                            <a:srgbClr val="000000"/>
                          </a:solidFill>
                          <a:effectLst/>
                          <a:latin typeface="+mn-lt"/>
                        </a:rPr>
                        <a:t>59.54</a:t>
                      </a:r>
                      <a:endParaRPr lang="en-GB" sz="1200" b="0" i="1"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r>
              <a:tr h="522861">
                <a:tc>
                  <a:txBody>
                    <a:bodyPr/>
                    <a:lstStyle/>
                    <a:p>
                      <a:r>
                        <a:rPr lang="en-GB" sz="1200" b="1" dirty="0" smtClean="0">
                          <a:solidFill>
                            <a:srgbClr val="000000"/>
                          </a:solidFill>
                        </a:rPr>
                        <a:t>First seen date</a:t>
                      </a:r>
                      <a:endParaRPr lang="en-GB" sz="1200" b="1" dirty="0">
                        <a:solidFill>
                          <a:srgbClr val="000000"/>
                        </a:solidFill>
                        <a:latin typeface="+mn-lt"/>
                      </a:endParaRPr>
                    </a:p>
                  </a:txBody>
                  <a:tcPr anchor="ctr"/>
                </a:tc>
                <a:tc>
                  <a:txBody>
                    <a:bodyPr/>
                    <a:lstStyle/>
                    <a:p>
                      <a:r>
                        <a:rPr lang="en-GB" sz="1200" kern="1200" baseline="0" dirty="0" smtClean="0">
                          <a:solidFill>
                            <a:srgbClr val="000000"/>
                          </a:solidFill>
                          <a:latin typeface="+mn-lt"/>
                          <a:ea typeface="+mn-ea"/>
                          <a:cs typeface="+mn-cs"/>
                        </a:rPr>
                        <a:t>Cancer Waiting Times database</a:t>
                      </a:r>
                      <a:endParaRPr lang="en-GB" sz="1200" kern="1200" baseline="0" dirty="0">
                        <a:solidFill>
                          <a:srgbClr val="000000"/>
                        </a:solidFill>
                        <a:latin typeface="+mn-lt"/>
                        <a:ea typeface="+mn-ea"/>
                        <a:cs typeface="+mn-cs"/>
                      </a:endParaRPr>
                    </a:p>
                  </a:txBody>
                  <a:tcPr anchor="ctr"/>
                </a:tc>
                <a:tc>
                  <a:txBody>
                    <a:bodyPr/>
                    <a:lstStyle/>
                    <a:p>
                      <a:pPr marL="457200" lvl="1" algn="r" defTabSz="914400" rtl="0" eaLnBrk="1" latinLnBrk="0" hangingPunct="1"/>
                      <a:r>
                        <a:rPr lang="en-GB" sz="1200" kern="1200" dirty="0" smtClean="0">
                          <a:solidFill>
                            <a:srgbClr val="000000"/>
                          </a:solidFill>
                          <a:latin typeface="+mn-lt"/>
                          <a:ea typeface="+mn-ea"/>
                          <a:cs typeface="+mn-cs"/>
                        </a:rPr>
                        <a:t>1970</a:t>
                      </a:r>
                      <a:endParaRPr lang="en-GB" sz="1200" kern="1200" dirty="0">
                        <a:solidFill>
                          <a:srgbClr val="000000"/>
                        </a:solidFill>
                        <a:latin typeface="+mn-lt"/>
                        <a:ea typeface="+mn-ea"/>
                        <a:cs typeface="+mn-cs"/>
                      </a:endParaRPr>
                    </a:p>
                  </a:txBody>
                  <a:tcPr anchor="ctr"/>
                </a:tc>
                <a:tc>
                  <a:txBody>
                    <a:bodyPr/>
                    <a:lstStyle/>
                    <a:p>
                      <a:pPr algn="r" fontAlgn="t"/>
                      <a:r>
                        <a:rPr lang="en-GB" sz="1200" b="0" i="1" u="none" strike="noStrike" dirty="0" smtClean="0">
                          <a:solidFill>
                            <a:srgbClr val="000000"/>
                          </a:solidFill>
                          <a:effectLst/>
                          <a:latin typeface="+mn-lt"/>
                        </a:rPr>
                        <a:t>53.40</a:t>
                      </a:r>
                      <a:endParaRPr lang="en-GB" sz="1200" b="0" i="1" u="none" strike="noStrike" dirty="0">
                        <a:solidFill>
                          <a:srgbClr val="000000"/>
                        </a:solidFill>
                        <a:effectLst/>
                        <a:latin typeface="+mn-lt"/>
                      </a:endParaRP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2143</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57.13</a:t>
                      </a:r>
                      <a:endParaRPr lang="en-GB" sz="1200" b="0" i="1" u="none" strike="noStrike" dirty="0">
                        <a:solidFill>
                          <a:srgbClr val="000000"/>
                        </a:solidFill>
                        <a:effectLst/>
                        <a:latin typeface="+mn-lt"/>
                      </a:endParaRP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2177</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58.44</a:t>
                      </a:r>
                      <a:endParaRPr lang="en-GB" sz="1200" b="0" i="1" u="none" strike="noStrike" dirty="0">
                        <a:solidFill>
                          <a:srgbClr val="000000"/>
                        </a:solidFill>
                        <a:effectLst/>
                        <a:latin typeface="+mn-lt"/>
                      </a:endParaRPr>
                    </a:p>
                  </a:txBody>
                  <a:tcPr marL="9525" marR="9525" marT="9525" marB="0" anchor="ctr"/>
                </a:tc>
              </a:tr>
              <a:tr h="732005">
                <a:tc>
                  <a:txBody>
                    <a:bodyPr/>
                    <a:lstStyle/>
                    <a:p>
                      <a:r>
                        <a:rPr lang="en-GB" sz="1200" b="1" dirty="0" smtClean="0">
                          <a:solidFill>
                            <a:srgbClr val="000000"/>
                          </a:solidFill>
                        </a:rPr>
                        <a:t>Diagnosis date</a:t>
                      </a:r>
                      <a:endParaRPr lang="en-GB" sz="1200" b="1" dirty="0">
                        <a:solidFill>
                          <a:srgbClr val="000000"/>
                        </a:solidFill>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00000"/>
                          </a:solidFill>
                        </a:rPr>
                        <a:t>Derived from</a:t>
                      </a:r>
                      <a:r>
                        <a:rPr lang="en-GB" sz="1200" baseline="0" dirty="0" smtClean="0">
                          <a:solidFill>
                            <a:srgbClr val="000000"/>
                          </a:solidFill>
                        </a:rPr>
                        <a:t> </a:t>
                      </a:r>
                      <a:r>
                        <a:rPr lang="en-GB" sz="1200" dirty="0" smtClean="0">
                          <a:solidFill>
                            <a:srgbClr val="000000"/>
                          </a:solidFill>
                        </a:rPr>
                        <a:t>PHE’s national cancer registration data*</a:t>
                      </a:r>
                      <a:endParaRPr lang="en-GB" sz="1200" b="0" dirty="0">
                        <a:solidFill>
                          <a:srgbClr val="000000"/>
                        </a:solidFill>
                        <a:latin typeface="+mn-lt"/>
                      </a:endParaRPr>
                    </a:p>
                  </a:txBody>
                  <a:tcPr anchor="ctr"/>
                </a:tc>
                <a:tc>
                  <a:txBody>
                    <a:bodyPr/>
                    <a:lstStyle/>
                    <a:p>
                      <a:pPr marL="457200" lvl="1" algn="r" defTabSz="914400" rtl="0" eaLnBrk="1" latinLnBrk="0" hangingPunct="1"/>
                      <a:r>
                        <a:rPr lang="en-GB" sz="1200" kern="1200" dirty="0" smtClean="0">
                          <a:solidFill>
                            <a:srgbClr val="000000"/>
                          </a:solidFill>
                          <a:latin typeface="+mn-lt"/>
                          <a:ea typeface="+mn-ea"/>
                          <a:cs typeface="+mn-cs"/>
                        </a:rPr>
                        <a:t>3689</a:t>
                      </a:r>
                      <a:endParaRPr lang="en-GB" sz="1200" kern="1200" dirty="0">
                        <a:solidFill>
                          <a:srgbClr val="000000"/>
                        </a:solidFill>
                        <a:latin typeface="+mn-lt"/>
                        <a:ea typeface="+mn-ea"/>
                        <a:cs typeface="+mn-cs"/>
                      </a:endParaRPr>
                    </a:p>
                  </a:txBody>
                  <a:tcPr anchor="ctr"/>
                </a:tc>
                <a:tc>
                  <a:txBody>
                    <a:bodyPr/>
                    <a:lstStyle/>
                    <a:p>
                      <a:pPr algn="r" fontAlgn="t"/>
                      <a:r>
                        <a:rPr lang="en-GB" sz="1200" b="0" i="1" u="none" strike="noStrike" dirty="0" smtClean="0">
                          <a:solidFill>
                            <a:srgbClr val="000000"/>
                          </a:solidFill>
                          <a:effectLst/>
                          <a:latin typeface="+mn-lt"/>
                        </a:rPr>
                        <a:t>100</a:t>
                      </a:r>
                      <a:endParaRPr lang="en-GB" sz="1200" b="0" i="1" u="none" strike="noStrike" dirty="0">
                        <a:solidFill>
                          <a:srgbClr val="000000"/>
                        </a:solidFill>
                        <a:effectLst/>
                        <a:latin typeface="+mn-lt"/>
                      </a:endParaRP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3751</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100</a:t>
                      </a:r>
                      <a:endParaRPr lang="en-GB" sz="1200" b="0" i="1" u="none" strike="noStrike" dirty="0">
                        <a:solidFill>
                          <a:srgbClr val="000000"/>
                        </a:solidFill>
                        <a:effectLst/>
                        <a:latin typeface="+mn-lt"/>
                      </a:endParaRP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3725</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100</a:t>
                      </a:r>
                      <a:endParaRPr lang="en-GB" sz="1200" b="0" i="1" u="none" strike="noStrike" dirty="0">
                        <a:solidFill>
                          <a:srgbClr val="000000"/>
                        </a:solidFill>
                        <a:effectLst/>
                        <a:latin typeface="+mn-lt"/>
                      </a:endParaRPr>
                    </a:p>
                  </a:txBody>
                  <a:tcPr marL="9525" marR="9525" marT="9525" marB="0" anchor="ctr"/>
                </a:tc>
              </a:tr>
              <a:tr h="941149">
                <a:tc>
                  <a:txBody>
                    <a:bodyPr/>
                    <a:lstStyle/>
                    <a:p>
                      <a:r>
                        <a:rPr lang="en-GB" sz="1200" b="1" dirty="0" smtClean="0">
                          <a:solidFill>
                            <a:srgbClr val="000000"/>
                          </a:solidFill>
                        </a:rPr>
                        <a:t>MDT  date</a:t>
                      </a:r>
                      <a:endParaRPr lang="en-GB" sz="1200" b="1" dirty="0">
                        <a:solidFill>
                          <a:srgbClr val="000000"/>
                        </a:solidFill>
                        <a:latin typeface="+mn-lt"/>
                      </a:endParaRPr>
                    </a:p>
                  </a:txBody>
                  <a:tcPr anchor="ctr"/>
                </a:tc>
                <a:tc>
                  <a:txBody>
                    <a:bodyPr/>
                    <a:lstStyle/>
                    <a:p>
                      <a:r>
                        <a:rPr lang="en-GB" sz="1200" dirty="0" smtClean="0">
                          <a:solidFill>
                            <a:srgbClr val="000000"/>
                          </a:solidFill>
                        </a:rPr>
                        <a:t>Cancer Waiting</a:t>
                      </a:r>
                      <a:r>
                        <a:rPr lang="en-GB" sz="1200" baseline="0" dirty="0" smtClean="0">
                          <a:solidFill>
                            <a:srgbClr val="000000"/>
                          </a:solidFill>
                        </a:rPr>
                        <a:t> Times database, Cancer Care Plan database</a:t>
                      </a:r>
                      <a:endParaRPr lang="en-GB" sz="1200" b="0" dirty="0">
                        <a:solidFill>
                          <a:srgbClr val="000000"/>
                        </a:solidFill>
                        <a:latin typeface="+mn-lt"/>
                      </a:endParaRPr>
                    </a:p>
                  </a:txBody>
                  <a:tcPr anchor="ctr"/>
                </a:tc>
                <a:tc>
                  <a:txBody>
                    <a:bodyPr/>
                    <a:lstStyle/>
                    <a:p>
                      <a:pPr marL="457200" lvl="1" algn="r" defTabSz="914400" rtl="0" eaLnBrk="1" latinLnBrk="0" hangingPunct="1"/>
                      <a:r>
                        <a:rPr lang="en-GB" sz="1200" kern="1200" dirty="0" smtClean="0">
                          <a:solidFill>
                            <a:srgbClr val="000000"/>
                          </a:solidFill>
                          <a:latin typeface="+mn-lt"/>
                          <a:ea typeface="+mn-ea"/>
                          <a:cs typeface="+mn-cs"/>
                        </a:rPr>
                        <a:t>2626</a:t>
                      </a:r>
                      <a:endParaRPr lang="en-GB" sz="1200" kern="1200" dirty="0">
                        <a:solidFill>
                          <a:srgbClr val="000000"/>
                        </a:solidFill>
                        <a:latin typeface="+mn-lt"/>
                        <a:ea typeface="+mn-ea"/>
                        <a:cs typeface="+mn-cs"/>
                      </a:endParaRPr>
                    </a:p>
                  </a:txBody>
                  <a:tcPr anchor="ctr"/>
                </a:tc>
                <a:tc>
                  <a:txBody>
                    <a:bodyPr/>
                    <a:lstStyle/>
                    <a:p>
                      <a:pPr algn="r" fontAlgn="t"/>
                      <a:r>
                        <a:rPr lang="en-GB" sz="1200" b="0" i="1" u="none" strike="noStrike" dirty="0" smtClean="0">
                          <a:solidFill>
                            <a:srgbClr val="000000"/>
                          </a:solidFill>
                          <a:effectLst/>
                          <a:latin typeface="+mn-lt"/>
                        </a:rPr>
                        <a:t>71.18</a:t>
                      </a:r>
                      <a:endParaRPr lang="en-GB" sz="1200" b="0" i="1" u="none" strike="noStrike" dirty="0">
                        <a:solidFill>
                          <a:srgbClr val="000000"/>
                        </a:solidFill>
                        <a:effectLst/>
                        <a:latin typeface="+mn-lt"/>
                      </a:endParaRP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2631</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70.14</a:t>
                      </a:r>
                      <a:endParaRPr lang="en-GB" sz="1200" b="0" i="1" u="none" strike="noStrike" dirty="0">
                        <a:solidFill>
                          <a:srgbClr val="000000"/>
                        </a:solidFill>
                        <a:effectLst/>
                        <a:latin typeface="+mn-lt"/>
                      </a:endParaRP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2690</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72.21</a:t>
                      </a:r>
                      <a:endParaRPr lang="en-GB" sz="1200" b="0" i="1" u="none" strike="noStrike" dirty="0">
                        <a:solidFill>
                          <a:srgbClr val="000000"/>
                        </a:solidFill>
                        <a:effectLst/>
                        <a:latin typeface="+mn-lt"/>
                      </a:endParaRPr>
                    </a:p>
                  </a:txBody>
                  <a:tcPr marL="9525" marR="9525" marT="9525" marB="0" anchor="ctr"/>
                </a:tc>
              </a:tr>
              <a:tr h="522861">
                <a:tc>
                  <a:txBody>
                    <a:bodyPr/>
                    <a:lstStyle/>
                    <a:p>
                      <a:r>
                        <a:rPr lang="en-GB" sz="1200" b="1" dirty="0" smtClean="0">
                          <a:solidFill>
                            <a:srgbClr val="000000"/>
                          </a:solidFill>
                        </a:rPr>
                        <a:t>Treatment start date</a:t>
                      </a:r>
                      <a:endParaRPr lang="en-GB" sz="1200" b="1" dirty="0">
                        <a:solidFill>
                          <a:srgbClr val="000000"/>
                        </a:solidFill>
                        <a:latin typeface="+mn-lt"/>
                      </a:endParaRPr>
                    </a:p>
                  </a:txBody>
                  <a:tcPr anchor="ctr"/>
                </a:tc>
                <a:tc>
                  <a:txBody>
                    <a:bodyPr/>
                    <a:lstStyle/>
                    <a:p>
                      <a:r>
                        <a:rPr lang="en-GB" sz="1200" dirty="0" smtClean="0">
                          <a:solidFill>
                            <a:srgbClr val="000000"/>
                          </a:solidFill>
                        </a:rPr>
                        <a:t>Cancer Waiting</a:t>
                      </a:r>
                      <a:r>
                        <a:rPr lang="en-GB" sz="1200" baseline="0" dirty="0" smtClean="0">
                          <a:solidFill>
                            <a:srgbClr val="000000"/>
                          </a:solidFill>
                        </a:rPr>
                        <a:t> Times database</a:t>
                      </a:r>
                      <a:endParaRPr lang="en-GB" sz="1200" b="0" dirty="0">
                        <a:solidFill>
                          <a:srgbClr val="000000"/>
                        </a:solidFill>
                        <a:latin typeface="+mn-lt"/>
                      </a:endParaRPr>
                    </a:p>
                  </a:txBody>
                  <a:tcPr anchor="ctr"/>
                </a:tc>
                <a:tc>
                  <a:txBody>
                    <a:bodyPr/>
                    <a:lstStyle/>
                    <a:p>
                      <a:pPr marL="457200" lvl="1" algn="r" defTabSz="914400" rtl="0" eaLnBrk="1" latinLnBrk="0" hangingPunct="1"/>
                      <a:r>
                        <a:rPr lang="en-GB" sz="1200" kern="1200" dirty="0" smtClean="0">
                          <a:solidFill>
                            <a:srgbClr val="000000"/>
                          </a:solidFill>
                          <a:latin typeface="+mn-lt"/>
                          <a:ea typeface="+mn-ea"/>
                          <a:cs typeface="+mn-cs"/>
                        </a:rPr>
                        <a:t>2650</a:t>
                      </a:r>
                      <a:endParaRPr lang="en-GB" sz="1200" kern="1200" dirty="0">
                        <a:solidFill>
                          <a:srgbClr val="000000"/>
                        </a:solidFill>
                        <a:latin typeface="+mn-lt"/>
                        <a:ea typeface="+mn-ea"/>
                        <a:cs typeface="+mn-cs"/>
                      </a:endParaRPr>
                    </a:p>
                  </a:txBody>
                  <a:tcPr anchor="ctr"/>
                </a:tc>
                <a:tc>
                  <a:txBody>
                    <a:bodyPr/>
                    <a:lstStyle/>
                    <a:p>
                      <a:pPr algn="r" fontAlgn="t"/>
                      <a:r>
                        <a:rPr lang="en-GB" sz="1200" b="0" i="1" u="none" strike="noStrike" dirty="0" smtClean="0">
                          <a:solidFill>
                            <a:srgbClr val="000000"/>
                          </a:solidFill>
                          <a:effectLst/>
                          <a:latin typeface="+mn-lt"/>
                        </a:rPr>
                        <a:t>71.84</a:t>
                      </a:r>
                    </a:p>
                  </a:txBody>
                  <a:tcPr marL="9525" marR="9525" marT="9525" marB="0" anchor="ctr"/>
                </a:tc>
                <a:tc>
                  <a:txBody>
                    <a:bodyPr/>
                    <a:lstStyle/>
                    <a:p>
                      <a:pPr marL="0" algn="r" defTabSz="914400" rtl="0" eaLnBrk="1" fontAlgn="t" latinLnBrk="0" hangingPunct="1"/>
                      <a:r>
                        <a:rPr lang="en-GB" sz="1200" kern="1200" dirty="0" smtClean="0">
                          <a:solidFill>
                            <a:srgbClr val="000000"/>
                          </a:solidFill>
                          <a:latin typeface="+mn-lt"/>
                          <a:ea typeface="+mn-ea"/>
                          <a:cs typeface="+mn-cs"/>
                        </a:rPr>
                        <a:t>2689</a:t>
                      </a:r>
                      <a:endParaRPr lang="en-GB" sz="1200" kern="1200" dirty="0">
                        <a:solidFill>
                          <a:srgbClr val="000000"/>
                        </a:solidFill>
                        <a:latin typeface="+mn-lt"/>
                        <a:ea typeface="+mn-ea"/>
                        <a:cs typeface="+mn-cs"/>
                      </a:endParaRPr>
                    </a:p>
                  </a:txBody>
                  <a:tcPr marL="9525" marR="9525" marT="9525" marB="0" anchor="ctr"/>
                </a:tc>
                <a:tc>
                  <a:txBody>
                    <a:bodyPr/>
                    <a:lstStyle/>
                    <a:p>
                      <a:pPr algn="r" fontAlgn="t"/>
                      <a:r>
                        <a:rPr lang="en-GB" sz="1200" b="0" i="1" u="none" strike="noStrike" dirty="0" smtClean="0">
                          <a:solidFill>
                            <a:srgbClr val="000000"/>
                          </a:solidFill>
                          <a:effectLst/>
                          <a:latin typeface="+mn-lt"/>
                        </a:rPr>
                        <a:t>71.69</a:t>
                      </a:r>
                      <a:endParaRPr lang="en-GB" sz="1200" b="0" i="1" u="none" strike="noStrike" dirty="0">
                        <a:solidFill>
                          <a:srgbClr val="000000"/>
                        </a:solidFill>
                        <a:effectLst/>
                        <a:latin typeface="+mn-lt"/>
                      </a:endParaRPr>
                    </a:p>
                  </a:txBody>
                  <a:tcPr marL="9525" marR="9525" marT="9525" marB="0" anchor="ctr"/>
                </a:tc>
                <a:tc>
                  <a:txBody>
                    <a:bodyPr/>
                    <a:lstStyle/>
                    <a:p>
                      <a:pPr algn="r"/>
                      <a:r>
                        <a:rPr lang="en-GB" sz="1200" kern="1200" dirty="0" smtClean="0">
                          <a:solidFill>
                            <a:srgbClr val="000000"/>
                          </a:solidFill>
                          <a:latin typeface="+mn-lt"/>
                          <a:ea typeface="+mn-ea"/>
                          <a:cs typeface="+mn-cs"/>
                        </a:rPr>
                        <a:t>2795</a:t>
                      </a:r>
                      <a:endParaRPr lang="en-GB" sz="1200" kern="1200" dirty="0">
                        <a:solidFill>
                          <a:srgbClr val="000000"/>
                        </a:solidFill>
                        <a:latin typeface="+mn-lt"/>
                        <a:ea typeface="+mn-ea"/>
                        <a:cs typeface="+mn-cs"/>
                      </a:endParaRPr>
                    </a:p>
                  </a:txBody>
                  <a:tcPr marL="9525" marR="9525" marT="9525" marB="0" anchor="ctr"/>
                </a:tc>
                <a:tc>
                  <a:txBody>
                    <a:bodyPr/>
                    <a:lstStyle/>
                    <a:p>
                      <a:pPr marL="0" algn="r" defTabSz="914400" rtl="0" eaLnBrk="1" fontAlgn="t" latinLnBrk="0" hangingPunct="1"/>
                      <a:r>
                        <a:rPr lang="en-GB" sz="1200" b="0" i="1" u="none" strike="noStrike" kern="1200" dirty="0" smtClean="0">
                          <a:solidFill>
                            <a:srgbClr val="000000"/>
                          </a:solidFill>
                          <a:effectLst/>
                          <a:latin typeface="+mn-lt"/>
                          <a:ea typeface="+mn-ea"/>
                          <a:cs typeface="+mn-cs"/>
                        </a:rPr>
                        <a:t>75.03</a:t>
                      </a:r>
                      <a:endParaRPr lang="en-GB" sz="1200" b="0" i="1" u="none" strike="noStrike" kern="1200" dirty="0">
                        <a:solidFill>
                          <a:srgbClr val="000000"/>
                        </a:solidFill>
                        <a:effectLst/>
                        <a:latin typeface="+mn-lt"/>
                        <a:ea typeface="+mn-ea"/>
                        <a:cs typeface="+mn-cs"/>
                      </a:endParaRPr>
                    </a:p>
                  </a:txBody>
                  <a:tcPr marL="9525" marR="9525" marT="9525" marB="0" anchor="ctr"/>
                </a:tc>
              </a:tr>
            </a:tbl>
          </a:graphicData>
        </a:graphic>
      </p:graphicFrame>
      <p:sp>
        <p:nvSpPr>
          <p:cNvPr id="3" name="Rectangle 2"/>
          <p:cNvSpPr/>
          <p:nvPr/>
        </p:nvSpPr>
        <p:spPr>
          <a:xfrm>
            <a:off x="186316" y="6309320"/>
            <a:ext cx="8712968" cy="430887"/>
          </a:xfrm>
          <a:prstGeom prst="rect">
            <a:avLst/>
          </a:prstGeom>
        </p:spPr>
        <p:txBody>
          <a:bodyPr wrap="square">
            <a:spAutoFit/>
          </a:bodyPr>
          <a:lstStyle/>
          <a:p>
            <a:r>
              <a:rPr lang="en-GB" sz="1100" dirty="0">
                <a:solidFill>
                  <a:srgbClr val="000000"/>
                </a:solidFill>
              </a:rPr>
              <a:t>*The cancer registry derive the diagnosis date from the following events in order of prioritisation:  first histological/cytological confirmation of the malignancy, the first admission to hospital because of the malignancy, and when a patient is evaluated in out patient clinic.</a:t>
            </a:r>
          </a:p>
        </p:txBody>
      </p:sp>
    </p:spTree>
    <p:extLst>
      <p:ext uri="{BB962C8B-B14F-4D97-AF65-F5344CB8AC3E}">
        <p14:creationId xmlns:p14="http://schemas.microsoft.com/office/powerpoint/2010/main" val="985260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dirty="0" smtClean="0"/>
              <a:t>Results: Summary</a:t>
            </a:r>
            <a:endParaRPr lang="en-GB" dirty="0"/>
          </a:p>
        </p:txBody>
      </p:sp>
      <p:sp>
        <p:nvSpPr>
          <p:cNvPr id="4" name="TextBox 3"/>
          <p:cNvSpPr txBox="1"/>
          <p:nvPr/>
        </p:nvSpPr>
        <p:spPr>
          <a:xfrm>
            <a:off x="21332" y="6583918"/>
            <a:ext cx="252028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000" b="1" dirty="0" smtClean="0">
                <a:solidFill>
                  <a:srgbClr val="FF0000"/>
                </a:solidFill>
              </a:rPr>
              <a:t>FOR INTERNAL DISTRIBUTION ONLY</a:t>
            </a:r>
            <a:endParaRPr lang="en-GB" sz="1000" b="1" dirty="0">
              <a:solidFill>
                <a:srgbClr val="FF0000"/>
              </a:solidFill>
            </a:endParaRPr>
          </a:p>
        </p:txBody>
      </p:sp>
    </p:spTree>
    <p:extLst>
      <p:ext uri="{BB962C8B-B14F-4D97-AF65-F5344CB8AC3E}">
        <p14:creationId xmlns:p14="http://schemas.microsoft.com/office/powerpoint/2010/main" val="2624894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chemeClr val="accent5"/>
                </a:solidFill>
              </a:rPr>
              <a:t>England and London Colorectal Tumour Counts (2013-2015) </a:t>
            </a:r>
            <a:endParaRPr lang="en-GB" sz="2800" dirty="0">
              <a:solidFill>
                <a:schemeClr val="accent5"/>
              </a:solidFill>
            </a:endParaRPr>
          </a:p>
        </p:txBody>
      </p:sp>
      <p:graphicFrame>
        <p:nvGraphicFramePr>
          <p:cNvPr id="4" name="Chart 3"/>
          <p:cNvGraphicFramePr>
            <a:graphicFrameLocks/>
          </p:cNvGraphicFramePr>
          <p:nvPr>
            <p:extLst>
              <p:ext uri="{D42A27DB-BD31-4B8C-83A1-F6EECF244321}">
                <p14:modId xmlns:p14="http://schemas.microsoft.com/office/powerpoint/2010/main" val="600514198"/>
              </p:ext>
            </p:extLst>
          </p:nvPr>
        </p:nvGraphicFramePr>
        <p:xfrm>
          <a:off x="251520" y="1340768"/>
          <a:ext cx="8568952"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725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500" dirty="0" smtClean="0">
                <a:solidFill>
                  <a:schemeClr val="accent5"/>
                </a:solidFill>
              </a:rPr>
              <a:t>Colorectal </a:t>
            </a:r>
            <a:r>
              <a:rPr lang="en-GB" sz="2500" dirty="0">
                <a:solidFill>
                  <a:schemeClr val="accent5"/>
                </a:solidFill>
              </a:rPr>
              <a:t>Cancer Pathway from Referral to Treatment for England and London (2013-2015) </a:t>
            </a:r>
          </a:p>
        </p:txBody>
      </p:sp>
      <p:graphicFrame>
        <p:nvGraphicFramePr>
          <p:cNvPr id="5" name="Chart 4"/>
          <p:cNvGraphicFramePr>
            <a:graphicFrameLocks/>
          </p:cNvGraphicFramePr>
          <p:nvPr>
            <p:extLst>
              <p:ext uri="{D42A27DB-BD31-4B8C-83A1-F6EECF244321}">
                <p14:modId xmlns:p14="http://schemas.microsoft.com/office/powerpoint/2010/main" val="212489029"/>
              </p:ext>
            </p:extLst>
          </p:nvPr>
        </p:nvGraphicFramePr>
        <p:xfrm>
          <a:off x="323528" y="1196752"/>
          <a:ext cx="8568952"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1064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863944468"/>
              </p:ext>
            </p:extLst>
          </p:nvPr>
        </p:nvGraphicFramePr>
        <p:xfrm>
          <a:off x="251520" y="1124744"/>
          <a:ext cx="8640960" cy="5472608"/>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a:xfrm>
            <a:off x="457200" y="274638"/>
            <a:ext cx="8229600" cy="1143000"/>
          </a:xfrm>
        </p:spPr>
        <p:txBody>
          <a:bodyPr>
            <a:normAutofit fontScale="90000"/>
          </a:bodyPr>
          <a:lstStyle/>
          <a:p>
            <a:r>
              <a:rPr lang="en-GB" sz="2500" dirty="0" smtClean="0">
                <a:solidFill>
                  <a:schemeClr val="accent5"/>
                </a:solidFill>
              </a:rPr>
              <a:t>Colorectal Pathway from Referral to Treatment for England and London by Sex (2013-2015) </a:t>
            </a:r>
            <a:endParaRPr lang="en-GB" sz="2500" dirty="0">
              <a:solidFill>
                <a:schemeClr val="accent5"/>
              </a:solidFill>
            </a:endParaRPr>
          </a:p>
        </p:txBody>
      </p:sp>
    </p:spTree>
    <p:extLst>
      <p:ext uri="{BB962C8B-B14F-4D97-AF65-F5344CB8AC3E}">
        <p14:creationId xmlns:p14="http://schemas.microsoft.com/office/powerpoint/2010/main" val="4038033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hlp theme">
  <a:themeElements>
    <a:clrScheme name="London Health Partnership">
      <a:dk1>
        <a:srgbClr val="0072C6"/>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hlp theme</Template>
  <TotalTime>6223</TotalTime>
  <Words>1203</Words>
  <Application>Microsoft Office PowerPoint</Application>
  <PresentationFormat>On-screen Show (4:3)</PresentationFormat>
  <Paragraphs>231</Paragraphs>
  <Slides>44</Slides>
  <Notes>34</Notes>
  <HiddenSlides>0</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hlp theme</vt:lpstr>
      <vt:lpstr>Custom Design</vt:lpstr>
      <vt:lpstr>Segmented analysis of the colorectal cancer median pathway from referral to treatment: 2013-2015 </vt:lpstr>
      <vt:lpstr>PowerPoint Presentation</vt:lpstr>
      <vt:lpstr>Overview</vt:lpstr>
      <vt:lpstr>Overview</vt:lpstr>
      <vt:lpstr>Variable Data Completeness by Year (London)</vt:lpstr>
      <vt:lpstr>PowerPoint Presentation</vt:lpstr>
      <vt:lpstr>England and London Colorectal Tumour Counts (2013-2015) </vt:lpstr>
      <vt:lpstr>Colorectal Cancer Pathway from Referral to Treatment for England and London (2013-2015) </vt:lpstr>
      <vt:lpstr>Colorectal Pathway from Referral to Treatment for England and London by Sex (2013-2015) </vt:lpstr>
      <vt:lpstr>Colorectal, Lung and Prostate Pathways from Referral to Treatment for England and London (2015) </vt:lpstr>
      <vt:lpstr>PowerPoint Presentation</vt:lpstr>
      <vt:lpstr>Distribution of Stage at Diagnosis for Colorectal Cancer, England and London (2013-2015)</vt:lpstr>
      <vt:lpstr>Colorectal Tumour Counts by Stage at Diagnosis, London (2013-2015)</vt:lpstr>
      <vt:lpstr>Colorectal Cancer Pathway from Referral to Treatment by Stage at Diagnosis, London and England (2015)</vt:lpstr>
      <vt:lpstr>PowerPoint Presentation</vt:lpstr>
      <vt:lpstr>Distribution of Age at Diagnosis for Colorectal Cancer, England and London (2013-2015)</vt:lpstr>
      <vt:lpstr>Colorectal Tumours Counts by Age at Diagnosis, London (2013-2015)</vt:lpstr>
      <vt:lpstr>Pathway by Age at Diagnosis, England and London (2015)   </vt:lpstr>
      <vt:lpstr>PowerPoint Presentation</vt:lpstr>
      <vt:lpstr>Distribution of Ethnicity for Colorectal Cancer Patients, England and London (2013-2015)</vt:lpstr>
      <vt:lpstr>Colorectal Cancer Patient Counts by Ethnicity, London (2015)</vt:lpstr>
      <vt:lpstr>Colorectal Cancer Pathway from Referral to Treatment by Ethnicity, England and London (2015)</vt:lpstr>
      <vt:lpstr>PowerPoint Presentation</vt:lpstr>
      <vt:lpstr>Distribution of Income Domain Quintile for Colorectal Cancer, England and London (2013-2015)</vt:lpstr>
      <vt:lpstr>Colorectal Cancer Patient Counts by Income Domain Quintile, London (2015)</vt:lpstr>
      <vt:lpstr>Colorectal Cancer Pathway from Referral to Treatment by income domain quintile, England and London (2015)</vt:lpstr>
      <vt:lpstr>PowerPoint Presentation</vt:lpstr>
      <vt:lpstr>Colorectal Tumour Counts by  Resident CCG and STP, London (2015)</vt:lpstr>
      <vt:lpstr>Pathway by Resident CCG and STP, London (2015)</vt:lpstr>
      <vt:lpstr>Pathway by CCG and year of diagnosis (North Central London)</vt:lpstr>
      <vt:lpstr>Pathway by CCG and year of diagnosis (North East London)</vt:lpstr>
      <vt:lpstr>Pathway by CCG and year of diagnosis (North West London)</vt:lpstr>
      <vt:lpstr>Pathway by CCG and year of diagnosis (South East London)</vt:lpstr>
      <vt:lpstr>Pathway by CCG and year of diagnosis (South West London)</vt:lpstr>
      <vt:lpstr>Pathway by CCG and year of diagnosis (West Essex)</vt:lpstr>
      <vt:lpstr>PowerPoint Presentation</vt:lpstr>
      <vt:lpstr>Pathway by Diagnosis Trust and STP, London (2015)</vt:lpstr>
      <vt:lpstr>Pathway by Diagnosis Trust and Year of Diagnosis (North Central London)</vt:lpstr>
      <vt:lpstr>Pathway by Diagnosis Trust and Year of Diagnosis (North East London)</vt:lpstr>
      <vt:lpstr>Pathway by Diagnosis Trust and Year of Diagnosis (North West London)</vt:lpstr>
      <vt:lpstr>Pathway by Diagnosis Trust and Year of Diagnosis (South East London)</vt:lpstr>
      <vt:lpstr>Pathway by Diagnosis Trust and Year of Diagnosis (South West London)</vt:lpstr>
      <vt:lpstr>Pathway by Diagnosis Trust and Year of Diagnosis (West Essex)</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Prostate Pathway: 2015 update</dc:title>
  <dc:creator>Lucy Young</dc:creator>
  <cp:lastModifiedBy>Lucy Young</cp:lastModifiedBy>
  <cp:revision>175</cp:revision>
  <dcterms:created xsi:type="dcterms:W3CDTF">2017-07-06T13:57:08Z</dcterms:created>
  <dcterms:modified xsi:type="dcterms:W3CDTF">2018-03-23T13:26:59Z</dcterms:modified>
</cp:coreProperties>
</file>