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6"/>
  </p:notesMasterIdLst>
  <p:sldIdLst>
    <p:sldId id="27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ヒラギノ角ゴ Pro W3" pitchFamily="84" charset="-128"/>
        <a:cs typeface="ヒラギノ角ゴ Pro W3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9" autoAdjust="0"/>
    <p:restoredTop sz="95652" autoAdjust="0"/>
  </p:normalViewPr>
  <p:slideViewPr>
    <p:cSldViewPr>
      <p:cViewPr>
        <p:scale>
          <a:sx n="80" d="100"/>
          <a:sy n="80" d="100"/>
        </p:scale>
        <p:origin x="-10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49E6C6-4B8F-4672-8CF4-FB16948CBE13}" type="datetimeFigureOut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AE0CBF3-2A0A-4409-B599-FEFEAF974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1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ヒラギノ角ゴ Pro W3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E0CBF3-2A0A-4409-B599-FEFEAF974B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3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628775"/>
            <a:ext cx="9144000" cy="144463"/>
          </a:xfrm>
          <a:prstGeom prst="rect">
            <a:avLst/>
          </a:prstGeom>
          <a:solidFill>
            <a:srgbClr val="00AE9E"/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132856"/>
            <a:ext cx="7633648" cy="2084543"/>
          </a:xfrm>
          <a:ln>
            <a:noFill/>
          </a:ln>
        </p:spPr>
        <p:txBody>
          <a:bodyPr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6021288"/>
            <a:ext cx="7633648" cy="33833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transition spd="slow" advTm="3000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/>
          <a:lstStyle>
            <a:lvl1pPr>
              <a:spcBef>
                <a:spcPts val="120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Public Health Outcomes Framework data tool</a:t>
            </a:r>
            <a:endParaRPr lang="en-US"/>
          </a:p>
        </p:txBody>
      </p:sp>
    </p:spTree>
  </p:cSld>
  <p:clrMapOvr>
    <a:masterClrMapping/>
  </p:clrMapOvr>
  <p:transition spd="slow" advTm="3000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>
            <a:lvl1pPr>
              <a:defRPr sz="4000" baseline="0">
                <a:solidFill>
                  <a:srgbClr val="00AE9E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/>
          <a:lstStyle>
            <a:lvl1pPr>
              <a:spcBef>
                <a:spcPts val="1200"/>
              </a:spcBef>
              <a:defRPr>
                <a:solidFill>
                  <a:srgbClr val="00AE9E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F71B5A3E-AB5C-4394-BB97-07D04CB99A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Public Health Outcomes Framework data tool</a:t>
            </a:r>
            <a:endParaRPr lang="en-US" dirty="0"/>
          </a:p>
        </p:txBody>
      </p:sp>
    </p:spTree>
  </p:cSld>
  <p:clrMapOvr>
    <a:masterClrMapping/>
  </p:clrMapOvr>
  <p:transition spd="slow" advTm="3000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BAADB3B0-2D09-4AA3-A340-09780B8284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Public Health Outcomes Framework data tool</a:t>
            </a:r>
            <a:endParaRPr lang="en-US" dirty="0"/>
          </a:p>
        </p:txBody>
      </p:sp>
    </p:spTree>
  </p:cSld>
  <p:clrMapOvr>
    <a:masterClrMapping/>
  </p:clrMapOvr>
  <p:transition spd="slow" advTm="3000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Two Co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anchor="t" anchorCtr="0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/>
          <a:lstStyle>
            <a:lvl1pPr>
              <a:defRPr sz="1800" baseline="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55FD54BE-53AE-43A8-A8D2-A8E4EFCA2A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Public Health Outcomes Framework data tool</a:t>
            </a:r>
            <a:endParaRPr lang="en-US" dirty="0"/>
          </a:p>
        </p:txBody>
      </p:sp>
    </p:spTree>
  </p:cSld>
  <p:clrMapOvr>
    <a:masterClrMapping/>
  </p:clrMapOvr>
  <p:transition spd="slow" advTm="3000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C92E8B8-980F-4FD9-89A2-235B13F5AF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Public Health Outcomes Framework data tool</a:t>
            </a:r>
            <a:endParaRPr lang="en-US" dirty="0"/>
          </a:p>
        </p:txBody>
      </p:sp>
    </p:spTree>
  </p:cSld>
  <p:clrMapOvr>
    <a:masterClrMapping/>
  </p:clrMapOvr>
  <p:transition spd="slow" advTm="3000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/>
          <a:lstStyle>
            <a:lvl1pPr algn="l">
              <a:defRPr sz="1800" b="0" i="0" spc="0" baseline="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4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D02A3ABA-32EC-4D50-B075-F06DC786BA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Public Health Outcomes Framework data tool</a:t>
            </a:r>
            <a:endParaRPr lang="en-US" dirty="0"/>
          </a:p>
        </p:txBody>
      </p:sp>
    </p:spTree>
  </p:cSld>
  <p:clrMapOvr>
    <a:masterClrMapping/>
  </p:clrMapOvr>
  <p:transition spd="slow" advTm="3000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773238"/>
            <a:ext cx="9144000" cy="508476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 userDrawn="1"/>
        </p:nvSpPr>
        <p:spPr>
          <a:xfrm>
            <a:off x="0" y="1628775"/>
            <a:ext cx="9144000" cy="1444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6" name="Picture 9" descr="PHE_3268_SML_AW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126047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800000"/>
            <a:ext cx="8028000" cy="4377600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34F5B560-165B-4748-8F10-4294154EB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Public Health Outcomes Framework data tool</a:t>
            </a:r>
            <a:endParaRPr lang="en-US" dirty="0"/>
          </a:p>
        </p:txBody>
      </p:sp>
    </p:spTree>
  </p:cSld>
  <p:clrMapOvr>
    <a:masterClrMapping/>
  </p:clrMapOvr>
  <p:transition spd="slow" advTm="3000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EB4B846C-37E1-4198-8614-DFE920AB1F0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Public Health Outcomes Framework data tool</a:t>
            </a:r>
            <a:endParaRPr lang="en-US" dirty="0"/>
          </a:p>
        </p:txBody>
      </p:sp>
    </p:spTree>
  </p:cSld>
  <p:clrMapOvr>
    <a:masterClrMapping/>
  </p:clrMapOvr>
  <p:transition spd="slow" advTm="3000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7213" y="274638"/>
            <a:ext cx="802957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7213" y="1600200"/>
            <a:ext cx="80295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r>
              <a:rPr lang="en-US" dirty="0"/>
              <a:t>Third </a:t>
            </a:r>
            <a:r>
              <a:rPr lang="en-US" dirty="0" smtClean="0"/>
              <a:t>level</a:t>
            </a:r>
          </a:p>
          <a:p>
            <a:pPr lvl="4"/>
            <a:r>
              <a:rPr lang="en-US" dirty="0" smtClean="0"/>
              <a:t>Fourth </a:t>
            </a:r>
            <a:r>
              <a:rPr lang="en-US" dirty="0"/>
              <a:t>level</a:t>
            </a:r>
          </a:p>
          <a:p>
            <a:pPr lvl="5"/>
            <a:r>
              <a:rPr lang="en-US" dirty="0" smtClean="0"/>
              <a:t>Fifth </a:t>
            </a:r>
            <a:r>
              <a:rPr lang="en-US" dirty="0"/>
              <a:t>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8725"/>
            <a:ext cx="9144000" cy="54927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  </a:t>
            </a:r>
            <a:fld id="{45F8D313-CCBE-49D6-A3BC-57B1848DFB5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900113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Public Health Outcomes Framework data tool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</p:sldLayoutIdLst>
  <p:transition spd="slow" advTm="30000">
    <p:wheel spokes="1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50">
          <a:solidFill>
            <a:srgbClr val="00AE9E"/>
          </a:solidFill>
          <a:latin typeface="+mj-lt"/>
          <a:ea typeface="ヒラギノ角ゴ Pro W3" pitchFamily="84" charset="-128"/>
          <a:cs typeface="ヒラギノ角ゴ Pro W3" pitchFamily="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84" charset="0"/>
          <a:ea typeface="ヒラギノ角ゴ Pro W3" pitchFamily="84" charset="-128"/>
          <a:cs typeface="ヒラギノ角ゴ Pro W3" pitchFamily="84" charset="-128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Arial" pitchFamily="84" charset="0"/>
        <a:defRPr kern="1200" baseline="0">
          <a:solidFill>
            <a:srgbClr val="00AE9E"/>
          </a:solidFill>
          <a:latin typeface="Arial" pitchFamily="34" charset="0"/>
          <a:ea typeface="ヒラギノ角ゴ Pro W3" pitchFamily="84" charset="-128"/>
          <a:cs typeface="ヒラギノ角ゴ Pro W3" pitchFamily="84" charset="-128"/>
        </a:defRPr>
      </a:lvl1pPr>
      <a:lvl2pPr marL="354013" indent="-176213" algn="l" rtl="0" eaLnBrk="0" fontAlgn="base" hangingPunct="0">
        <a:spcBef>
          <a:spcPts val="600"/>
        </a:spcBef>
        <a:spcAft>
          <a:spcPct val="0"/>
        </a:spcAft>
        <a:defRPr kern="1200" baseline="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2pPr>
      <a:lvl3pPr marL="215900" indent="-215900" algn="l" rtl="0" eaLnBrk="0" fontAlgn="base" hangingPunct="0">
        <a:spcBef>
          <a:spcPts val="600"/>
        </a:spcBef>
        <a:spcAft>
          <a:spcPct val="0"/>
        </a:spcAft>
        <a:buFont typeface="Arial" pitchFamily="84" charset="0"/>
        <a:buChar char="•"/>
        <a:defRPr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3pPr>
      <a:lvl4pPr marL="625475" indent="-190500" algn="l" rtl="0" eaLnBrk="0" fontAlgn="base" hangingPunct="0">
        <a:spcBef>
          <a:spcPts val="6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4pPr>
      <a:lvl5pPr marL="1073150" indent="-1778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ヒラギノ角ゴ Pro W3" pitchFamily="84" charset="-128"/>
          <a:cs typeface="+mn-cs"/>
        </a:defRPr>
      </a:lvl5pPr>
      <a:lvl6pPr marL="1520825" indent="-187325" algn="l" defTabSz="914400" rtl="0" eaLnBrk="1" latinLnBrk="0" hangingPunct="1">
        <a:spcBef>
          <a:spcPct val="20000"/>
        </a:spcBef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in.org.uk/" TargetMode="External"/><Relationship Id="rId3" Type="http://schemas.openxmlformats.org/officeDocument/2006/relationships/hyperlink" Target="http://www.ncin.org.uk/local_cancer_intelligence/local_cancer_intelligence" TargetMode="External"/><Relationship Id="rId7" Type="http://schemas.openxmlformats.org/officeDocument/2006/relationships/hyperlink" Target="https://www.ons.gov.uk/peoplepopulationandcommunity/healthandsocialcare/conditionsanddiseases/bulletins/cancersurvivalbystageatdiagnosisforenglandexperimentalstatistics/adultsdiagnosed20122013and2014andfollowedupto201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ncerresearchuk.org/health-professional/early-diagnosis-activities/be-clear-on-cancer/respiratory-symptoms-awareness-campaign" TargetMode="External"/><Relationship Id="rId5" Type="http://schemas.openxmlformats.org/officeDocument/2006/relationships/hyperlink" Target="https://www.cancerdata.nhs.uk/dashboard/" TargetMode="External"/><Relationship Id="rId4" Type="http://schemas.openxmlformats.org/officeDocument/2006/relationships/hyperlink" Target="https://nww.cancerstats.nhs.uk/users/sign_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fld id="{2565FA6D-D4C8-4C4C-AC4B-3269734D34D8}" type="slidenum">
              <a:rPr lang="en-US" smtClean="0"/>
              <a:pPr>
                <a:defRPr/>
              </a:pPr>
              <a:t>1</a:t>
            </a:fld>
            <a:r>
              <a:rPr lang="en-US" dirty="0"/>
              <a:t>	</a:t>
            </a:r>
          </a:p>
        </p:txBody>
      </p:sp>
      <p:sp>
        <p:nvSpPr>
          <p:cNvPr id="13" name="Footer Placeholder 4"/>
          <p:cNvSpPr txBox="1">
            <a:spLocks/>
          </p:cNvSpPr>
          <p:nvPr/>
        </p:nvSpPr>
        <p:spPr>
          <a:xfrm>
            <a:off x="539552" y="6308725"/>
            <a:ext cx="8064375" cy="549275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2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pitchFamily="84" charset="0"/>
                <a:ea typeface="ヒラギノ角ゴ Pro W3" pitchFamily="84" charset="-128"/>
                <a:cs typeface="ヒラギノ角ゴ Pro W3" pitchFamily="84" charset="-128"/>
              </a:defRPr>
            </a:lvl9pPr>
          </a:lstStyle>
          <a:p>
            <a:pPr>
              <a:defRPr/>
            </a:pPr>
            <a:r>
              <a:rPr lang="en-GB" b="1" dirty="0" smtClean="0"/>
              <a:t>July </a:t>
            </a:r>
            <a:r>
              <a:rPr lang="en-GB" b="1" dirty="0" smtClean="0"/>
              <a:t>2016 update </a:t>
            </a:r>
            <a:r>
              <a:rPr lang="en-GB" b="1" dirty="0"/>
              <a:t>– PHE National Cancer Registration and Analysis Service (NCRAS)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738" y="1413372"/>
            <a:ext cx="8262734" cy="4823940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GB" b="1" dirty="0" smtClean="0">
                <a:solidFill>
                  <a:srgbClr val="00B050"/>
                </a:solidFill>
              </a:rPr>
              <a:t>Local</a:t>
            </a:r>
            <a:endParaRPr lang="en-GB" sz="1200" b="1" dirty="0" smtClean="0">
              <a:solidFill>
                <a:srgbClr val="00B050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dirty="0" smtClean="0"/>
              <a:t>The NCRAS </a:t>
            </a:r>
            <a:r>
              <a:rPr lang="en-GB" sz="1200" b="1" dirty="0" smtClean="0"/>
              <a:t>Local Group for Intelligence on Cancer (</a:t>
            </a:r>
            <a:r>
              <a:rPr lang="en-GB" sz="1200" b="1" dirty="0" err="1" smtClean="0"/>
              <a:t>LoGIC</a:t>
            </a:r>
            <a:r>
              <a:rPr lang="en-GB" sz="1200" b="1" dirty="0" smtClean="0"/>
              <a:t>),</a:t>
            </a:r>
            <a:r>
              <a:rPr lang="en-GB" sz="1200" dirty="0" smtClean="0"/>
              <a:t> a group of senior cancer intelligence staff from each region,</a:t>
            </a:r>
            <a:r>
              <a:rPr lang="en-GB" sz="1200" b="1" dirty="0" smtClean="0"/>
              <a:t> </a:t>
            </a:r>
            <a:r>
              <a:rPr lang="en-GB" sz="1200" dirty="0" smtClean="0"/>
              <a:t>now has a </a:t>
            </a:r>
            <a:r>
              <a:rPr lang="en-GB" sz="1200" u="sng" dirty="0">
                <a:hlinkClick r:id="rId3"/>
              </a:rPr>
              <a:t>local </a:t>
            </a:r>
            <a:r>
              <a:rPr lang="en-GB" sz="1200" u="sng" dirty="0" smtClean="0">
                <a:hlinkClick r:id="rId3"/>
              </a:rPr>
              <a:t>cancer intelligence </a:t>
            </a:r>
            <a:r>
              <a:rPr lang="en-GB" sz="1200" u="sng" dirty="0">
                <a:hlinkClick r:id="rId3"/>
              </a:rPr>
              <a:t>section</a:t>
            </a:r>
            <a:r>
              <a:rPr lang="en-GB" sz="1200" dirty="0"/>
              <a:t> on </a:t>
            </a:r>
            <a:r>
              <a:rPr lang="en-GB" sz="1200" dirty="0" smtClean="0"/>
              <a:t>the website, with links to key local cancer data sources.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b="1" dirty="0" smtClean="0">
                <a:hlinkClick r:id="rId4"/>
              </a:rPr>
              <a:t>Clinical Headline Indicators </a:t>
            </a:r>
            <a:r>
              <a:rPr lang="en-GB" sz="1200" dirty="0" smtClean="0"/>
              <a:t>have been launched, which involves trust-level metrics for various </a:t>
            </a:r>
            <a:r>
              <a:rPr lang="en-GB" sz="1200" dirty="0" smtClean="0"/>
              <a:t>cancers</a:t>
            </a:r>
            <a:r>
              <a:rPr lang="en-GB" sz="1200" dirty="0"/>
              <a:t> </a:t>
            </a:r>
            <a:r>
              <a:rPr lang="en-GB" sz="1200" dirty="0" smtClean="0"/>
              <a:t>(password-protected) on </a:t>
            </a:r>
            <a:r>
              <a:rPr lang="en-GB" sz="1200" dirty="0" err="1" smtClean="0"/>
              <a:t>CancerStats</a:t>
            </a:r>
            <a:r>
              <a:rPr lang="en-GB" sz="1200" dirty="0" smtClean="0"/>
              <a:t>.</a:t>
            </a:r>
            <a:endParaRPr lang="en-GB" sz="1200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b="1" dirty="0" err="1" smtClean="0">
                <a:hlinkClick r:id="rId5"/>
              </a:rPr>
              <a:t>CancerData</a:t>
            </a:r>
            <a:r>
              <a:rPr lang="en-GB" sz="1200" b="1" dirty="0" smtClean="0">
                <a:hlinkClick r:id="rId5"/>
              </a:rPr>
              <a:t> dashboard</a:t>
            </a:r>
            <a:r>
              <a:rPr lang="en-GB" sz="1200" b="1" dirty="0" smtClean="0"/>
              <a:t> </a:t>
            </a:r>
            <a:r>
              <a:rPr lang="en-GB" sz="1200" dirty="0" smtClean="0"/>
              <a:t>publically available, showing incidence, survival, treatment and patient experience indicators at CCG and Trust level.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dirty="0"/>
              <a:t>NCRAS supported the PHE Value and Variation team to deliver a training session (Tuesday) to </a:t>
            </a:r>
            <a:r>
              <a:rPr lang="en-GB" sz="1200" b="1" dirty="0"/>
              <a:t>Right Care Delivery Partners </a:t>
            </a:r>
            <a:r>
              <a:rPr lang="en-GB" sz="1200" dirty="0"/>
              <a:t>– these are senior leaders supporting CCGs and CSSs in implementing Right Care transformations at local level. </a:t>
            </a:r>
            <a:endParaRPr lang="en-GB" sz="1200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300" dirty="0" smtClean="0"/>
          </a:p>
          <a:p>
            <a:pPr marL="0" indent="0">
              <a:spcBef>
                <a:spcPts val="600"/>
              </a:spcBef>
            </a:pPr>
            <a:r>
              <a:rPr lang="en-GB" b="1" dirty="0" smtClean="0">
                <a:solidFill>
                  <a:srgbClr val="0070C0"/>
                </a:solidFill>
              </a:rPr>
              <a:t>National</a:t>
            </a:r>
            <a:endParaRPr lang="en-GB" sz="12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dirty="0" smtClean="0"/>
              <a:t>NCRAS have been working on an update of the </a:t>
            </a:r>
            <a:r>
              <a:rPr lang="en-GB" sz="1200" b="1" dirty="0" smtClean="0"/>
              <a:t>Cancer Outcomes and Services Dataset (COSD) </a:t>
            </a:r>
            <a:r>
              <a:rPr lang="en-GB" sz="1200" dirty="0" smtClean="0"/>
              <a:t>– with version 7.0 going live in 2017.  This relates to what trusts must record when a patient is diagnosed with cancer. </a:t>
            </a:r>
          </a:p>
          <a:p>
            <a:pPr lvl="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dirty="0" smtClean="0"/>
              <a:t>Final </a:t>
            </a:r>
            <a:r>
              <a:rPr lang="en-GB" sz="1200" dirty="0"/>
              <a:t>preparations are underway for the </a:t>
            </a:r>
            <a:r>
              <a:rPr lang="en-GB" sz="1200" dirty="0" smtClean="0"/>
              <a:t>forthcoming </a:t>
            </a:r>
            <a:r>
              <a:rPr lang="en-GB" sz="1200" b="1" dirty="0" smtClean="0"/>
              <a:t>Be Clear on Cancer </a:t>
            </a:r>
            <a:r>
              <a:rPr lang="en-GB" sz="1200" u="sng" dirty="0">
                <a:hlinkClick r:id="rId6"/>
              </a:rPr>
              <a:t>respiratory symptoms awareness campaign</a:t>
            </a:r>
            <a:r>
              <a:rPr lang="en-GB" sz="1200" dirty="0"/>
              <a:t> </a:t>
            </a:r>
            <a:r>
              <a:rPr lang="en-GB" sz="1200" dirty="0" smtClean="0"/>
              <a:t>running </a:t>
            </a:r>
            <a:r>
              <a:rPr lang="en-GB" sz="1200" dirty="0"/>
              <a:t>from 14</a:t>
            </a:r>
            <a:r>
              <a:rPr lang="en-GB" sz="1200" baseline="30000" dirty="0"/>
              <a:t>th</a:t>
            </a:r>
            <a:r>
              <a:rPr lang="en-GB" sz="1200" dirty="0"/>
              <a:t> July to 16</a:t>
            </a:r>
            <a:r>
              <a:rPr lang="en-GB" sz="1200" baseline="30000" dirty="0"/>
              <a:t>th</a:t>
            </a:r>
            <a:r>
              <a:rPr lang="en-GB" sz="1200" dirty="0"/>
              <a:t> </a:t>
            </a:r>
            <a:r>
              <a:rPr lang="en-GB" sz="1200" dirty="0" smtClean="0"/>
              <a:t>October.</a:t>
            </a:r>
            <a:r>
              <a:rPr lang="en-GB" sz="1200" dirty="0"/>
              <a:t>  </a:t>
            </a:r>
            <a:r>
              <a:rPr lang="en-GB" sz="1200" dirty="0" smtClean="0"/>
              <a:t>NCRAS will undertake the campaign evaluation.</a:t>
            </a:r>
            <a:endParaRPr lang="en-GB" sz="1200" dirty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b="1" dirty="0"/>
              <a:t>International Cancer Benchmarking </a:t>
            </a:r>
            <a:r>
              <a:rPr lang="en-GB" sz="1200" b="1" dirty="0" smtClean="0"/>
              <a:t>Partnership – </a:t>
            </a:r>
            <a:r>
              <a:rPr lang="en-GB" sz="1200" dirty="0" smtClean="0"/>
              <a:t>NCRAS are contributing to phase 2 being run </a:t>
            </a:r>
            <a:r>
              <a:rPr lang="en-GB" sz="1200" dirty="0"/>
              <a:t>by </a:t>
            </a:r>
            <a:r>
              <a:rPr lang="en-GB" sz="1200" dirty="0" smtClean="0"/>
              <a:t>IARC over 3 years: cancer </a:t>
            </a:r>
            <a:r>
              <a:rPr lang="en-GB" sz="1200" dirty="0"/>
              <a:t>survival </a:t>
            </a:r>
            <a:r>
              <a:rPr lang="en-GB" sz="1200" dirty="0" smtClean="0"/>
              <a:t>for 8 cancers diagnosed 1995-2014; includes UK countries, </a:t>
            </a:r>
            <a:r>
              <a:rPr lang="en-GB" sz="1200" dirty="0"/>
              <a:t>Ireland, Canada, </a:t>
            </a:r>
            <a:r>
              <a:rPr lang="en-GB" sz="1200" dirty="0" smtClean="0"/>
              <a:t>NZ, Aus.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dirty="0" smtClean="0"/>
              <a:t>NCRAS collaborated with ONS to produce new </a:t>
            </a:r>
            <a:r>
              <a:rPr lang="en-GB" sz="1200" b="1" dirty="0" smtClean="0">
                <a:hlinkClick r:id="rId7"/>
              </a:rPr>
              <a:t>experimental statistics on survival by stage and site</a:t>
            </a:r>
            <a:r>
              <a:rPr lang="en-GB" sz="1200" dirty="0" smtClean="0"/>
              <a:t>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200" dirty="0" smtClean="0"/>
              <a:t>The PHE </a:t>
            </a:r>
            <a:r>
              <a:rPr lang="en-GB" sz="1200" b="1" dirty="0"/>
              <a:t>Cancer Outcomes Conference</a:t>
            </a:r>
            <a:r>
              <a:rPr lang="en-GB" sz="1200" dirty="0"/>
              <a:t> </a:t>
            </a:r>
            <a:r>
              <a:rPr lang="en-GB" sz="1200" dirty="0" smtClean="0"/>
              <a:t>in Manchester </a:t>
            </a:r>
            <a:r>
              <a:rPr lang="en-GB" sz="1200" dirty="0"/>
              <a:t>was a great </a:t>
            </a:r>
            <a:r>
              <a:rPr lang="en-GB" sz="1200" dirty="0" smtClean="0"/>
              <a:t>success, slides will be available </a:t>
            </a:r>
            <a:r>
              <a:rPr lang="en-GB" sz="1200" dirty="0" smtClean="0">
                <a:hlinkClick r:id="rId8"/>
              </a:rPr>
              <a:t>online</a:t>
            </a:r>
            <a:r>
              <a:rPr lang="en-GB" sz="1200" dirty="0" smtClean="0"/>
              <a:t> soon.  This was Chris </a:t>
            </a:r>
            <a:r>
              <a:rPr lang="en-GB" sz="1200" dirty="0" err="1" smtClean="0"/>
              <a:t>Carrigan’s</a:t>
            </a:r>
            <a:r>
              <a:rPr lang="en-GB" sz="1200" dirty="0" smtClean="0"/>
              <a:t> last conference as Head of NCIN, he has now departed to pastures new.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476672"/>
            <a:ext cx="698477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00" b="1" dirty="0" smtClean="0">
                <a:solidFill>
                  <a:schemeClr val="bg2"/>
                </a:solidFill>
              </a:rPr>
              <a:t>July </a:t>
            </a:r>
            <a:r>
              <a:rPr lang="en-GB" sz="2300" b="1" dirty="0" smtClean="0">
                <a:solidFill>
                  <a:schemeClr val="bg2"/>
                </a:solidFill>
              </a:rPr>
              <a:t>2016 update </a:t>
            </a:r>
            <a:r>
              <a:rPr lang="en-GB" sz="2300" dirty="0" smtClean="0"/>
              <a:t>from the </a:t>
            </a:r>
          </a:p>
          <a:p>
            <a:r>
              <a:rPr lang="en-GB" sz="2200" b="1" dirty="0" smtClean="0"/>
              <a:t>National Cancer Registration and Analysis Service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3843252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0000">
        <p14:gallery dir="l"/>
      </p:transition>
    </mc:Choice>
    <mc:Fallback xmlns="">
      <p:transition spd="slow" advTm="6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Public Health England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5547DEF730D74EA5543201242B40D3" ma:contentTypeVersion="2" ma:contentTypeDescription="Create a new document." ma:contentTypeScope="" ma:versionID="90abed70ebe52a91dc341b84b028ecb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14c3b335b53ce6b9a41890f168eae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3FFC1EF-2F95-41EE-85F1-7793D3E38D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CB78DA-7414-44EA-86FA-F15B09C5DC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1BBDFF-5ECF-495E-86FC-23E1884FDE9C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3179</TotalTime>
  <Words>216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Cabinet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Nicholas Coyle</dc:creator>
  <cp:lastModifiedBy>Sarah Miller</cp:lastModifiedBy>
  <cp:revision>281</cp:revision>
  <dcterms:created xsi:type="dcterms:W3CDTF">2012-10-10T09:02:29Z</dcterms:created>
  <dcterms:modified xsi:type="dcterms:W3CDTF">2016-07-14T09:43:37Z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0x010100855547DEF730D74EA5543201242B40D3</vt:lpwstr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</Properties>
</file>